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3" r:id="rId9"/>
    <p:sldId id="264" r:id="rId10"/>
    <p:sldId id="270" r:id="rId11"/>
    <p:sldId id="271" r:id="rId12"/>
    <p:sldId id="272" r:id="rId13"/>
    <p:sldId id="265" r:id="rId14"/>
    <p:sldId id="273" r:id="rId15"/>
    <p:sldId id="274" r:id="rId16"/>
    <p:sldId id="282" r:id="rId17"/>
    <p:sldId id="277" r:id="rId18"/>
    <p:sldId id="283" r:id="rId19"/>
    <p:sldId id="278" r:id="rId20"/>
    <p:sldId id="284" r:id="rId21"/>
    <p:sldId id="288" r:id="rId22"/>
    <p:sldId id="285" r:id="rId23"/>
    <p:sldId id="287" r:id="rId24"/>
    <p:sldId id="280" r:id="rId25"/>
    <p:sldId id="286" r:id="rId26"/>
    <p:sldId id="276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50FD2D-4568-456B-A1F3-EF901B36C456}">
          <p14:sldIdLst>
            <p14:sldId id="256"/>
            <p14:sldId id="257"/>
            <p14:sldId id="258"/>
            <p14:sldId id="259"/>
            <p14:sldId id="261"/>
            <p14:sldId id="262"/>
            <p14:sldId id="267"/>
            <p14:sldId id="263"/>
            <p14:sldId id="264"/>
            <p14:sldId id="270"/>
            <p14:sldId id="271"/>
            <p14:sldId id="272"/>
            <p14:sldId id="265"/>
            <p14:sldId id="273"/>
            <p14:sldId id="274"/>
            <p14:sldId id="282"/>
            <p14:sldId id="277"/>
            <p14:sldId id="283"/>
            <p14:sldId id="278"/>
            <p14:sldId id="284"/>
            <p14:sldId id="288"/>
            <p14:sldId id="285"/>
            <p14:sldId id="287"/>
            <p14:sldId id="280"/>
            <p14:sldId id="286"/>
            <p14:sldId id="276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YEB" initials="T" lastIdx="1" clrIdx="0">
    <p:extLst>
      <p:ext uri="{19B8F6BF-5375-455C-9EA6-DF929625EA0E}">
        <p15:presenceInfo xmlns:p15="http://schemas.microsoft.com/office/powerpoint/2012/main" userId="6291e4005f4d67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669900"/>
    <a:srgbClr val="009900"/>
    <a:srgbClr val="99FF99"/>
    <a:srgbClr val="99FF66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4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3CAB3-0997-43A6-96DA-142338BD41F6}" type="datetimeFigureOut">
              <a:rPr lang="en-AU" smtClean="0"/>
              <a:t>13/07/2023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52636-E749-4EAC-ADE5-32EA4CD079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623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90EBCCBD-5132-4ECD-870A-F1A8B32DE424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B3D6-2F63-4A16-96A6-699A71800B21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99EB-5BA3-4659-8C82-61E2F6E533C1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4C552F3C-B0DF-4017-9B4F-8852523139A0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600A-7DD8-48EC-BBBC-51FD89AC5CD4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9417-B1C0-40FB-A469-E2EC5356B7A6}" type="datetime1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9B94-FFDD-4E1C-B798-BA80CBEF760B}" type="datetime1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B21D-B129-4E61-945E-1386B274ABFF}" type="datetime1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E9762-FA40-485F-860A-E1FF1D2415AA}" type="datetime1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D914-CE39-43F4-AF05-9019D01822C0}" type="datetime1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03E7-4817-45BB-B0F4-D6E8E55AE390}" type="datetime1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0AC70ED-FE7B-4C12-847E-6E3A439268FC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56F1-9502-2526-7D97-F196120C6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10000" dirty="0">
                <a:latin typeface="Trebuchet MS (Headings)"/>
              </a:rPr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90771-B101-AB3F-D38D-0F32A7A535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400" cap="none" dirty="0">
                <a:solidFill>
                  <a:schemeClr val="accent2"/>
                </a:solidFill>
              </a:rPr>
              <a:t>To our presentation</a:t>
            </a:r>
            <a:endParaRPr lang="en-AU" sz="6400" cap="none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6247D-3915-76A0-A0F1-82F61167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r>
              <a:rPr lang="en-US" dirty="0"/>
              <a:t>0</a:t>
            </a:r>
            <a:fld id="{08AB70BE-1769-45B8-85A6-0C837432C7E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56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D11B-2642-EDED-6B08-023931B0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b="1" dirty="0">
                <a:solidFill>
                  <a:srgbClr val="18818C"/>
                </a:solidFill>
                <a:latin typeface="Trebuchet MS (Headings)"/>
              </a:rPr>
              <a:t>Example</a:t>
            </a: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18818C"/>
                </a:solidFill>
                <a:effectLst/>
                <a:uLnTx/>
                <a:uFillTx/>
                <a:latin typeface="Trebuchet MS (Headings)"/>
                <a:ea typeface="+mj-ea"/>
                <a:cs typeface="+mj-cs"/>
              </a:rPr>
              <a:t> of Inheritance </a:t>
            </a:r>
            <a:endParaRPr lang="en-AU" dirty="0">
              <a:latin typeface="Trebuchet MS (Headings)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83DE5-DCFF-85DD-1DEF-D5E8DD6BE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2"/>
            <a:ext cx="9914860" cy="481259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B0F0"/>
                </a:solidFill>
              </a:rPr>
              <a:t>class</a:t>
            </a:r>
            <a:r>
              <a:rPr lang="en-US" sz="1800" b="1" dirty="0"/>
              <a:t> Animal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srgbClr val="00B0F0"/>
                </a:solidFill>
              </a:rPr>
              <a:t>public: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		</a:t>
            </a:r>
            <a:r>
              <a:rPr lang="en-US" sz="1800" b="1" dirty="0">
                <a:solidFill>
                  <a:srgbClr val="00B0F0"/>
                </a:solidFill>
              </a:rPr>
              <a:t>int</a:t>
            </a:r>
            <a:r>
              <a:rPr lang="en-US" sz="1800" b="1" dirty="0"/>
              <a:t> legs = 4 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} 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B0F0"/>
                </a:solidFill>
              </a:rPr>
              <a:t>class</a:t>
            </a:r>
            <a:r>
              <a:rPr lang="en-US" sz="1800" b="1" dirty="0"/>
              <a:t> Dog : </a:t>
            </a:r>
            <a:r>
              <a:rPr lang="en-US" sz="1800" b="1" dirty="0">
                <a:solidFill>
                  <a:srgbClr val="00B0F0"/>
                </a:solidFill>
              </a:rPr>
              <a:t>public</a:t>
            </a:r>
            <a:r>
              <a:rPr lang="en-US" sz="1800" b="1" dirty="0"/>
              <a:t> Animal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srgbClr val="00B0F0"/>
                </a:solidFill>
              </a:rPr>
              <a:t>public 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B0F0"/>
                </a:solidFill>
              </a:rPr>
              <a:t>		int</a:t>
            </a:r>
            <a:r>
              <a:rPr lang="en-US" sz="1800" b="1" dirty="0"/>
              <a:t> tail = 1 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B0F0"/>
                </a:solidFill>
              </a:rPr>
              <a:t>int</a:t>
            </a:r>
            <a:r>
              <a:rPr lang="en-US" sz="1800" b="1" dirty="0"/>
              <a:t> main()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	Dog d 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	</a:t>
            </a:r>
            <a:r>
              <a:rPr lang="en-US" sz="1800" b="1" dirty="0" err="1">
                <a:solidFill>
                  <a:srgbClr val="00B0F0"/>
                </a:solidFill>
              </a:rPr>
              <a:t>cout</a:t>
            </a:r>
            <a:r>
              <a:rPr lang="en-US" sz="1800" b="1" dirty="0"/>
              <a:t> &lt;&lt; “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Legs are : </a:t>
            </a:r>
            <a:r>
              <a:rPr lang="en-US" sz="1800" b="1" dirty="0"/>
              <a:t>” &lt;&lt;</a:t>
            </a:r>
            <a:r>
              <a:rPr lang="en-US" sz="1800" b="1" dirty="0" err="1"/>
              <a:t>d.legs</a:t>
            </a:r>
            <a:r>
              <a:rPr lang="en-US" sz="1800" b="1" dirty="0"/>
              <a:t>&lt;&lt;“\t”&lt;&lt;“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Tail is : </a:t>
            </a:r>
            <a:r>
              <a:rPr lang="en-US" sz="1800" b="1" dirty="0"/>
              <a:t>”&lt;&lt;</a:t>
            </a:r>
            <a:r>
              <a:rPr lang="en-US" sz="1800" b="1" dirty="0" err="1"/>
              <a:t>d.tail</a:t>
            </a:r>
            <a:r>
              <a:rPr lang="en-US" sz="1800" b="1" dirty="0"/>
              <a:t>&lt;&lt;</a:t>
            </a:r>
            <a:r>
              <a:rPr lang="en-US" sz="1800" b="1" dirty="0" err="1">
                <a:solidFill>
                  <a:srgbClr val="00B0F0"/>
                </a:solidFill>
              </a:rPr>
              <a:t>endl</a:t>
            </a:r>
            <a:r>
              <a:rPr lang="en-US" sz="1800" b="1" dirty="0"/>
              <a:t> 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}</a:t>
            </a:r>
            <a:endParaRPr lang="en-AU" sz="1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B653AA-22AE-F3ED-8607-FF499BF98108}"/>
              </a:ext>
            </a:extLst>
          </p:cNvPr>
          <p:cNvSpPr/>
          <p:nvPr/>
        </p:nvSpPr>
        <p:spPr>
          <a:xfrm>
            <a:off x="640080" y="1919672"/>
            <a:ext cx="4217670" cy="1612198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BE9F20-6A5E-42B7-81BF-1524E2612F8D}"/>
              </a:ext>
            </a:extLst>
          </p:cNvPr>
          <p:cNvSpPr/>
          <p:nvPr/>
        </p:nvSpPr>
        <p:spPr>
          <a:xfrm>
            <a:off x="6880860" y="2205990"/>
            <a:ext cx="2388870" cy="10426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Animal is a </a:t>
            </a:r>
          </a:p>
          <a:p>
            <a:pPr algn="ctr"/>
            <a:r>
              <a:rPr lang="en-US" dirty="0"/>
              <a:t>Super Class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AA2030-7BDD-740C-698F-EFB3EFFC0433}"/>
              </a:ext>
            </a:extLst>
          </p:cNvPr>
          <p:cNvCxnSpPr/>
          <p:nvPr/>
        </p:nvCxnSpPr>
        <p:spPr>
          <a:xfrm>
            <a:off x="4857750" y="2725771"/>
            <a:ext cx="202311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44F07-B70A-985A-864D-BE571D12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1886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D11B-2642-EDED-6B08-023931B0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b="1" dirty="0">
                <a:solidFill>
                  <a:srgbClr val="18818C"/>
                </a:solidFill>
                <a:latin typeface="Trebuchet MS (Headings)"/>
              </a:rPr>
              <a:t>Example</a:t>
            </a: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18818C"/>
                </a:solidFill>
                <a:effectLst/>
                <a:uLnTx/>
                <a:uFillTx/>
                <a:latin typeface="Trebuchet MS (Headings)"/>
                <a:ea typeface="+mj-ea"/>
                <a:cs typeface="+mj-cs"/>
              </a:rPr>
              <a:t> of Inheritance </a:t>
            </a:r>
            <a:endParaRPr lang="en-AU" dirty="0">
              <a:latin typeface="Trebuchet MS (Headings)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83DE5-DCFF-85DD-1DEF-D5E8DD6BE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2"/>
            <a:ext cx="9914860" cy="481259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B0F0"/>
                </a:solidFill>
              </a:rPr>
              <a:t>class</a:t>
            </a:r>
            <a:r>
              <a:rPr lang="en-US" sz="1800" b="1" dirty="0"/>
              <a:t> Animal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srgbClr val="00B0F0"/>
                </a:solidFill>
              </a:rPr>
              <a:t>public: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		</a:t>
            </a:r>
            <a:r>
              <a:rPr lang="en-US" sz="1800" b="1" dirty="0">
                <a:solidFill>
                  <a:srgbClr val="00B0F0"/>
                </a:solidFill>
              </a:rPr>
              <a:t>int</a:t>
            </a:r>
            <a:r>
              <a:rPr lang="en-US" sz="1800" b="1" dirty="0"/>
              <a:t> legs = 4 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} 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B0F0"/>
                </a:solidFill>
              </a:rPr>
              <a:t>class</a:t>
            </a:r>
            <a:r>
              <a:rPr lang="en-US" sz="1800" b="1" dirty="0"/>
              <a:t> Dog : </a:t>
            </a:r>
            <a:r>
              <a:rPr lang="en-US" sz="1800" b="1" dirty="0">
                <a:solidFill>
                  <a:srgbClr val="00B0F0"/>
                </a:solidFill>
              </a:rPr>
              <a:t>public</a:t>
            </a:r>
            <a:r>
              <a:rPr lang="en-US" sz="1800" b="1" dirty="0"/>
              <a:t> Animal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srgbClr val="00B0F0"/>
                </a:solidFill>
              </a:rPr>
              <a:t>public 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B0F0"/>
                </a:solidFill>
              </a:rPr>
              <a:t>		int</a:t>
            </a:r>
            <a:r>
              <a:rPr lang="en-US" sz="1800" b="1" dirty="0"/>
              <a:t> tail = 1 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B0F0"/>
                </a:solidFill>
              </a:rPr>
              <a:t>int</a:t>
            </a:r>
            <a:r>
              <a:rPr lang="en-US" sz="1800" b="1" dirty="0"/>
              <a:t> main()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	Dog d 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	</a:t>
            </a:r>
            <a:r>
              <a:rPr lang="en-US" sz="1800" b="1" dirty="0" err="1">
                <a:solidFill>
                  <a:srgbClr val="00B0F0"/>
                </a:solidFill>
              </a:rPr>
              <a:t>cout</a:t>
            </a:r>
            <a:r>
              <a:rPr lang="en-US" sz="1800" b="1" dirty="0"/>
              <a:t> &lt;&lt; “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Legs are : </a:t>
            </a:r>
            <a:r>
              <a:rPr lang="en-US" sz="1800" b="1" dirty="0"/>
              <a:t>” &lt;&lt;</a:t>
            </a:r>
            <a:r>
              <a:rPr lang="en-US" sz="1800" b="1" dirty="0" err="1"/>
              <a:t>d.legs</a:t>
            </a:r>
            <a:r>
              <a:rPr lang="en-US" sz="1800" b="1" dirty="0"/>
              <a:t>&lt;&lt;“\t”&lt;&lt;“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Tail is : </a:t>
            </a:r>
            <a:r>
              <a:rPr lang="en-US" sz="1800" b="1" dirty="0"/>
              <a:t>”&lt;&lt;</a:t>
            </a:r>
            <a:r>
              <a:rPr lang="en-US" sz="1800" b="1" dirty="0" err="1"/>
              <a:t>d.tail</a:t>
            </a:r>
            <a:r>
              <a:rPr lang="en-US" sz="1800" b="1" dirty="0"/>
              <a:t>&lt;&lt;</a:t>
            </a:r>
            <a:r>
              <a:rPr lang="en-US" sz="1800" b="1" dirty="0" err="1">
                <a:solidFill>
                  <a:srgbClr val="00B0F0"/>
                </a:solidFill>
              </a:rPr>
              <a:t>endl</a:t>
            </a:r>
            <a:r>
              <a:rPr lang="en-US" sz="1800" b="1" dirty="0"/>
              <a:t> 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}</a:t>
            </a:r>
            <a:endParaRPr lang="en-AU" sz="1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B653AA-22AE-F3ED-8607-FF499BF98108}"/>
              </a:ext>
            </a:extLst>
          </p:cNvPr>
          <p:cNvSpPr/>
          <p:nvPr/>
        </p:nvSpPr>
        <p:spPr>
          <a:xfrm>
            <a:off x="640080" y="3531871"/>
            <a:ext cx="4217670" cy="1612198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BE9F20-6A5E-42B7-81BF-1524E2612F8D}"/>
              </a:ext>
            </a:extLst>
          </p:cNvPr>
          <p:cNvSpPr/>
          <p:nvPr/>
        </p:nvSpPr>
        <p:spPr>
          <a:xfrm>
            <a:off x="6883384" y="3775769"/>
            <a:ext cx="2388870" cy="104268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 is a </a:t>
            </a:r>
          </a:p>
          <a:p>
            <a:pPr algn="ctr"/>
            <a:r>
              <a:rPr lang="en-US" dirty="0"/>
              <a:t>Sub Class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AA2030-7BDD-740C-698F-EFB3EFFC0433}"/>
              </a:ext>
            </a:extLst>
          </p:cNvPr>
          <p:cNvCxnSpPr/>
          <p:nvPr/>
        </p:nvCxnSpPr>
        <p:spPr>
          <a:xfrm>
            <a:off x="4851130" y="4297112"/>
            <a:ext cx="2023110" cy="0"/>
          </a:xfrm>
          <a:prstGeom prst="straightConnector1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4D14D-D063-A460-296D-10920BCE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8854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D11B-2642-EDED-6B08-023931B0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b="1" dirty="0">
                <a:solidFill>
                  <a:srgbClr val="18818C"/>
                </a:solidFill>
                <a:latin typeface="Trebuchet MS (Headings)"/>
              </a:rPr>
              <a:t>Example</a:t>
            </a: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18818C"/>
                </a:solidFill>
                <a:effectLst/>
                <a:uLnTx/>
                <a:uFillTx/>
                <a:latin typeface="Trebuchet MS (Headings)"/>
                <a:ea typeface="+mj-ea"/>
                <a:cs typeface="+mj-cs"/>
              </a:rPr>
              <a:t> of Inheritance </a:t>
            </a:r>
            <a:endParaRPr lang="en-AU" dirty="0">
              <a:latin typeface="Trebuchet MS (Headings)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83DE5-DCFF-85DD-1DEF-D5E8DD6BE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2"/>
            <a:ext cx="9914860" cy="481259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B0F0"/>
                </a:solidFill>
              </a:rPr>
              <a:t>class</a:t>
            </a:r>
            <a:r>
              <a:rPr lang="en-US" sz="1800" b="1" dirty="0"/>
              <a:t> Animal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srgbClr val="00B0F0"/>
                </a:solidFill>
              </a:rPr>
              <a:t>public: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		</a:t>
            </a:r>
            <a:r>
              <a:rPr lang="en-US" sz="1800" b="1" dirty="0">
                <a:solidFill>
                  <a:srgbClr val="00B0F0"/>
                </a:solidFill>
              </a:rPr>
              <a:t>int</a:t>
            </a:r>
            <a:r>
              <a:rPr lang="en-US" sz="1800" b="1" dirty="0"/>
              <a:t> legs = 4 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} 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B0F0"/>
                </a:solidFill>
              </a:rPr>
              <a:t>class</a:t>
            </a:r>
            <a:r>
              <a:rPr lang="en-US" sz="1800" b="1" dirty="0"/>
              <a:t> Dog : </a:t>
            </a:r>
            <a:r>
              <a:rPr lang="en-US" sz="1800" b="1" dirty="0">
                <a:solidFill>
                  <a:srgbClr val="00B0F0"/>
                </a:solidFill>
              </a:rPr>
              <a:t>public</a:t>
            </a:r>
            <a:r>
              <a:rPr lang="en-US" sz="1800" b="1" dirty="0"/>
              <a:t> Animal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srgbClr val="00B0F0"/>
                </a:solidFill>
              </a:rPr>
              <a:t>public 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B0F0"/>
                </a:solidFill>
              </a:rPr>
              <a:t>		int</a:t>
            </a:r>
            <a:r>
              <a:rPr lang="en-US" sz="1800" b="1" dirty="0"/>
              <a:t> tail = 1 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B0F0"/>
                </a:solidFill>
              </a:rPr>
              <a:t>int</a:t>
            </a:r>
            <a:r>
              <a:rPr lang="en-US" sz="1800" b="1" dirty="0"/>
              <a:t> main()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	Dog d 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	</a:t>
            </a:r>
            <a:r>
              <a:rPr lang="en-US" sz="1800" b="1" dirty="0" err="1">
                <a:solidFill>
                  <a:srgbClr val="00B0F0"/>
                </a:solidFill>
              </a:rPr>
              <a:t>cout</a:t>
            </a:r>
            <a:r>
              <a:rPr lang="en-US" sz="1800" b="1" dirty="0"/>
              <a:t> &lt;&lt; “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Legs are : </a:t>
            </a:r>
            <a:r>
              <a:rPr lang="en-US" sz="1800" b="1" dirty="0"/>
              <a:t>” &lt;&lt;</a:t>
            </a:r>
            <a:r>
              <a:rPr lang="en-US" sz="1800" b="1" dirty="0" err="1"/>
              <a:t>d.legs</a:t>
            </a:r>
            <a:r>
              <a:rPr lang="en-US" sz="1800" b="1" dirty="0"/>
              <a:t>&lt;&lt;“\t”&lt;&lt;“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Tail is : </a:t>
            </a:r>
            <a:r>
              <a:rPr lang="en-US" sz="1800" b="1" dirty="0"/>
              <a:t>”&lt;&lt;</a:t>
            </a:r>
            <a:r>
              <a:rPr lang="en-US" sz="1800" b="1" dirty="0" err="1"/>
              <a:t>d.tail</a:t>
            </a:r>
            <a:r>
              <a:rPr lang="en-US" sz="1800" b="1" dirty="0"/>
              <a:t>&lt;&lt;</a:t>
            </a:r>
            <a:r>
              <a:rPr lang="en-US" sz="1800" b="1" dirty="0" err="1">
                <a:solidFill>
                  <a:srgbClr val="00B0F0"/>
                </a:solidFill>
              </a:rPr>
              <a:t>endl</a:t>
            </a:r>
            <a:r>
              <a:rPr lang="en-US" sz="1800" b="1" dirty="0"/>
              <a:t> 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}</a:t>
            </a:r>
            <a:endParaRPr lang="en-AU" sz="1800" b="1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65B500B-7BC1-E1C4-2382-567A913CDE74}"/>
              </a:ext>
            </a:extLst>
          </p:cNvPr>
          <p:cNvSpPr/>
          <p:nvPr/>
        </p:nvSpPr>
        <p:spPr>
          <a:xfrm>
            <a:off x="207001" y="2407350"/>
            <a:ext cx="2561599" cy="2147717"/>
          </a:xfrm>
          <a:custGeom>
            <a:avLst/>
            <a:gdLst>
              <a:gd name="connsiteX0" fmla="*/ 2547629 w 2673359"/>
              <a:gd name="connsiteY0" fmla="*/ 541590 h 2427540"/>
              <a:gd name="connsiteX1" fmla="*/ 1381769 w 2673359"/>
              <a:gd name="connsiteY1" fmla="*/ 221550 h 2427540"/>
              <a:gd name="connsiteX2" fmla="*/ 387359 w 2673359"/>
              <a:gd name="connsiteY2" fmla="*/ 50100 h 2427540"/>
              <a:gd name="connsiteX3" fmla="*/ 10169 w 2673359"/>
              <a:gd name="connsiteY3" fmla="*/ 1147380 h 2427540"/>
              <a:gd name="connsiteX4" fmla="*/ 741689 w 2673359"/>
              <a:gd name="connsiteY4" fmla="*/ 1821750 h 2427540"/>
              <a:gd name="connsiteX5" fmla="*/ 2673359 w 2673359"/>
              <a:gd name="connsiteY5" fmla="*/ 2427540 h 24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3359" h="2427540">
                <a:moveTo>
                  <a:pt x="2547629" y="541590"/>
                </a:moveTo>
                <a:cubicBezTo>
                  <a:pt x="2144721" y="422527"/>
                  <a:pt x="1741814" y="303465"/>
                  <a:pt x="1381769" y="221550"/>
                </a:cubicBezTo>
                <a:cubicBezTo>
                  <a:pt x="1021724" y="139635"/>
                  <a:pt x="615959" y="-104205"/>
                  <a:pt x="387359" y="50100"/>
                </a:cubicBezTo>
                <a:cubicBezTo>
                  <a:pt x="158759" y="204405"/>
                  <a:pt x="-48886" y="852105"/>
                  <a:pt x="10169" y="1147380"/>
                </a:cubicBezTo>
                <a:cubicBezTo>
                  <a:pt x="69224" y="1442655"/>
                  <a:pt x="297824" y="1608390"/>
                  <a:pt x="741689" y="1821750"/>
                </a:cubicBezTo>
                <a:cubicBezTo>
                  <a:pt x="1185554" y="2035110"/>
                  <a:pt x="1929456" y="2231325"/>
                  <a:pt x="2673359" y="242754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96514F-7F2B-6007-1F43-14E24EBD39DA}"/>
              </a:ext>
            </a:extLst>
          </p:cNvPr>
          <p:cNvSpPr/>
          <p:nvPr/>
        </p:nvSpPr>
        <p:spPr>
          <a:xfrm>
            <a:off x="7132320" y="3248676"/>
            <a:ext cx="3177540" cy="1071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Sub class Dog inherit the properties of Super class Animal</a:t>
            </a:r>
            <a:endParaRPr lang="en-AU" b="1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E42A1EA-C1EF-B88D-9C73-930405C85A1E}"/>
              </a:ext>
            </a:extLst>
          </p:cNvPr>
          <p:cNvSpPr/>
          <p:nvPr/>
        </p:nvSpPr>
        <p:spPr>
          <a:xfrm>
            <a:off x="1794510" y="3239284"/>
            <a:ext cx="5326380" cy="555476"/>
          </a:xfrm>
          <a:custGeom>
            <a:avLst/>
            <a:gdLst>
              <a:gd name="connsiteX0" fmla="*/ 5326380 w 5326380"/>
              <a:gd name="connsiteY0" fmla="*/ 555476 h 555476"/>
              <a:gd name="connsiteX1" fmla="*/ 3554730 w 5326380"/>
              <a:gd name="connsiteY1" fmla="*/ 212576 h 555476"/>
              <a:gd name="connsiteX2" fmla="*/ 2423160 w 5326380"/>
              <a:gd name="connsiteY2" fmla="*/ 29696 h 555476"/>
              <a:gd name="connsiteX3" fmla="*/ 1531620 w 5326380"/>
              <a:gd name="connsiteY3" fmla="*/ 6836 h 555476"/>
              <a:gd name="connsiteX4" fmla="*/ 537210 w 5326380"/>
              <a:gd name="connsiteY4" fmla="*/ 98276 h 555476"/>
              <a:gd name="connsiteX5" fmla="*/ 0 w 5326380"/>
              <a:gd name="connsiteY5" fmla="*/ 304016 h 555476"/>
              <a:gd name="connsiteX6" fmla="*/ 0 w 5326380"/>
              <a:gd name="connsiteY6" fmla="*/ 304016 h 55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6380" h="555476">
                <a:moveTo>
                  <a:pt x="5326380" y="555476"/>
                </a:moveTo>
                <a:lnTo>
                  <a:pt x="3554730" y="212576"/>
                </a:lnTo>
                <a:cubicBezTo>
                  <a:pt x="3070860" y="124946"/>
                  <a:pt x="2760345" y="63986"/>
                  <a:pt x="2423160" y="29696"/>
                </a:cubicBezTo>
                <a:cubicBezTo>
                  <a:pt x="2085975" y="-4594"/>
                  <a:pt x="1845945" y="-4594"/>
                  <a:pt x="1531620" y="6836"/>
                </a:cubicBezTo>
                <a:cubicBezTo>
                  <a:pt x="1217295" y="18266"/>
                  <a:pt x="792480" y="48746"/>
                  <a:pt x="537210" y="98276"/>
                </a:cubicBezTo>
                <a:cubicBezTo>
                  <a:pt x="281940" y="147806"/>
                  <a:pt x="0" y="304016"/>
                  <a:pt x="0" y="304016"/>
                </a:cubicBezTo>
                <a:lnTo>
                  <a:pt x="0" y="304016"/>
                </a:lnTo>
              </a:path>
            </a:pathLst>
          </a:cu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79AC7F-40CA-5F61-3434-49EB9AB0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9385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D11B-2642-EDED-6B08-023931B0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1887"/>
            <a:ext cx="9914859" cy="1329004"/>
          </a:xfrm>
        </p:spPr>
        <p:txBody>
          <a:bodyPr/>
          <a:lstStyle/>
          <a:p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18818C"/>
                </a:solidFill>
                <a:effectLst/>
                <a:uLnTx/>
                <a:uFillTx/>
                <a:latin typeface="Trebuchet MS (Headings)"/>
                <a:ea typeface="+mj-ea"/>
                <a:cs typeface="+mj-cs"/>
              </a:rPr>
              <a:t>Access Control &amp; Inheritance </a:t>
            </a:r>
            <a:endParaRPr lang="en-AU" dirty="0">
              <a:latin typeface="Trebuchet MS (Headings)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83DE5-DCFF-85DD-1DEF-D5E8DD6BE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40891"/>
            <a:ext cx="9914860" cy="50275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</a:rPr>
              <a:t>A derived class can access all the protected and public members of its Base class.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</a:rPr>
              <a:t>It can not access private members of the Base class.</a:t>
            </a:r>
            <a:endParaRPr lang="en-AU" sz="2200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0A049A4-A585-02F1-2F3E-5229E1963243}"/>
              </a:ext>
            </a:extLst>
          </p:cNvPr>
          <p:cNvSpPr/>
          <p:nvPr/>
        </p:nvSpPr>
        <p:spPr>
          <a:xfrm>
            <a:off x="1979337" y="3367138"/>
            <a:ext cx="3155795" cy="3155795"/>
          </a:xfrm>
          <a:prstGeom prst="ellipse">
            <a:avLst/>
          </a:prstGeom>
          <a:solidFill>
            <a:srgbClr val="7030A0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4C642E-59CA-8ADA-B3BA-F96F198FEF08}"/>
              </a:ext>
            </a:extLst>
          </p:cNvPr>
          <p:cNvSpPr/>
          <p:nvPr/>
        </p:nvSpPr>
        <p:spPr>
          <a:xfrm>
            <a:off x="2509023" y="4015501"/>
            <a:ext cx="2101174" cy="21011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00BD63-9032-0D05-B38C-60C500EE6123}"/>
              </a:ext>
            </a:extLst>
          </p:cNvPr>
          <p:cNvSpPr/>
          <p:nvPr/>
        </p:nvSpPr>
        <p:spPr>
          <a:xfrm>
            <a:off x="2966220" y="4717613"/>
            <a:ext cx="1182030" cy="118203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 w="2857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DDDD37-951E-F6BB-8F2A-3AC1B165D57E}"/>
              </a:ext>
            </a:extLst>
          </p:cNvPr>
          <p:cNvSpPr/>
          <p:nvPr/>
        </p:nvSpPr>
        <p:spPr>
          <a:xfrm>
            <a:off x="2668344" y="2904362"/>
            <a:ext cx="1777787" cy="4627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Base Class</a:t>
            </a:r>
            <a:endParaRPr lang="en-AU" sz="2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CC7B7C-872B-7DA9-FEDD-8DF8A34FD413}"/>
              </a:ext>
            </a:extLst>
          </p:cNvPr>
          <p:cNvSpPr/>
          <p:nvPr/>
        </p:nvSpPr>
        <p:spPr>
          <a:xfrm>
            <a:off x="2668343" y="3572656"/>
            <a:ext cx="1777787" cy="4627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Public</a:t>
            </a:r>
            <a:endParaRPr lang="en-AU" sz="2000" b="1" dirty="0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6962AC-EA6A-7F24-924E-55D82EFDF54D}"/>
              </a:ext>
            </a:extLst>
          </p:cNvPr>
          <p:cNvSpPr/>
          <p:nvPr/>
        </p:nvSpPr>
        <p:spPr>
          <a:xfrm>
            <a:off x="2668342" y="4084303"/>
            <a:ext cx="1777787" cy="4627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Protected</a:t>
            </a:r>
            <a:endParaRPr lang="en-AU" sz="2000" b="1" dirty="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2E1EA9-009C-A7AE-1A30-3E94DCAD6F55}"/>
              </a:ext>
            </a:extLst>
          </p:cNvPr>
          <p:cNvSpPr/>
          <p:nvPr/>
        </p:nvSpPr>
        <p:spPr>
          <a:xfrm>
            <a:off x="2668342" y="4834700"/>
            <a:ext cx="1777787" cy="4627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Private</a:t>
            </a:r>
            <a:endParaRPr lang="en-AU" sz="2000" b="1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881BF9-E8C6-39C7-23D7-1EEF8747D64D}"/>
              </a:ext>
            </a:extLst>
          </p:cNvPr>
          <p:cNvSpPr/>
          <p:nvPr/>
        </p:nvSpPr>
        <p:spPr>
          <a:xfrm>
            <a:off x="8307658" y="4834285"/>
            <a:ext cx="1572322" cy="1572322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623246-EFB3-6871-CE75-ABE338882F71}"/>
              </a:ext>
            </a:extLst>
          </p:cNvPr>
          <p:cNvSpPr/>
          <p:nvPr/>
        </p:nvSpPr>
        <p:spPr>
          <a:xfrm>
            <a:off x="8204925" y="5389058"/>
            <a:ext cx="1777787" cy="4627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F0"/>
                </a:solidFill>
              </a:rPr>
              <a:t>Child Class</a:t>
            </a:r>
            <a:endParaRPr lang="en-AU" sz="2000" b="1" dirty="0">
              <a:solidFill>
                <a:srgbClr val="00B0F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57E771-4311-4BEB-2538-00B513FACE17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4047893" y="3869473"/>
            <a:ext cx="4490026" cy="119507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E835BF-C760-8901-D473-A8BB43ED21FD}"/>
              </a:ext>
            </a:extLst>
          </p:cNvPr>
          <p:cNvCxnSpPr>
            <a:cxnSpLocks/>
            <a:stCxn id="11" idx="2"/>
          </p:cNvCxnSpPr>
          <p:nvPr/>
        </p:nvCxnSpPr>
        <p:spPr>
          <a:xfrm flipH="1" flipV="1">
            <a:off x="4081346" y="4560849"/>
            <a:ext cx="4226312" cy="1059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518914-21B9-8320-2F1F-314D8D40BDB0}"/>
              </a:ext>
            </a:extLst>
          </p:cNvPr>
          <p:cNvCxnSpPr>
            <a:stCxn id="10" idx="2"/>
          </p:cNvCxnSpPr>
          <p:nvPr/>
        </p:nvCxnSpPr>
        <p:spPr>
          <a:xfrm>
            <a:off x="3557236" y="5297476"/>
            <a:ext cx="2899320" cy="791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2DFFAF1-1B9F-B6DE-6F04-61A51DA3442E}"/>
              </a:ext>
            </a:extLst>
          </p:cNvPr>
          <p:cNvSpPr/>
          <p:nvPr/>
        </p:nvSpPr>
        <p:spPr>
          <a:xfrm>
            <a:off x="6157331" y="6090108"/>
            <a:ext cx="1902675" cy="4627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Can not be Inherited</a:t>
            </a:r>
            <a:endParaRPr lang="en-AU" sz="20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12A46-DF27-B81F-6F6D-5AE4E95F40F4}"/>
              </a:ext>
            </a:extLst>
          </p:cNvPr>
          <p:cNvSpPr/>
          <p:nvPr/>
        </p:nvSpPr>
        <p:spPr>
          <a:xfrm rot="858083">
            <a:off x="5075657" y="4757443"/>
            <a:ext cx="3155795" cy="4627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Can be Inherited</a:t>
            </a:r>
            <a:endParaRPr lang="en-AU" sz="20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3CEF99-BDA7-A301-EFAF-F98684DF68E2}"/>
              </a:ext>
            </a:extLst>
          </p:cNvPr>
          <p:cNvSpPr/>
          <p:nvPr/>
        </p:nvSpPr>
        <p:spPr>
          <a:xfrm rot="858083">
            <a:off x="5323310" y="4120492"/>
            <a:ext cx="3155795" cy="4627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Can be Inherited</a:t>
            </a:r>
            <a:endParaRPr lang="en-AU" sz="2000" b="1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0702A9F-F0CF-60C1-6A03-7A455F48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1531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D11B-2642-EDED-6B08-023931B0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b="1" dirty="0">
                <a:solidFill>
                  <a:srgbClr val="18818C"/>
                </a:solidFill>
                <a:latin typeface="Trebuchet MS (Headings)"/>
              </a:rPr>
              <a:t>Types</a:t>
            </a: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18818C"/>
                </a:solidFill>
                <a:effectLst/>
                <a:uLnTx/>
                <a:uFillTx/>
                <a:latin typeface="Trebuchet MS (Headings)"/>
                <a:ea typeface="+mj-ea"/>
                <a:cs typeface="+mj-cs"/>
              </a:rPr>
              <a:t> of Inheritance </a:t>
            </a:r>
            <a:endParaRPr lang="en-AU" dirty="0">
              <a:latin typeface="Trebuchet MS (Headings)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83DE5-DCFF-85DD-1DEF-D5E8DD6B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F2A7F3-3BC9-49A3-1CCC-779483EAFDEA}"/>
              </a:ext>
            </a:extLst>
          </p:cNvPr>
          <p:cNvSpPr/>
          <p:nvPr/>
        </p:nvSpPr>
        <p:spPr>
          <a:xfrm>
            <a:off x="4741605" y="2520809"/>
            <a:ext cx="2242159" cy="6764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0"/>
                <a:solidFill>
                  <a:schemeClr val="tx2"/>
                </a:solidFill>
              </a:rPr>
              <a:t>Inheritance</a:t>
            </a:r>
            <a:endParaRPr lang="en-AU" sz="2400" b="1" dirty="0">
              <a:ln w="0"/>
              <a:solidFill>
                <a:schemeClr val="tx2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AE6028-E882-E0ED-9BDF-511FAEC3FD88}"/>
              </a:ext>
            </a:extLst>
          </p:cNvPr>
          <p:cNvCxnSpPr/>
          <p:nvPr/>
        </p:nvCxnSpPr>
        <p:spPr>
          <a:xfrm>
            <a:off x="5862684" y="3197214"/>
            <a:ext cx="0" cy="5354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068504-A791-AA57-6FAB-54D5B4D51426}"/>
              </a:ext>
            </a:extLst>
          </p:cNvPr>
          <p:cNvCxnSpPr>
            <a:cxnSpLocks/>
          </p:cNvCxnSpPr>
          <p:nvPr/>
        </p:nvCxnSpPr>
        <p:spPr>
          <a:xfrm>
            <a:off x="1645123" y="3732644"/>
            <a:ext cx="86512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2F680D-747C-5596-8406-A189D3016BAC}"/>
              </a:ext>
            </a:extLst>
          </p:cNvPr>
          <p:cNvCxnSpPr/>
          <p:nvPr/>
        </p:nvCxnSpPr>
        <p:spPr>
          <a:xfrm>
            <a:off x="1653590" y="3732644"/>
            <a:ext cx="0" cy="5354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DCA54F-A346-FBC5-EC18-67205BFD4E13}"/>
              </a:ext>
            </a:extLst>
          </p:cNvPr>
          <p:cNvCxnSpPr/>
          <p:nvPr/>
        </p:nvCxnSpPr>
        <p:spPr>
          <a:xfrm>
            <a:off x="3821056" y="3724177"/>
            <a:ext cx="0" cy="5354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132D2E-3AF1-E3E8-4760-87403A58ACC1}"/>
              </a:ext>
            </a:extLst>
          </p:cNvPr>
          <p:cNvCxnSpPr/>
          <p:nvPr/>
        </p:nvCxnSpPr>
        <p:spPr>
          <a:xfrm>
            <a:off x="5862684" y="3732644"/>
            <a:ext cx="0" cy="5354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C78CEC-D840-34E2-964E-44B029280279}"/>
              </a:ext>
            </a:extLst>
          </p:cNvPr>
          <p:cNvCxnSpPr/>
          <p:nvPr/>
        </p:nvCxnSpPr>
        <p:spPr>
          <a:xfrm>
            <a:off x="8038617" y="3724177"/>
            <a:ext cx="0" cy="5354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AFD81E-A1A0-68FF-E521-894D85445404}"/>
              </a:ext>
            </a:extLst>
          </p:cNvPr>
          <p:cNvCxnSpPr/>
          <p:nvPr/>
        </p:nvCxnSpPr>
        <p:spPr>
          <a:xfrm>
            <a:off x="10296395" y="3732644"/>
            <a:ext cx="0" cy="5354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0DFFA8C-44C8-BA55-AC4C-572F5E5B9C07}"/>
              </a:ext>
            </a:extLst>
          </p:cNvPr>
          <p:cNvSpPr/>
          <p:nvPr/>
        </p:nvSpPr>
        <p:spPr>
          <a:xfrm>
            <a:off x="838203" y="4277411"/>
            <a:ext cx="1637991" cy="6764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2"/>
                </a:solidFill>
              </a:rPr>
              <a:t>Single Inheritance</a:t>
            </a:r>
            <a:endParaRPr lang="en-AU" dirty="0">
              <a:ln w="0"/>
              <a:solidFill>
                <a:schemeClr val="tx2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D726727-D7D9-1E86-894C-724593873956}"/>
              </a:ext>
            </a:extLst>
          </p:cNvPr>
          <p:cNvSpPr/>
          <p:nvPr/>
        </p:nvSpPr>
        <p:spPr>
          <a:xfrm>
            <a:off x="3014135" y="4260477"/>
            <a:ext cx="1637991" cy="6764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n w="0"/>
                <a:solidFill>
                  <a:schemeClr val="tx2"/>
                </a:solidFill>
                <a:latin typeface="Arial Nova Light"/>
              </a:rPr>
              <a:t>Multiple</a:t>
            </a: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schemeClr val="tx2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 Inheritance</a:t>
            </a:r>
            <a:endParaRPr kumimoji="0" lang="en-AU" sz="1800" b="0" i="0" u="none" strike="noStrike" kern="1200" cap="none" spc="0" normalizeH="0" baseline="0" noProof="0" dirty="0">
              <a:ln w="0"/>
              <a:solidFill>
                <a:schemeClr val="tx2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D137F94-4E2D-1B8D-A508-E5AC3E000387}"/>
              </a:ext>
            </a:extLst>
          </p:cNvPr>
          <p:cNvSpPr/>
          <p:nvPr/>
        </p:nvSpPr>
        <p:spPr>
          <a:xfrm>
            <a:off x="5056300" y="4277410"/>
            <a:ext cx="1637991" cy="6764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schemeClr val="tx2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Multilevel Inheritance</a:t>
            </a:r>
            <a:endParaRPr kumimoji="0" lang="en-AU" sz="1800" b="0" i="0" u="none" strike="noStrike" kern="1200" cap="none" spc="0" normalizeH="0" baseline="0" noProof="0" dirty="0">
              <a:ln w="0"/>
              <a:solidFill>
                <a:schemeClr val="tx2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34CE065-30B0-3DC8-6934-02A7E39382BC}"/>
              </a:ext>
            </a:extLst>
          </p:cNvPr>
          <p:cNvSpPr/>
          <p:nvPr/>
        </p:nvSpPr>
        <p:spPr>
          <a:xfrm>
            <a:off x="7219621" y="4277410"/>
            <a:ext cx="1637991" cy="6764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schemeClr val="tx2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Hierarchical Inheritance</a:t>
            </a:r>
            <a:endParaRPr kumimoji="0" lang="en-AU" sz="1800" b="0" i="0" u="none" strike="noStrike" kern="1200" cap="none" spc="0" normalizeH="0" baseline="0" noProof="0" dirty="0">
              <a:ln w="0"/>
              <a:solidFill>
                <a:schemeClr val="tx2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C25B4D1-3633-E0D7-2870-69C91DA066D5}"/>
              </a:ext>
            </a:extLst>
          </p:cNvPr>
          <p:cNvSpPr/>
          <p:nvPr/>
        </p:nvSpPr>
        <p:spPr>
          <a:xfrm>
            <a:off x="9393356" y="4286747"/>
            <a:ext cx="1637991" cy="6764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schemeClr val="tx2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Hybrid Inheritance</a:t>
            </a:r>
            <a:endParaRPr kumimoji="0" lang="en-AU" sz="1800" b="0" i="0" u="none" strike="noStrike" kern="1200" cap="none" spc="0" normalizeH="0" baseline="0" noProof="0" dirty="0">
              <a:ln w="0"/>
              <a:solidFill>
                <a:schemeClr val="tx2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780D7-BC28-8CF8-EE5A-172F1540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2651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D11B-2642-EDED-6B08-023931B0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18818C"/>
                </a:solidFill>
                <a:effectLst/>
                <a:uLnTx/>
                <a:uFillTx/>
                <a:latin typeface="Trebuchet MS (Headings)"/>
                <a:ea typeface="+mj-ea"/>
                <a:cs typeface="+mj-cs"/>
              </a:rPr>
              <a:t>Single Inheritance </a:t>
            </a:r>
            <a:endParaRPr lang="en-AU" dirty="0">
              <a:latin typeface="Trebuchet MS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ECF96-0986-126E-23B6-4C8196F21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8775" y="2163725"/>
            <a:ext cx="4610986" cy="40132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1B92C8-886A-0293-5D56-61675B54A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9327" y="2163725"/>
            <a:ext cx="5697673" cy="43211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accent2"/>
                </a:solidFill>
              </a:rPr>
              <a:t>Syntax :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B050"/>
                </a:solidFill>
              </a:rPr>
              <a:t>class</a:t>
            </a:r>
            <a:r>
              <a:rPr lang="en-US" sz="1800" dirty="0"/>
              <a:t> </a:t>
            </a:r>
            <a:r>
              <a:rPr lang="en-US" sz="1800" dirty="0" err="1"/>
              <a:t>Base_Class</a:t>
            </a:r>
            <a:endParaRPr lang="en-US" sz="1800" dirty="0"/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	// class </a:t>
            </a:r>
            <a:r>
              <a:rPr lang="en-US" sz="1800" dirty="0" err="1"/>
              <a:t>defination</a:t>
            </a:r>
            <a:endParaRPr lang="en-US" sz="1800" dirty="0"/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};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B050"/>
                </a:solidFill>
              </a:rPr>
              <a:t>class</a:t>
            </a:r>
            <a:r>
              <a:rPr lang="en-US" sz="1800" dirty="0"/>
              <a:t> </a:t>
            </a:r>
            <a:r>
              <a:rPr lang="en-US" sz="1800" dirty="0" err="1"/>
              <a:t>Derived_Class</a:t>
            </a:r>
            <a:r>
              <a:rPr lang="en-US" sz="1800" dirty="0"/>
              <a:t>: </a:t>
            </a:r>
            <a:r>
              <a:rPr lang="en-US" sz="1800" dirty="0" err="1">
                <a:solidFill>
                  <a:schemeClr val="accent3"/>
                </a:solidFill>
              </a:rPr>
              <a:t>access_specifiers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 err="1"/>
              <a:t>Base_Class</a:t>
            </a:r>
            <a:endParaRPr lang="en-US" sz="1800" dirty="0"/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	// class </a:t>
            </a:r>
            <a:r>
              <a:rPr lang="en-US" sz="1800" dirty="0" err="1"/>
              <a:t>defination</a:t>
            </a:r>
            <a:endParaRPr lang="en-US" sz="1800" dirty="0"/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};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B050"/>
                </a:solidFill>
              </a:rPr>
              <a:t>int</a:t>
            </a:r>
            <a:r>
              <a:rPr lang="en-US" sz="1800" dirty="0"/>
              <a:t> main()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	</a:t>
            </a:r>
            <a:r>
              <a:rPr lang="en-US" sz="1800" dirty="0" err="1"/>
              <a:t>Base_Class</a:t>
            </a:r>
            <a:r>
              <a:rPr lang="en-US" sz="1800" dirty="0"/>
              <a:t> obj1;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	</a:t>
            </a:r>
            <a:r>
              <a:rPr lang="en-US" sz="1800" dirty="0" err="1"/>
              <a:t>Derived_Class</a:t>
            </a:r>
            <a:r>
              <a:rPr lang="en-US" sz="1800" dirty="0"/>
              <a:t> obj2;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	// code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}</a:t>
            </a:r>
            <a:endParaRPr lang="en-AU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737C0C-88BB-8F2D-6331-B4E528A071DA}"/>
              </a:ext>
            </a:extLst>
          </p:cNvPr>
          <p:cNvSpPr/>
          <p:nvPr/>
        </p:nvSpPr>
        <p:spPr>
          <a:xfrm>
            <a:off x="1124607" y="2606566"/>
            <a:ext cx="1587062" cy="5570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Class A</a:t>
            </a:r>
            <a:endParaRPr lang="en-AU" sz="2000" b="1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1BBE73-BE3B-3B4E-444B-3EAA1797EB02}"/>
              </a:ext>
            </a:extLst>
          </p:cNvPr>
          <p:cNvSpPr/>
          <p:nvPr/>
        </p:nvSpPr>
        <p:spPr>
          <a:xfrm>
            <a:off x="1124607" y="4360233"/>
            <a:ext cx="1587062" cy="5570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Class B</a:t>
            </a:r>
            <a:endParaRPr lang="en-AU" sz="2000" b="1" dirty="0">
              <a:solidFill>
                <a:schemeClr val="bg2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407548-90C6-D38B-A007-F0AD459C8952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1918138" y="3163614"/>
            <a:ext cx="0" cy="1196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9DA63E-547F-EC7B-93AC-AC602A04E97C}"/>
              </a:ext>
            </a:extLst>
          </p:cNvPr>
          <p:cNvCxnSpPr/>
          <p:nvPr/>
        </p:nvCxnSpPr>
        <p:spPr>
          <a:xfrm>
            <a:off x="3026979" y="2885090"/>
            <a:ext cx="567559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8F79A5-8204-DCA9-61C2-A63335E99FBC}"/>
              </a:ext>
            </a:extLst>
          </p:cNvPr>
          <p:cNvCxnSpPr/>
          <p:nvPr/>
        </p:nvCxnSpPr>
        <p:spPr>
          <a:xfrm>
            <a:off x="3100552" y="4638757"/>
            <a:ext cx="567559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70F79AE-5312-5F33-D3FE-9868CC4DB420}"/>
              </a:ext>
            </a:extLst>
          </p:cNvPr>
          <p:cNvSpPr/>
          <p:nvPr/>
        </p:nvSpPr>
        <p:spPr>
          <a:xfrm>
            <a:off x="3721032" y="2606566"/>
            <a:ext cx="1587061" cy="654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 Class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(Super Class)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D850A9-18D6-9511-4649-5D9D26C0FAFF}"/>
              </a:ext>
            </a:extLst>
          </p:cNvPr>
          <p:cNvSpPr/>
          <p:nvPr/>
        </p:nvSpPr>
        <p:spPr>
          <a:xfrm>
            <a:off x="3721032" y="4311622"/>
            <a:ext cx="1587061" cy="654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Derived Class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(Sub Class)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AF4F5-BF58-8B4D-0354-E653D459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084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D11B-2642-EDED-6B08-023931B0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18818C"/>
                </a:solidFill>
                <a:effectLst/>
                <a:uLnTx/>
                <a:uFillTx/>
                <a:latin typeface="Trebuchet MS (Headings)"/>
                <a:ea typeface="+mj-ea"/>
                <a:cs typeface="+mj-cs"/>
              </a:rPr>
              <a:t>Single Inheritance Example</a:t>
            </a:r>
            <a:endParaRPr lang="en-AU" dirty="0">
              <a:latin typeface="Trebuchet MS (Headings)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83DE5-DCFF-85DD-1DEF-D5E8DD6BE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256" y="2172893"/>
            <a:ext cx="9914860" cy="412331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</a:t>
            </a:r>
            <a:r>
              <a:rPr lang="en-US" sz="2200" b="1" dirty="0"/>
              <a:t> 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/>
              <a:t>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/>
              <a:t>	</a:t>
            </a:r>
            <a:r>
              <a:rPr lang="en-US" sz="2200" b="1" dirty="0">
                <a:solidFill>
                  <a:srgbClr val="0070C0"/>
                </a:solidFill>
              </a:rPr>
              <a:t>public</a:t>
            </a:r>
            <a:r>
              <a:rPr lang="en-US" sz="2200" b="1" dirty="0"/>
              <a:t> 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/>
              <a:t>		</a:t>
            </a:r>
            <a:r>
              <a:rPr lang="en-US" sz="2200" b="1" dirty="0">
                <a:solidFill>
                  <a:srgbClr val="0070C0"/>
                </a:solidFill>
              </a:rPr>
              <a:t>int</a:t>
            </a:r>
            <a:r>
              <a:rPr lang="en-US" sz="2200" b="1" dirty="0"/>
              <a:t> salary 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/>
              <a:t>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</a:t>
            </a:r>
            <a:r>
              <a:rPr lang="en-US" sz="2200" b="1" dirty="0"/>
              <a:t> B : </a:t>
            </a:r>
            <a:r>
              <a:rPr lang="en-US" sz="2200" b="1" dirty="0">
                <a:solidFill>
                  <a:srgbClr val="0070C0"/>
                </a:solidFill>
              </a:rPr>
              <a:t>public</a:t>
            </a:r>
            <a:r>
              <a:rPr lang="en-US" sz="2200" b="1" dirty="0"/>
              <a:t> 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/>
              <a:t>};</a:t>
            </a:r>
            <a:endParaRPr lang="en-AU" sz="2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0A7126-4639-7597-47DC-A9478E95A27C}"/>
              </a:ext>
            </a:extLst>
          </p:cNvPr>
          <p:cNvSpPr/>
          <p:nvPr/>
        </p:nvSpPr>
        <p:spPr>
          <a:xfrm>
            <a:off x="6958739" y="2172893"/>
            <a:ext cx="2650210" cy="973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Class A is a Parent Class</a:t>
            </a:r>
            <a:endParaRPr lang="en-AU" sz="2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B837F3-3E44-4EFB-F057-022891763608}"/>
              </a:ext>
            </a:extLst>
          </p:cNvPr>
          <p:cNvSpPr/>
          <p:nvPr/>
        </p:nvSpPr>
        <p:spPr>
          <a:xfrm>
            <a:off x="6958739" y="4451144"/>
            <a:ext cx="2650210" cy="9732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2"/>
                </a:solidFill>
              </a:rPr>
              <a:t>Class B is a Child Class</a:t>
            </a:r>
            <a:endParaRPr lang="en-AU" sz="2200" b="1" dirty="0">
              <a:solidFill>
                <a:schemeClr val="tx2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932B02-D89A-F8BF-DB03-FAE7808CF3AF}"/>
              </a:ext>
            </a:extLst>
          </p:cNvPr>
          <p:cNvSpPr/>
          <p:nvPr/>
        </p:nvSpPr>
        <p:spPr>
          <a:xfrm>
            <a:off x="1937288" y="1863476"/>
            <a:ext cx="5021451" cy="879724"/>
          </a:xfrm>
          <a:custGeom>
            <a:avLst/>
            <a:gdLst>
              <a:gd name="connsiteX0" fmla="*/ 5021451 w 5021451"/>
              <a:gd name="connsiteY0" fmla="*/ 879724 h 879724"/>
              <a:gd name="connsiteX1" fmla="*/ 3859078 w 5021451"/>
              <a:gd name="connsiteY1" fmla="*/ 430273 h 879724"/>
              <a:gd name="connsiteX2" fmla="*/ 3859078 w 5021451"/>
              <a:gd name="connsiteY2" fmla="*/ 430273 h 879724"/>
              <a:gd name="connsiteX3" fmla="*/ 2495227 w 5021451"/>
              <a:gd name="connsiteY3" fmla="*/ 42816 h 879724"/>
              <a:gd name="connsiteX4" fmla="*/ 573437 w 5021451"/>
              <a:gd name="connsiteY4" fmla="*/ 42816 h 879724"/>
              <a:gd name="connsiteX5" fmla="*/ 0 w 5021451"/>
              <a:gd name="connsiteY5" fmla="*/ 337283 h 879724"/>
              <a:gd name="connsiteX6" fmla="*/ 0 w 5021451"/>
              <a:gd name="connsiteY6" fmla="*/ 337283 h 879724"/>
              <a:gd name="connsiteX7" fmla="*/ 0 w 5021451"/>
              <a:gd name="connsiteY7" fmla="*/ 337283 h 879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1451" h="879724">
                <a:moveTo>
                  <a:pt x="5021451" y="879724"/>
                </a:moveTo>
                <a:lnTo>
                  <a:pt x="3859078" y="430273"/>
                </a:lnTo>
                <a:lnTo>
                  <a:pt x="3859078" y="430273"/>
                </a:lnTo>
                <a:cubicBezTo>
                  <a:pt x="3631770" y="365697"/>
                  <a:pt x="3042834" y="107392"/>
                  <a:pt x="2495227" y="42816"/>
                </a:cubicBezTo>
                <a:cubicBezTo>
                  <a:pt x="1947620" y="-21760"/>
                  <a:pt x="989308" y="-6262"/>
                  <a:pt x="573437" y="42816"/>
                </a:cubicBezTo>
                <a:cubicBezTo>
                  <a:pt x="157566" y="91894"/>
                  <a:pt x="0" y="337283"/>
                  <a:pt x="0" y="337283"/>
                </a:cubicBezTo>
                <a:lnTo>
                  <a:pt x="0" y="337283"/>
                </a:lnTo>
                <a:lnTo>
                  <a:pt x="0" y="337283"/>
                </a:lnTo>
              </a:path>
            </a:pathLst>
          </a:cu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5CACBC0-7D57-4460-6918-96A7FA66EC3B}"/>
              </a:ext>
            </a:extLst>
          </p:cNvPr>
          <p:cNvSpPr/>
          <p:nvPr/>
        </p:nvSpPr>
        <p:spPr>
          <a:xfrm>
            <a:off x="1797803" y="4122519"/>
            <a:ext cx="5145438" cy="867935"/>
          </a:xfrm>
          <a:custGeom>
            <a:avLst/>
            <a:gdLst>
              <a:gd name="connsiteX0" fmla="*/ 5145438 w 5145438"/>
              <a:gd name="connsiteY0" fmla="*/ 867935 h 867935"/>
              <a:gd name="connsiteX1" fmla="*/ 3688597 w 5145438"/>
              <a:gd name="connsiteY1" fmla="*/ 542471 h 867935"/>
              <a:gd name="connsiteX2" fmla="*/ 1983783 w 5145438"/>
              <a:gd name="connsiteY2" fmla="*/ 248003 h 867935"/>
              <a:gd name="connsiteX3" fmla="*/ 542441 w 5145438"/>
              <a:gd name="connsiteY3" fmla="*/ 30 h 867935"/>
              <a:gd name="connsiteX4" fmla="*/ 0 w 5145438"/>
              <a:gd name="connsiteY4" fmla="*/ 263501 h 867935"/>
              <a:gd name="connsiteX5" fmla="*/ 0 w 5145438"/>
              <a:gd name="connsiteY5" fmla="*/ 263501 h 867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438" h="867935">
                <a:moveTo>
                  <a:pt x="5145438" y="867935"/>
                </a:moveTo>
                <a:cubicBezTo>
                  <a:pt x="4680488" y="756864"/>
                  <a:pt x="4215539" y="645793"/>
                  <a:pt x="3688597" y="542471"/>
                </a:cubicBezTo>
                <a:cubicBezTo>
                  <a:pt x="3161655" y="439149"/>
                  <a:pt x="1983783" y="248003"/>
                  <a:pt x="1983783" y="248003"/>
                </a:cubicBezTo>
                <a:cubicBezTo>
                  <a:pt x="1459424" y="157596"/>
                  <a:pt x="873071" y="-2553"/>
                  <a:pt x="542441" y="30"/>
                </a:cubicBezTo>
                <a:cubicBezTo>
                  <a:pt x="211811" y="2613"/>
                  <a:pt x="0" y="263501"/>
                  <a:pt x="0" y="263501"/>
                </a:cubicBezTo>
                <a:lnTo>
                  <a:pt x="0" y="263501"/>
                </a:lnTo>
              </a:path>
            </a:pathLst>
          </a:custGeom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0123C-2816-6E62-AC48-9F03D7DA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6034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D11B-2642-EDED-6B08-023931B0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18818C"/>
                </a:solidFill>
                <a:effectLst/>
                <a:uLnTx/>
                <a:uFillTx/>
                <a:latin typeface="Trebuchet MS (Headings)"/>
                <a:ea typeface="+mj-ea"/>
                <a:cs typeface="+mj-cs"/>
              </a:rPr>
              <a:t>Multiple Inheritance </a:t>
            </a:r>
            <a:endParaRPr lang="en-AU" dirty="0">
              <a:latin typeface="Trebuchet MS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ECF96-0986-126E-23B6-4C8196F21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8775" y="2163725"/>
            <a:ext cx="4610986" cy="40132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1B92C8-886A-0293-5D56-61675B54A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9327" y="2163725"/>
            <a:ext cx="5697673" cy="43211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accent2"/>
                </a:solidFill>
              </a:rPr>
              <a:t>Syntax :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B050"/>
                </a:solidFill>
              </a:rPr>
              <a:t>class</a:t>
            </a:r>
            <a:r>
              <a:rPr lang="en-US" sz="1800" dirty="0"/>
              <a:t> Base_Class1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	// class </a:t>
            </a:r>
            <a:r>
              <a:rPr lang="en-US" sz="1800" dirty="0" err="1"/>
              <a:t>defination</a:t>
            </a:r>
            <a:endParaRPr lang="en-US" sz="1800" dirty="0"/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};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B050"/>
                </a:solidFill>
              </a:rPr>
              <a:t>class</a:t>
            </a:r>
            <a:r>
              <a:rPr lang="en-US" sz="1800" dirty="0"/>
              <a:t> Base_Class2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	// class </a:t>
            </a:r>
            <a:r>
              <a:rPr lang="en-US" sz="1800" dirty="0" err="1"/>
              <a:t>defination</a:t>
            </a:r>
            <a:endParaRPr lang="en-US" sz="1800" dirty="0"/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};</a:t>
            </a:r>
          </a:p>
          <a:p>
            <a:pPr marL="0" lvl="0" indent="0">
              <a:lnSpc>
                <a:spcPct val="50000"/>
              </a:lnSpc>
              <a:buClr>
                <a:srgbClr val="F48E7C"/>
              </a:buClr>
              <a:buNone/>
            </a:pPr>
            <a:r>
              <a:rPr lang="en-US" sz="1800" dirty="0">
                <a:solidFill>
                  <a:srgbClr val="00B050"/>
                </a:solidFill>
              </a:rPr>
              <a:t>class</a:t>
            </a:r>
            <a:r>
              <a:rPr lang="en-US" sz="1800" dirty="0">
                <a:solidFill>
                  <a:srgbClr val="09283F"/>
                </a:solidFill>
              </a:rPr>
              <a:t> </a:t>
            </a:r>
            <a:r>
              <a:rPr lang="en-US" sz="1800" dirty="0" err="1">
                <a:solidFill>
                  <a:srgbClr val="09283F"/>
                </a:solidFill>
              </a:rPr>
              <a:t>Derived_Class</a:t>
            </a:r>
            <a:r>
              <a:rPr lang="en-US" sz="1800" dirty="0">
                <a:solidFill>
                  <a:srgbClr val="09283F"/>
                </a:solidFill>
              </a:rPr>
              <a:t>: </a:t>
            </a:r>
            <a:r>
              <a:rPr lang="en-US" sz="1800" dirty="0" err="1">
                <a:solidFill>
                  <a:srgbClr val="800A2F"/>
                </a:solidFill>
              </a:rPr>
              <a:t>access_specifiers</a:t>
            </a:r>
            <a:r>
              <a:rPr lang="en-US" sz="1800" dirty="0">
                <a:solidFill>
                  <a:srgbClr val="800A2F"/>
                </a:solidFill>
              </a:rPr>
              <a:t> </a:t>
            </a:r>
            <a:r>
              <a:rPr lang="en-US" sz="1800" dirty="0">
                <a:solidFill>
                  <a:srgbClr val="09283F"/>
                </a:solidFill>
              </a:rPr>
              <a:t>Base_Class1,</a:t>
            </a:r>
          </a:p>
          <a:p>
            <a:pPr marL="0" lvl="0" indent="0">
              <a:lnSpc>
                <a:spcPct val="50000"/>
              </a:lnSpc>
              <a:buClr>
                <a:srgbClr val="F48E7C"/>
              </a:buClr>
              <a:buNone/>
            </a:pPr>
            <a:r>
              <a:rPr lang="en-US" sz="1800" dirty="0">
                <a:solidFill>
                  <a:srgbClr val="800A2F"/>
                </a:solidFill>
              </a:rPr>
              <a:t> </a:t>
            </a:r>
            <a:r>
              <a:rPr lang="en-US" sz="1800" dirty="0" err="1">
                <a:solidFill>
                  <a:srgbClr val="800A2F"/>
                </a:solidFill>
              </a:rPr>
              <a:t>access_specifiers</a:t>
            </a:r>
            <a:r>
              <a:rPr lang="en-US" sz="1800" dirty="0">
                <a:solidFill>
                  <a:srgbClr val="800A2F"/>
                </a:solidFill>
              </a:rPr>
              <a:t> </a:t>
            </a:r>
            <a:r>
              <a:rPr lang="en-US" sz="1800" dirty="0">
                <a:solidFill>
                  <a:srgbClr val="09283F"/>
                </a:solidFill>
              </a:rPr>
              <a:t>Base_Class2</a:t>
            </a:r>
          </a:p>
          <a:p>
            <a:pPr marL="0" lvl="0" indent="0">
              <a:lnSpc>
                <a:spcPct val="50000"/>
              </a:lnSpc>
              <a:buClr>
                <a:srgbClr val="F48E7C"/>
              </a:buClr>
              <a:buNone/>
            </a:pPr>
            <a:r>
              <a:rPr lang="en-US" sz="1800" dirty="0">
                <a:solidFill>
                  <a:srgbClr val="09283F"/>
                </a:solidFill>
              </a:rPr>
              <a:t>{</a:t>
            </a:r>
          </a:p>
          <a:p>
            <a:pPr marL="0" lvl="0" indent="0">
              <a:lnSpc>
                <a:spcPct val="50000"/>
              </a:lnSpc>
              <a:buClr>
                <a:srgbClr val="F48E7C"/>
              </a:buClr>
              <a:buNone/>
            </a:pPr>
            <a:r>
              <a:rPr lang="en-US" sz="1800" dirty="0">
                <a:solidFill>
                  <a:srgbClr val="09283F"/>
                </a:solidFill>
              </a:rPr>
              <a:t>	// class </a:t>
            </a:r>
            <a:r>
              <a:rPr lang="en-US" sz="1800" dirty="0" err="1">
                <a:solidFill>
                  <a:srgbClr val="09283F"/>
                </a:solidFill>
              </a:rPr>
              <a:t>defination</a:t>
            </a:r>
            <a:endParaRPr lang="en-US" sz="1800" dirty="0">
              <a:solidFill>
                <a:srgbClr val="09283F"/>
              </a:solidFill>
            </a:endParaRPr>
          </a:p>
          <a:p>
            <a:pPr marL="0" lvl="0" indent="0">
              <a:lnSpc>
                <a:spcPct val="50000"/>
              </a:lnSpc>
              <a:buClr>
                <a:srgbClr val="F48E7C"/>
              </a:buClr>
              <a:buNone/>
            </a:pPr>
            <a:r>
              <a:rPr lang="en-US" sz="1800" dirty="0">
                <a:solidFill>
                  <a:srgbClr val="09283F"/>
                </a:solidFill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737C0C-88BB-8F2D-6331-B4E528A071DA}"/>
              </a:ext>
            </a:extLst>
          </p:cNvPr>
          <p:cNvSpPr/>
          <p:nvPr/>
        </p:nvSpPr>
        <p:spPr>
          <a:xfrm>
            <a:off x="921393" y="3005596"/>
            <a:ext cx="1229126" cy="557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Class A</a:t>
            </a:r>
            <a:endParaRPr lang="en-AU" sz="2000" b="1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1BBE73-BE3B-3B4E-444B-3EAA1797EB02}"/>
              </a:ext>
            </a:extLst>
          </p:cNvPr>
          <p:cNvSpPr/>
          <p:nvPr/>
        </p:nvSpPr>
        <p:spPr>
          <a:xfrm>
            <a:off x="1815805" y="4170343"/>
            <a:ext cx="1229126" cy="5315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Class C</a:t>
            </a:r>
            <a:endParaRPr lang="en-AU" sz="2000" b="1" dirty="0">
              <a:solidFill>
                <a:schemeClr val="bg2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9DA63E-547F-EC7B-93AC-AC602A04E97C}"/>
              </a:ext>
            </a:extLst>
          </p:cNvPr>
          <p:cNvCxnSpPr>
            <a:cxnSpLocks/>
          </p:cNvCxnSpPr>
          <p:nvPr/>
        </p:nvCxnSpPr>
        <p:spPr>
          <a:xfrm>
            <a:off x="4246179" y="3284120"/>
            <a:ext cx="537488" cy="432747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8F79A5-8204-DCA9-61C2-A63335E99FBC}"/>
              </a:ext>
            </a:extLst>
          </p:cNvPr>
          <p:cNvCxnSpPr>
            <a:cxnSpLocks/>
          </p:cNvCxnSpPr>
          <p:nvPr/>
        </p:nvCxnSpPr>
        <p:spPr>
          <a:xfrm>
            <a:off x="3173244" y="4701890"/>
            <a:ext cx="569023" cy="420443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70F79AE-5312-5F33-D3FE-9868CC4DB420}"/>
              </a:ext>
            </a:extLst>
          </p:cNvPr>
          <p:cNvSpPr/>
          <p:nvPr/>
        </p:nvSpPr>
        <p:spPr>
          <a:xfrm>
            <a:off x="4071587" y="3670035"/>
            <a:ext cx="1587061" cy="654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 Class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(Super Class)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D850A9-18D6-9511-4649-5D9D26C0FAFF}"/>
              </a:ext>
            </a:extLst>
          </p:cNvPr>
          <p:cNvSpPr/>
          <p:nvPr/>
        </p:nvSpPr>
        <p:spPr>
          <a:xfrm>
            <a:off x="3479797" y="5122333"/>
            <a:ext cx="1587061" cy="654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Derived Class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(Sub Class)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DE98EE-83CC-D5EA-55B8-B772CD18820C}"/>
              </a:ext>
            </a:extLst>
          </p:cNvPr>
          <p:cNvSpPr/>
          <p:nvPr/>
        </p:nvSpPr>
        <p:spPr>
          <a:xfrm>
            <a:off x="2842461" y="3005596"/>
            <a:ext cx="1229126" cy="557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Class B</a:t>
            </a:r>
            <a:endParaRPr lang="en-AU" sz="2000" b="1" dirty="0">
              <a:solidFill>
                <a:schemeClr val="bg2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6FB3A1-DB94-31A2-D070-ADAC78339C91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H="1" flipV="1">
            <a:off x="1490130" y="3581400"/>
            <a:ext cx="940238" cy="588943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7B1DC3-1676-FD55-682E-405FAB539695}"/>
              </a:ext>
            </a:extLst>
          </p:cNvPr>
          <p:cNvCxnSpPr>
            <a:stCxn id="7" idx="0"/>
            <a:endCxn id="9" idx="2"/>
          </p:cNvCxnSpPr>
          <p:nvPr/>
        </p:nvCxnSpPr>
        <p:spPr>
          <a:xfrm flipV="1">
            <a:off x="2430368" y="3572933"/>
            <a:ext cx="1049429" cy="59741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20EED-A58C-D05F-C098-3C980D6F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198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D11B-2642-EDED-6B08-023931B0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18818C"/>
                </a:solidFill>
                <a:effectLst/>
                <a:uLnTx/>
                <a:uFillTx/>
                <a:latin typeface="Trebuchet MS (Headings)"/>
                <a:ea typeface="+mj-ea"/>
                <a:cs typeface="+mj-cs"/>
              </a:rPr>
              <a:t>Multiple Inheritance Example</a:t>
            </a:r>
            <a:endParaRPr lang="en-AU" dirty="0">
              <a:latin typeface="Trebuchet MS (Headings)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83DE5-DCFF-85DD-1DEF-D5E8DD6BE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256" y="2172893"/>
            <a:ext cx="9914860" cy="45068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</a:t>
            </a:r>
            <a:r>
              <a:rPr lang="en-US" sz="2200" b="1" dirty="0"/>
              <a:t> 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/>
              <a:t>{ 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/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48E7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class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9283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48E7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9283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48E7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9283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};</a:t>
            </a:r>
            <a:endParaRPr lang="en-US" sz="2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</a:t>
            </a:r>
            <a:r>
              <a:rPr lang="en-US" sz="2200" b="1" dirty="0"/>
              <a:t> C : </a:t>
            </a:r>
            <a:r>
              <a:rPr lang="en-US" sz="2200" b="1" dirty="0">
                <a:solidFill>
                  <a:srgbClr val="0070C0"/>
                </a:solidFill>
              </a:rPr>
              <a:t>public</a:t>
            </a:r>
            <a:r>
              <a:rPr lang="en-US" sz="2200" b="1" dirty="0"/>
              <a:t> B , </a:t>
            </a:r>
            <a:r>
              <a:rPr lang="en-US" sz="2200" b="1" dirty="0">
                <a:solidFill>
                  <a:srgbClr val="0070C0"/>
                </a:solidFill>
              </a:rPr>
              <a:t>public</a:t>
            </a:r>
            <a:r>
              <a:rPr lang="en-US" sz="2200" b="1" dirty="0"/>
              <a:t> 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/>
              <a:t>};</a:t>
            </a:r>
            <a:endParaRPr lang="en-AU" sz="2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40C9E-D1A3-A31E-87DB-9A45E36DA5D6}"/>
              </a:ext>
            </a:extLst>
          </p:cNvPr>
          <p:cNvSpPr/>
          <p:nvPr/>
        </p:nvSpPr>
        <p:spPr>
          <a:xfrm>
            <a:off x="6096000" y="2464231"/>
            <a:ext cx="2102603" cy="7749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2"/>
                </a:solidFill>
              </a:rPr>
              <a:t>Parent Class</a:t>
            </a:r>
            <a:endParaRPr lang="en-AU" sz="2200" b="1" dirty="0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629244-4219-F10D-E19B-E971913B44F4}"/>
              </a:ext>
            </a:extLst>
          </p:cNvPr>
          <p:cNvSpPr/>
          <p:nvPr/>
        </p:nvSpPr>
        <p:spPr>
          <a:xfrm>
            <a:off x="6096000" y="4038873"/>
            <a:ext cx="2102603" cy="7749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2"/>
                </a:solidFill>
              </a:rPr>
              <a:t>Parent Class</a:t>
            </a:r>
            <a:endParaRPr lang="en-AU" sz="2200" b="1" dirty="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54D88A-A040-7FE6-B740-4213A54BB49D}"/>
              </a:ext>
            </a:extLst>
          </p:cNvPr>
          <p:cNvSpPr/>
          <p:nvPr/>
        </p:nvSpPr>
        <p:spPr>
          <a:xfrm>
            <a:off x="6096000" y="5492417"/>
            <a:ext cx="2102603" cy="774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2"/>
                </a:solidFill>
              </a:rPr>
              <a:t>Child Class</a:t>
            </a:r>
            <a:endParaRPr lang="en-AU" sz="2200" b="1" dirty="0">
              <a:solidFill>
                <a:schemeClr val="tx2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48869E-408E-2A2B-260E-B882CFE1E0B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968285" y="2402237"/>
            <a:ext cx="4127715" cy="449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7D8034-5B96-FB2B-C2DB-17188BC20989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1952786" y="3750590"/>
            <a:ext cx="4143214" cy="675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ED5BE1C-46F8-3346-8C21-752005CF2EC7}"/>
              </a:ext>
            </a:extLst>
          </p:cNvPr>
          <p:cNvCxnSpPr>
            <a:cxnSpLocks/>
          </p:cNvCxnSpPr>
          <p:nvPr/>
        </p:nvCxnSpPr>
        <p:spPr>
          <a:xfrm rot="10800000">
            <a:off x="1751308" y="5356232"/>
            <a:ext cx="4344692" cy="523642"/>
          </a:xfrm>
          <a:prstGeom prst="curvedConnector3">
            <a:avLst>
              <a:gd name="adj1" fmla="val 10279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258A05-C3D0-2252-8CE8-7D9055D9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4115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D11B-2642-EDED-6B08-023931B0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18818C"/>
                </a:solidFill>
                <a:effectLst/>
                <a:uLnTx/>
                <a:uFillTx/>
                <a:latin typeface="Trebuchet MS (Headings)"/>
                <a:ea typeface="+mj-ea"/>
                <a:cs typeface="+mj-cs"/>
              </a:rPr>
              <a:t>Multilevel Inheritance </a:t>
            </a:r>
            <a:endParaRPr lang="en-AU" dirty="0">
              <a:latin typeface="Trebuchet MS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ECF96-0986-126E-23B6-4C8196F21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8775" y="2163725"/>
            <a:ext cx="4610986" cy="40132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1B92C8-886A-0293-5D56-61675B54A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9327" y="2163725"/>
            <a:ext cx="5697673" cy="43211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accent2"/>
                </a:solidFill>
              </a:rPr>
              <a:t>Syntax :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B050"/>
                </a:solidFill>
              </a:rPr>
              <a:t>class</a:t>
            </a:r>
            <a:r>
              <a:rPr lang="en-US" sz="1800" dirty="0"/>
              <a:t> </a:t>
            </a:r>
            <a:r>
              <a:rPr lang="en-US" sz="1800" dirty="0" err="1"/>
              <a:t>Base_Class</a:t>
            </a:r>
            <a:endParaRPr lang="en-US" sz="1800" dirty="0"/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	// class </a:t>
            </a:r>
            <a:r>
              <a:rPr lang="en-US" sz="1800" dirty="0" err="1"/>
              <a:t>defination</a:t>
            </a:r>
            <a:endParaRPr lang="en-US" sz="1800" dirty="0"/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};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B050"/>
                </a:solidFill>
              </a:rPr>
              <a:t>class</a:t>
            </a:r>
            <a:r>
              <a:rPr lang="en-US" sz="1800" dirty="0"/>
              <a:t> </a:t>
            </a:r>
            <a:r>
              <a:rPr lang="en-US" sz="1800" dirty="0" err="1"/>
              <a:t>Intermediate_Class</a:t>
            </a:r>
            <a:r>
              <a:rPr lang="en-US" sz="1800" dirty="0"/>
              <a:t>: </a:t>
            </a:r>
            <a:r>
              <a:rPr lang="en-US" sz="1800" dirty="0" err="1">
                <a:solidFill>
                  <a:schemeClr val="accent3"/>
                </a:solidFill>
              </a:rPr>
              <a:t>access_specifiers</a:t>
            </a:r>
            <a:endParaRPr lang="en-US" sz="1800">
              <a:solidFill>
                <a:schemeClr val="accent3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>
                <a:solidFill>
                  <a:schemeClr val="accent3"/>
                </a:solidFill>
              </a:rPr>
              <a:t> </a:t>
            </a:r>
            <a:r>
              <a:rPr lang="en-US" sz="1800" dirty="0" err="1"/>
              <a:t>Base_Class</a:t>
            </a:r>
            <a:endParaRPr lang="en-US" sz="1800" dirty="0"/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	// class </a:t>
            </a:r>
            <a:r>
              <a:rPr lang="en-US" sz="1800" dirty="0" err="1"/>
              <a:t>defination</a:t>
            </a:r>
            <a:endParaRPr lang="en-US" sz="1800" dirty="0"/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};</a:t>
            </a:r>
          </a:p>
          <a:p>
            <a:pPr marL="0" lvl="0" indent="0">
              <a:lnSpc>
                <a:spcPct val="50000"/>
              </a:lnSpc>
              <a:buClr>
                <a:srgbClr val="F48E7C"/>
              </a:buClr>
              <a:buNone/>
            </a:pPr>
            <a:r>
              <a:rPr lang="en-US" sz="1800" dirty="0">
                <a:solidFill>
                  <a:srgbClr val="00B050"/>
                </a:solidFill>
              </a:rPr>
              <a:t>class</a:t>
            </a:r>
            <a:r>
              <a:rPr lang="en-US" sz="1800" dirty="0">
                <a:solidFill>
                  <a:srgbClr val="09283F"/>
                </a:solidFill>
              </a:rPr>
              <a:t> </a:t>
            </a:r>
            <a:r>
              <a:rPr lang="en-US" sz="1800" dirty="0" err="1">
                <a:solidFill>
                  <a:srgbClr val="09283F"/>
                </a:solidFill>
              </a:rPr>
              <a:t>Child_Class</a:t>
            </a:r>
            <a:r>
              <a:rPr lang="en-US" sz="1800" dirty="0">
                <a:solidFill>
                  <a:srgbClr val="09283F"/>
                </a:solidFill>
              </a:rPr>
              <a:t>: </a:t>
            </a:r>
            <a:r>
              <a:rPr lang="en-US" sz="1800" dirty="0" err="1">
                <a:solidFill>
                  <a:srgbClr val="800A2F"/>
                </a:solidFill>
              </a:rPr>
              <a:t>access_specifiers</a:t>
            </a:r>
            <a:endParaRPr lang="en-US" sz="1800" dirty="0">
              <a:solidFill>
                <a:srgbClr val="800A2F"/>
              </a:solidFill>
            </a:endParaRPr>
          </a:p>
          <a:p>
            <a:pPr marL="0" lvl="0" indent="0">
              <a:lnSpc>
                <a:spcPct val="50000"/>
              </a:lnSpc>
              <a:buClr>
                <a:srgbClr val="F48E7C"/>
              </a:buClr>
              <a:buNone/>
            </a:pPr>
            <a:r>
              <a:rPr lang="en-US" sz="1800" dirty="0">
                <a:solidFill>
                  <a:srgbClr val="800A2F"/>
                </a:solidFill>
              </a:rPr>
              <a:t> </a:t>
            </a:r>
            <a:r>
              <a:rPr lang="en-US" sz="1800" dirty="0" err="1"/>
              <a:t>Intermediate</a:t>
            </a:r>
            <a:r>
              <a:rPr lang="en-US" sz="1800" dirty="0" err="1">
                <a:solidFill>
                  <a:srgbClr val="09283F"/>
                </a:solidFill>
              </a:rPr>
              <a:t>_Class</a:t>
            </a:r>
            <a:endParaRPr lang="en-US" sz="1800" dirty="0">
              <a:solidFill>
                <a:srgbClr val="09283F"/>
              </a:solidFill>
            </a:endParaRPr>
          </a:p>
          <a:p>
            <a:pPr marL="0" lvl="0" indent="0">
              <a:lnSpc>
                <a:spcPct val="50000"/>
              </a:lnSpc>
              <a:buClr>
                <a:srgbClr val="F48E7C"/>
              </a:buClr>
              <a:buNone/>
            </a:pPr>
            <a:r>
              <a:rPr lang="en-US" sz="1800" dirty="0">
                <a:solidFill>
                  <a:srgbClr val="09283F"/>
                </a:solidFill>
              </a:rPr>
              <a:t>{</a:t>
            </a:r>
          </a:p>
          <a:p>
            <a:pPr marL="0" lvl="0" indent="0">
              <a:lnSpc>
                <a:spcPct val="50000"/>
              </a:lnSpc>
              <a:buClr>
                <a:srgbClr val="F48E7C"/>
              </a:buClr>
              <a:buNone/>
            </a:pPr>
            <a:r>
              <a:rPr lang="en-US" sz="1800" dirty="0">
                <a:solidFill>
                  <a:srgbClr val="09283F"/>
                </a:solidFill>
              </a:rPr>
              <a:t>	// class </a:t>
            </a:r>
            <a:r>
              <a:rPr lang="en-US" sz="1800" dirty="0" err="1">
                <a:solidFill>
                  <a:srgbClr val="09283F"/>
                </a:solidFill>
              </a:rPr>
              <a:t>defination</a:t>
            </a:r>
            <a:endParaRPr lang="en-US" sz="1800" dirty="0">
              <a:solidFill>
                <a:srgbClr val="09283F"/>
              </a:solidFill>
            </a:endParaRPr>
          </a:p>
          <a:p>
            <a:pPr marL="0" lvl="0" indent="0">
              <a:lnSpc>
                <a:spcPct val="50000"/>
              </a:lnSpc>
              <a:buClr>
                <a:srgbClr val="F48E7C"/>
              </a:buClr>
              <a:buNone/>
            </a:pPr>
            <a:r>
              <a:rPr lang="en-US" sz="1800" dirty="0">
                <a:solidFill>
                  <a:srgbClr val="09283F"/>
                </a:solidFill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737C0C-88BB-8F2D-6331-B4E528A071DA}"/>
              </a:ext>
            </a:extLst>
          </p:cNvPr>
          <p:cNvSpPr/>
          <p:nvPr/>
        </p:nvSpPr>
        <p:spPr>
          <a:xfrm>
            <a:off x="1124607" y="2606566"/>
            <a:ext cx="1587062" cy="5570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Class A</a:t>
            </a:r>
            <a:endParaRPr lang="en-AU" sz="2000" b="1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1BBE73-BE3B-3B4E-444B-3EAA1797EB02}"/>
              </a:ext>
            </a:extLst>
          </p:cNvPr>
          <p:cNvSpPr/>
          <p:nvPr/>
        </p:nvSpPr>
        <p:spPr>
          <a:xfrm>
            <a:off x="1124607" y="4033098"/>
            <a:ext cx="1587062" cy="5570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Class B</a:t>
            </a:r>
            <a:endParaRPr lang="en-AU" sz="2000" b="1" dirty="0">
              <a:solidFill>
                <a:schemeClr val="bg2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9DA63E-547F-EC7B-93AC-AC602A04E97C}"/>
              </a:ext>
            </a:extLst>
          </p:cNvPr>
          <p:cNvCxnSpPr/>
          <p:nvPr/>
        </p:nvCxnSpPr>
        <p:spPr>
          <a:xfrm>
            <a:off x="3026979" y="2885090"/>
            <a:ext cx="567559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8F79A5-8204-DCA9-61C2-A63335E99FBC}"/>
              </a:ext>
            </a:extLst>
          </p:cNvPr>
          <p:cNvCxnSpPr/>
          <p:nvPr/>
        </p:nvCxnSpPr>
        <p:spPr>
          <a:xfrm>
            <a:off x="3026979" y="4421781"/>
            <a:ext cx="567559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70F79AE-5312-5F33-D3FE-9868CC4DB420}"/>
              </a:ext>
            </a:extLst>
          </p:cNvPr>
          <p:cNvSpPr/>
          <p:nvPr/>
        </p:nvSpPr>
        <p:spPr>
          <a:xfrm>
            <a:off x="3721032" y="2606566"/>
            <a:ext cx="1587061" cy="654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 Class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of 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D850A9-18D6-9511-4649-5D9D26C0FAFF}"/>
              </a:ext>
            </a:extLst>
          </p:cNvPr>
          <p:cNvSpPr/>
          <p:nvPr/>
        </p:nvSpPr>
        <p:spPr>
          <a:xfrm>
            <a:off x="3721032" y="4311622"/>
            <a:ext cx="1587061" cy="654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Derived Class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of C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8FDD35-90F4-AC09-70A2-E47A96CA4D86}"/>
              </a:ext>
            </a:extLst>
          </p:cNvPr>
          <p:cNvSpPr/>
          <p:nvPr/>
        </p:nvSpPr>
        <p:spPr>
          <a:xfrm>
            <a:off x="1124607" y="5318351"/>
            <a:ext cx="1587062" cy="55704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Class C</a:t>
            </a:r>
            <a:endParaRPr lang="en-AU" sz="2000" b="1" dirty="0">
              <a:solidFill>
                <a:schemeClr val="bg2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7C7403-1AB8-F130-0351-A02DD7A3558A}"/>
              </a:ext>
            </a:extLst>
          </p:cNvPr>
          <p:cNvCxnSpPr/>
          <p:nvPr/>
        </p:nvCxnSpPr>
        <p:spPr>
          <a:xfrm>
            <a:off x="3153473" y="5630648"/>
            <a:ext cx="567559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BFE2FA3-AE37-5998-496F-03D2D1B3D9C5}"/>
              </a:ext>
            </a:extLst>
          </p:cNvPr>
          <p:cNvSpPr/>
          <p:nvPr/>
        </p:nvSpPr>
        <p:spPr>
          <a:xfrm>
            <a:off x="3721032" y="5303513"/>
            <a:ext cx="1587061" cy="654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Derived Class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of B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A93130-A798-921D-6672-4DFC04DCBE03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918138" y="4590146"/>
            <a:ext cx="0" cy="728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B2735B-9D04-06E5-762B-B133F67FC4B2}"/>
              </a:ext>
            </a:extLst>
          </p:cNvPr>
          <p:cNvCxnSpPr>
            <a:cxnSpLocks/>
          </p:cNvCxnSpPr>
          <p:nvPr/>
        </p:nvCxnSpPr>
        <p:spPr>
          <a:xfrm flipV="1">
            <a:off x="1918138" y="3163614"/>
            <a:ext cx="0" cy="869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E6CDC-135B-205C-1892-1B3D962C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66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 l="9000" t="1000" r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B36E8C4-5C4E-6A56-4F09-E9F82C4E878D}"/>
              </a:ext>
            </a:extLst>
          </p:cNvPr>
          <p:cNvSpPr txBox="1">
            <a:spLocks/>
          </p:cNvSpPr>
          <p:nvPr/>
        </p:nvSpPr>
        <p:spPr>
          <a:xfrm>
            <a:off x="1075532" y="1938867"/>
            <a:ext cx="4184035" cy="408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solidFill>
                  <a:schemeClr val="accent2">
                    <a:lumMod val="75000"/>
                  </a:schemeClr>
                </a:solidFill>
                <a:latin typeface="Trebuchet MS (Headings)"/>
              </a:rPr>
              <a:t>PRESENTED TO</a:t>
            </a:r>
          </a:p>
          <a:p>
            <a:endParaRPr lang="en-SG" sz="2400" dirty="0">
              <a:solidFill>
                <a:schemeClr val="accent2">
                  <a:lumMod val="75000"/>
                </a:schemeClr>
              </a:solidFill>
              <a:latin typeface="Trebuchet MS (Headings)"/>
            </a:endParaRPr>
          </a:p>
          <a:p>
            <a:r>
              <a:rPr lang="en-SG" sz="2000" cap="none" dirty="0" err="1">
                <a:solidFill>
                  <a:schemeClr val="tx1"/>
                </a:solidFill>
                <a:latin typeface="Trebuchet MS (Headings)Trebuchet MS (Headings)"/>
              </a:rPr>
              <a:t>Sudarsan</a:t>
            </a:r>
            <a:r>
              <a:rPr lang="en-SG" sz="2000" cap="none" dirty="0">
                <a:solidFill>
                  <a:schemeClr val="tx1"/>
                </a:solidFill>
                <a:latin typeface="Trebuchet MS (Headings)Trebuchet MS (Headings)"/>
              </a:rPr>
              <a:t> Pal</a:t>
            </a:r>
          </a:p>
          <a:p>
            <a:r>
              <a:rPr lang="en-US" sz="2000" dirty="0">
                <a:solidFill>
                  <a:schemeClr val="tx1"/>
                </a:solidFill>
                <a:latin typeface="Trebuchet MS (Headings)Trebuchet MS (Headings)"/>
              </a:rPr>
              <a:t>Lecturer</a:t>
            </a:r>
          </a:p>
          <a:p>
            <a:r>
              <a:rPr lang="en-AU" sz="2000" dirty="0">
                <a:solidFill>
                  <a:schemeClr val="tx1"/>
                </a:solidFill>
                <a:latin typeface="Trebuchet MS (Headings)Trebuchet MS (Headings)"/>
              </a:rPr>
              <a:t>DEPT OF CSE </a:t>
            </a:r>
          </a:p>
          <a:p>
            <a:r>
              <a:rPr lang="en-AU" sz="2000" dirty="0">
                <a:solidFill>
                  <a:schemeClr val="tx1"/>
                </a:solidFill>
                <a:latin typeface="Trebuchet MS (Headings)Trebuchet MS (Headings)"/>
              </a:rPr>
              <a:t>HABHIT</a:t>
            </a:r>
            <a:endParaRPr lang="en-SG" sz="2000" dirty="0">
              <a:solidFill>
                <a:schemeClr val="tx1"/>
              </a:solidFill>
              <a:latin typeface="Trebuchet MS (Headings)Trebuchet MS (Headings)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8C50181-0F15-8124-3A24-CE19212F33C4}"/>
              </a:ext>
            </a:extLst>
          </p:cNvPr>
          <p:cNvSpPr txBox="1">
            <a:spLocks/>
          </p:cNvSpPr>
          <p:nvPr/>
        </p:nvSpPr>
        <p:spPr>
          <a:xfrm>
            <a:off x="5877370" y="1938868"/>
            <a:ext cx="4184034" cy="40855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None/>
              <a:defRPr/>
            </a:pPr>
            <a:r>
              <a:rPr lang="en-SG" sz="3000" b="1" dirty="0">
                <a:solidFill>
                  <a:schemeClr val="accent2">
                    <a:lumMod val="75000"/>
                  </a:schemeClr>
                </a:solidFill>
                <a:latin typeface="Trebuchet MS (Headings)"/>
              </a:rPr>
              <a:t>PRESENTED</a:t>
            </a:r>
            <a:r>
              <a:rPr lang="en-SG" sz="3000" b="1" dirty="0">
                <a:solidFill>
                  <a:srgbClr val="2E83C3">
                    <a:lumMod val="75000"/>
                  </a:srgbClr>
                </a:solidFill>
                <a:latin typeface="Trebuchet MS (Headings)"/>
              </a:rPr>
              <a:t> </a:t>
            </a:r>
            <a:r>
              <a:rPr lang="en-SG" sz="3000" b="1" dirty="0">
                <a:solidFill>
                  <a:schemeClr val="accent2">
                    <a:lumMod val="75000"/>
                  </a:schemeClr>
                </a:solidFill>
                <a:latin typeface="Trebuchet MS (Headings)"/>
              </a:rPr>
              <a:t>BY</a:t>
            </a:r>
            <a:endParaRPr lang="en-SG" sz="3000" dirty="0">
              <a:solidFill>
                <a:schemeClr val="accent2">
                  <a:lumMod val="75000"/>
                </a:schemeClr>
              </a:solidFill>
              <a:latin typeface="Trebuchet MS (Headings)"/>
            </a:endParaRPr>
          </a:p>
          <a:p>
            <a:pPr marL="0" indent="0" defTabSz="45720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None/>
              <a:defRPr/>
            </a:pPr>
            <a:endParaRPr lang="en-SG" sz="2400" dirty="0">
              <a:solidFill>
                <a:srgbClr val="2E83C3">
                  <a:lumMod val="75000"/>
                </a:srgbClr>
              </a:solidFill>
              <a:latin typeface="Trebuchet MS (Headings)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SG" dirty="0" err="1">
                <a:solidFill>
                  <a:schemeClr val="tx1"/>
                </a:solidFill>
                <a:latin typeface="Trebuchet MS (Headings)"/>
              </a:rPr>
              <a:t>Jannatul</a:t>
            </a:r>
            <a:r>
              <a:rPr lang="en-SG" dirty="0">
                <a:solidFill>
                  <a:schemeClr val="tx1"/>
                </a:solidFill>
                <a:latin typeface="Trebuchet MS (Headings)"/>
              </a:rPr>
              <a:t> Rahman ( 17 )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dirty="0">
                <a:solidFill>
                  <a:schemeClr val="tx1"/>
                </a:solidFill>
                <a:latin typeface="Trebuchet MS (Headings)"/>
              </a:rPr>
              <a:t>Tayeb Ahmed ( 09 )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dirty="0" err="1">
                <a:solidFill>
                  <a:schemeClr val="tx1"/>
                </a:solidFill>
                <a:latin typeface="Trebuchet MS (Headings)"/>
              </a:rPr>
              <a:t>Fardin</a:t>
            </a:r>
            <a:r>
              <a:rPr lang="en-SG" dirty="0">
                <a:solidFill>
                  <a:schemeClr val="tx1"/>
                </a:solidFill>
                <a:latin typeface="Trebuchet MS (Headings)"/>
              </a:rPr>
              <a:t> Rahman Shamil ( 20 )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chemeClr val="tx1"/>
                </a:solidFill>
                <a:latin typeface="Trebuchet MS (Headings)"/>
              </a:rPr>
              <a:t>DEPT OF CSE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dirty="0">
                <a:solidFill>
                  <a:schemeClr val="tx1"/>
                </a:solidFill>
                <a:latin typeface="Trebuchet MS (Headings)"/>
              </a:rPr>
              <a:t>2</a:t>
            </a:r>
            <a:r>
              <a:rPr lang="en-SG" baseline="30000" dirty="0">
                <a:solidFill>
                  <a:schemeClr val="tx1"/>
                </a:solidFill>
                <a:latin typeface="Trebuchet MS (Headings)"/>
              </a:rPr>
              <a:t>nd</a:t>
            </a:r>
            <a:r>
              <a:rPr lang="en-SG" dirty="0">
                <a:solidFill>
                  <a:schemeClr val="tx1"/>
                </a:solidFill>
                <a:latin typeface="Trebuchet MS (Headings)"/>
              </a:rPr>
              <a:t> year 3</a:t>
            </a:r>
            <a:r>
              <a:rPr lang="en-SG" baseline="30000" dirty="0">
                <a:solidFill>
                  <a:schemeClr val="tx1"/>
                </a:solidFill>
                <a:latin typeface="Trebuchet MS (Headings)"/>
              </a:rPr>
              <a:t>rd</a:t>
            </a:r>
            <a:r>
              <a:rPr lang="en-SG" dirty="0">
                <a:solidFill>
                  <a:schemeClr val="tx1"/>
                </a:solidFill>
                <a:latin typeface="Trebuchet MS (Headings)"/>
              </a:rPr>
              <a:t> Semester</a:t>
            </a:r>
          </a:p>
          <a:p>
            <a:pPr marL="0" indent="0" defTabSz="45720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None/>
              <a:defRPr/>
            </a:pPr>
            <a:r>
              <a:rPr lang="en-SG" dirty="0">
                <a:solidFill>
                  <a:schemeClr val="tx1"/>
                </a:solidFill>
                <a:latin typeface="Trebuchet MS (Headings)"/>
              </a:rPr>
              <a:t>HABHIT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F6E024-04D3-316C-CE9A-E6819E9E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08AB70BE-1769-45B8-85A6-0C837432C7E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1920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D11B-2642-EDED-6B08-023931B0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18818C"/>
                </a:solidFill>
                <a:effectLst/>
                <a:uLnTx/>
                <a:uFillTx/>
                <a:latin typeface="Trebuchet MS (Headings)"/>
                <a:ea typeface="+mj-ea"/>
                <a:cs typeface="+mj-cs"/>
              </a:rPr>
              <a:t>Multilevel Inheritance Example</a:t>
            </a:r>
            <a:endParaRPr lang="en-AU" dirty="0">
              <a:latin typeface="Trebuchet MS (Headings)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83DE5-DCFF-85DD-1DEF-D5E8DD6BE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256" y="2172893"/>
            <a:ext cx="9914860" cy="45068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</a:t>
            </a:r>
            <a:r>
              <a:rPr lang="en-US" sz="2200" b="1" dirty="0"/>
              <a:t> 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/>
              <a:t>{ 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/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48E7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class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9283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 B :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public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9283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48E7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9283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48E7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9283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};</a:t>
            </a:r>
            <a:endParaRPr lang="en-US" sz="2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</a:t>
            </a:r>
            <a:r>
              <a:rPr lang="en-US" sz="2200" b="1" dirty="0"/>
              <a:t> C : </a:t>
            </a:r>
            <a:r>
              <a:rPr lang="en-US" sz="2200" b="1" dirty="0">
                <a:solidFill>
                  <a:srgbClr val="0070C0"/>
                </a:solidFill>
              </a:rPr>
              <a:t>public</a:t>
            </a:r>
            <a:r>
              <a:rPr lang="en-US" sz="2200" b="1" dirty="0"/>
              <a:t> B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/>
              <a:t>};</a:t>
            </a:r>
            <a:endParaRPr lang="en-AU" sz="2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40C9E-D1A3-A31E-87DB-9A45E36DA5D6}"/>
              </a:ext>
            </a:extLst>
          </p:cNvPr>
          <p:cNvSpPr/>
          <p:nvPr/>
        </p:nvSpPr>
        <p:spPr>
          <a:xfrm>
            <a:off x="6096000" y="2464231"/>
            <a:ext cx="2102603" cy="7749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2"/>
                </a:solidFill>
              </a:rPr>
              <a:t>Most Parent Class</a:t>
            </a:r>
            <a:endParaRPr lang="en-AU" sz="2200" b="1" dirty="0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629244-4219-F10D-E19B-E971913B44F4}"/>
              </a:ext>
            </a:extLst>
          </p:cNvPr>
          <p:cNvSpPr/>
          <p:nvPr/>
        </p:nvSpPr>
        <p:spPr>
          <a:xfrm>
            <a:off x="6096000" y="3905573"/>
            <a:ext cx="2102603" cy="11993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2"/>
                </a:solidFill>
              </a:rPr>
              <a:t>Parent Class of C and Child class of A</a:t>
            </a:r>
            <a:endParaRPr lang="en-AU" sz="2200" b="1" dirty="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54D88A-A040-7FE6-B740-4213A54BB49D}"/>
              </a:ext>
            </a:extLst>
          </p:cNvPr>
          <p:cNvSpPr/>
          <p:nvPr/>
        </p:nvSpPr>
        <p:spPr>
          <a:xfrm>
            <a:off x="6096000" y="5492417"/>
            <a:ext cx="2102603" cy="774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2"/>
                </a:solidFill>
              </a:rPr>
              <a:t>Child Class of B</a:t>
            </a:r>
            <a:endParaRPr lang="en-AU" sz="2200" b="1" dirty="0">
              <a:solidFill>
                <a:schemeClr val="tx2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48869E-408E-2A2B-260E-B882CFE1E0B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968285" y="2402237"/>
            <a:ext cx="4127715" cy="44945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114DAC-80ED-3305-A95F-C7C687FB7C4E}"/>
              </a:ext>
            </a:extLst>
          </p:cNvPr>
          <p:cNvSpPr/>
          <p:nvPr/>
        </p:nvSpPr>
        <p:spPr>
          <a:xfrm>
            <a:off x="1859797" y="4060556"/>
            <a:ext cx="4231037" cy="927086"/>
          </a:xfrm>
          <a:custGeom>
            <a:avLst/>
            <a:gdLst>
              <a:gd name="connsiteX0" fmla="*/ 4231037 w 4231037"/>
              <a:gd name="connsiteY0" fmla="*/ 449451 h 927086"/>
              <a:gd name="connsiteX1" fmla="*/ 1534332 w 4231037"/>
              <a:gd name="connsiteY1" fmla="*/ 914400 h 927086"/>
              <a:gd name="connsiteX2" fmla="*/ 0 w 4231037"/>
              <a:gd name="connsiteY2" fmla="*/ 0 h 927086"/>
              <a:gd name="connsiteX3" fmla="*/ 0 w 4231037"/>
              <a:gd name="connsiteY3" fmla="*/ 0 h 92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1037" h="927086">
                <a:moveTo>
                  <a:pt x="4231037" y="449451"/>
                </a:moveTo>
                <a:cubicBezTo>
                  <a:pt x="3235271" y="719380"/>
                  <a:pt x="2239505" y="989309"/>
                  <a:pt x="1534332" y="914400"/>
                </a:cubicBezTo>
                <a:cubicBezTo>
                  <a:pt x="829159" y="839492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6508FE-2647-EBA1-F33A-CCBB3346767E}"/>
              </a:ext>
            </a:extLst>
          </p:cNvPr>
          <p:cNvSpPr/>
          <p:nvPr/>
        </p:nvSpPr>
        <p:spPr>
          <a:xfrm>
            <a:off x="1859797" y="5439737"/>
            <a:ext cx="4231037" cy="927086"/>
          </a:xfrm>
          <a:custGeom>
            <a:avLst/>
            <a:gdLst>
              <a:gd name="connsiteX0" fmla="*/ 4231037 w 4231037"/>
              <a:gd name="connsiteY0" fmla="*/ 449451 h 927086"/>
              <a:gd name="connsiteX1" fmla="*/ 1534332 w 4231037"/>
              <a:gd name="connsiteY1" fmla="*/ 914400 h 927086"/>
              <a:gd name="connsiteX2" fmla="*/ 0 w 4231037"/>
              <a:gd name="connsiteY2" fmla="*/ 0 h 927086"/>
              <a:gd name="connsiteX3" fmla="*/ 0 w 4231037"/>
              <a:gd name="connsiteY3" fmla="*/ 0 h 92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1037" h="927086">
                <a:moveTo>
                  <a:pt x="4231037" y="449451"/>
                </a:moveTo>
                <a:cubicBezTo>
                  <a:pt x="3235271" y="719380"/>
                  <a:pt x="2239505" y="989309"/>
                  <a:pt x="1534332" y="914400"/>
                </a:cubicBezTo>
                <a:cubicBezTo>
                  <a:pt x="829159" y="839492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1F9E84-88AF-D7A2-F86D-AD5E909A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3420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D11B-2642-EDED-6B08-023931B0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18818C"/>
                </a:solidFill>
                <a:effectLst/>
                <a:uLnTx/>
                <a:uFillTx/>
                <a:latin typeface="Trebuchet MS (Headings)"/>
                <a:ea typeface="+mj-ea"/>
                <a:cs typeface="+mj-cs"/>
              </a:rPr>
              <a:t>Hierarchical Inheritance </a:t>
            </a:r>
            <a:endParaRPr lang="en-AU" dirty="0">
              <a:latin typeface="Trebuchet MS (Headings)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AEC171-055C-094A-F671-022843C79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35F3E-8805-78C7-E457-430DE5B1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83CE58-28FE-DC75-C782-044CE151D1B5}"/>
              </a:ext>
            </a:extLst>
          </p:cNvPr>
          <p:cNvSpPr/>
          <p:nvPr/>
        </p:nvSpPr>
        <p:spPr>
          <a:xfrm>
            <a:off x="4882204" y="3158066"/>
            <a:ext cx="1168400" cy="55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Class A</a:t>
            </a:r>
            <a:endParaRPr lang="en-AU" b="1" dirty="0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7C8B90-6EF8-FB3E-B17D-71DF35CC4148}"/>
              </a:ext>
            </a:extLst>
          </p:cNvPr>
          <p:cNvSpPr/>
          <p:nvPr/>
        </p:nvSpPr>
        <p:spPr>
          <a:xfrm>
            <a:off x="4622347" y="4449761"/>
            <a:ext cx="1688113" cy="5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Class C</a:t>
            </a:r>
            <a:endParaRPr lang="en-AU" b="1" dirty="0">
              <a:solidFill>
                <a:schemeClr val="bg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C50288-0E3A-ACF9-AD15-7177C6BCE788}"/>
              </a:ext>
            </a:extLst>
          </p:cNvPr>
          <p:cNvSpPr/>
          <p:nvPr/>
        </p:nvSpPr>
        <p:spPr>
          <a:xfrm>
            <a:off x="1718733" y="4409280"/>
            <a:ext cx="1762505" cy="5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Class B</a:t>
            </a:r>
            <a:endParaRPr lang="en-AU" b="1" dirty="0">
              <a:solidFill>
                <a:schemeClr val="bg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1FF76C-F9AD-40D5-0F51-DF17C192AAD6}"/>
              </a:ext>
            </a:extLst>
          </p:cNvPr>
          <p:cNvSpPr/>
          <p:nvPr/>
        </p:nvSpPr>
        <p:spPr>
          <a:xfrm>
            <a:off x="7389237" y="4409280"/>
            <a:ext cx="1822496" cy="5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Class D</a:t>
            </a:r>
            <a:endParaRPr lang="en-AU" b="1" dirty="0">
              <a:solidFill>
                <a:schemeClr val="bg2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66D11F-4466-D8C5-3928-CFE9578F7F5A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V="1">
            <a:off x="5466404" y="3716866"/>
            <a:ext cx="0" cy="732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CD8B005-E160-E6CE-DBF8-14516A66FB8B}"/>
              </a:ext>
            </a:extLst>
          </p:cNvPr>
          <p:cNvCxnSpPr>
            <a:cxnSpLocks/>
            <a:stCxn id="20" idx="0"/>
            <a:endCxn id="4" idx="1"/>
          </p:cNvCxnSpPr>
          <p:nvPr/>
        </p:nvCxnSpPr>
        <p:spPr>
          <a:xfrm rot="5400000" flipH="1" flipV="1">
            <a:off x="3255188" y="2782264"/>
            <a:ext cx="971814" cy="228221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AE58F0E-E4F2-43B7-4AF1-E565E10A8C0D}"/>
              </a:ext>
            </a:extLst>
          </p:cNvPr>
          <p:cNvCxnSpPr>
            <a:cxnSpLocks/>
            <a:stCxn id="25" idx="0"/>
            <a:endCxn id="4" idx="3"/>
          </p:cNvCxnSpPr>
          <p:nvPr/>
        </p:nvCxnSpPr>
        <p:spPr>
          <a:xfrm rot="16200000" flipV="1">
            <a:off x="6689638" y="2798432"/>
            <a:ext cx="971814" cy="224988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2894B4-EDC2-E7B8-87F8-DA70CB77BADC}"/>
              </a:ext>
            </a:extLst>
          </p:cNvPr>
          <p:cNvCxnSpPr/>
          <p:nvPr/>
        </p:nvCxnSpPr>
        <p:spPr>
          <a:xfrm flipV="1">
            <a:off x="5977469" y="2717800"/>
            <a:ext cx="762000" cy="347133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5C09837-9802-438B-2144-5D0940A28CFB}"/>
              </a:ext>
            </a:extLst>
          </p:cNvPr>
          <p:cNvSpPr/>
          <p:nvPr/>
        </p:nvSpPr>
        <p:spPr>
          <a:xfrm>
            <a:off x="6184836" y="2372121"/>
            <a:ext cx="1587061" cy="36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 Class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36BD84-D15C-579F-9506-B05F55B4AE76}"/>
              </a:ext>
            </a:extLst>
          </p:cNvPr>
          <p:cNvSpPr/>
          <p:nvPr/>
        </p:nvSpPr>
        <p:spPr>
          <a:xfrm>
            <a:off x="6043036" y="5381094"/>
            <a:ext cx="1587061" cy="36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Derived Class</a:t>
            </a:r>
          </a:p>
        </p:txBody>
      </p:sp>
    </p:spTree>
    <p:extLst>
      <p:ext uri="{BB962C8B-B14F-4D97-AF65-F5344CB8AC3E}">
        <p14:creationId xmlns:p14="http://schemas.microsoft.com/office/powerpoint/2010/main" val="121318351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D11B-2642-EDED-6B08-023931B0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18818C"/>
                </a:solidFill>
                <a:effectLst/>
                <a:uLnTx/>
                <a:uFillTx/>
                <a:latin typeface="Trebuchet MS (Headings)"/>
                <a:ea typeface="+mj-ea"/>
                <a:cs typeface="+mj-cs"/>
              </a:rPr>
              <a:t>Hierarchical Inheritance Example</a:t>
            </a:r>
            <a:endParaRPr lang="en-AU" dirty="0">
              <a:latin typeface="Trebuchet MS (Headings)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83DE5-DCFF-85DD-1DEF-D5E8DD6BE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256" y="2172893"/>
            <a:ext cx="9914860" cy="45068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</a:t>
            </a:r>
            <a:r>
              <a:rPr lang="en-US" sz="2200" b="1" dirty="0"/>
              <a:t> A { 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/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48E7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class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9283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 B :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public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9283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 A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48E7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9283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};</a:t>
            </a:r>
            <a:endParaRPr lang="en-US" sz="2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</a:t>
            </a:r>
            <a:r>
              <a:rPr lang="en-US" sz="2200" b="1" dirty="0"/>
              <a:t> C : </a:t>
            </a:r>
            <a:r>
              <a:rPr lang="en-US" sz="2200" b="1" dirty="0">
                <a:solidFill>
                  <a:srgbClr val="0070C0"/>
                </a:solidFill>
              </a:rPr>
              <a:t>public</a:t>
            </a:r>
            <a:r>
              <a:rPr lang="en-US" sz="2200" b="1" dirty="0"/>
              <a:t> A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/>
              <a:t>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</a:t>
            </a:r>
            <a:r>
              <a:rPr lang="en-US" sz="2200" b="1" dirty="0"/>
              <a:t> D : </a:t>
            </a:r>
            <a:r>
              <a:rPr lang="en-US" sz="2200" b="1" dirty="0">
                <a:solidFill>
                  <a:srgbClr val="0070C0"/>
                </a:solidFill>
              </a:rPr>
              <a:t>public</a:t>
            </a:r>
            <a:r>
              <a:rPr lang="en-US" sz="2200" b="1" dirty="0"/>
              <a:t> A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/>
              <a:t>};</a:t>
            </a:r>
            <a:endParaRPr lang="en-AU" sz="2200" b="1" dirty="0"/>
          </a:p>
          <a:p>
            <a:pPr marL="0" indent="0">
              <a:lnSpc>
                <a:spcPct val="100000"/>
              </a:lnSpc>
              <a:buNone/>
            </a:pPr>
            <a:endParaRPr lang="en-AU" sz="2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40C9E-D1A3-A31E-87DB-9A45E36DA5D6}"/>
              </a:ext>
            </a:extLst>
          </p:cNvPr>
          <p:cNvSpPr/>
          <p:nvPr/>
        </p:nvSpPr>
        <p:spPr>
          <a:xfrm>
            <a:off x="6096000" y="2464231"/>
            <a:ext cx="2102603" cy="7749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2"/>
                </a:solidFill>
              </a:rPr>
              <a:t>Parent Class</a:t>
            </a:r>
            <a:endParaRPr lang="en-AU" sz="2200" b="1" dirty="0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629244-4219-F10D-E19B-E971913B44F4}"/>
              </a:ext>
            </a:extLst>
          </p:cNvPr>
          <p:cNvSpPr/>
          <p:nvPr/>
        </p:nvSpPr>
        <p:spPr>
          <a:xfrm>
            <a:off x="6095999" y="3905573"/>
            <a:ext cx="3295973" cy="142584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2"/>
                </a:solidFill>
              </a:rPr>
              <a:t>Class B,C &amp; D are Child Classes of Class A</a:t>
            </a:r>
            <a:endParaRPr lang="en-AU" sz="2200" b="1" dirty="0">
              <a:solidFill>
                <a:schemeClr val="bg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053EBB5-BBAD-DEE0-F2F9-86A4F7404566}"/>
              </a:ext>
            </a:extLst>
          </p:cNvPr>
          <p:cNvSpPr/>
          <p:nvPr/>
        </p:nvSpPr>
        <p:spPr>
          <a:xfrm>
            <a:off x="1844298" y="1629659"/>
            <a:ext cx="4215539" cy="1253026"/>
          </a:xfrm>
          <a:custGeom>
            <a:avLst/>
            <a:gdLst>
              <a:gd name="connsiteX0" fmla="*/ 4215539 w 4215539"/>
              <a:gd name="connsiteY0" fmla="*/ 1253026 h 1253026"/>
              <a:gd name="connsiteX1" fmla="*/ 1534333 w 4215539"/>
              <a:gd name="connsiteY1" fmla="*/ 230138 h 1253026"/>
              <a:gd name="connsiteX2" fmla="*/ 604434 w 4215539"/>
              <a:gd name="connsiteY2" fmla="*/ 13161 h 1253026"/>
              <a:gd name="connsiteX3" fmla="*/ 0 w 4215539"/>
              <a:gd name="connsiteY3" fmla="*/ 478110 h 1253026"/>
              <a:gd name="connsiteX4" fmla="*/ 0 w 4215539"/>
              <a:gd name="connsiteY4" fmla="*/ 478110 h 125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5539" h="1253026">
                <a:moveTo>
                  <a:pt x="4215539" y="1253026"/>
                </a:moveTo>
                <a:cubicBezTo>
                  <a:pt x="3175861" y="844904"/>
                  <a:pt x="2136184" y="436782"/>
                  <a:pt x="1534333" y="230138"/>
                </a:cubicBezTo>
                <a:cubicBezTo>
                  <a:pt x="932482" y="23494"/>
                  <a:pt x="860156" y="-28168"/>
                  <a:pt x="604434" y="13161"/>
                </a:cubicBezTo>
                <a:cubicBezTo>
                  <a:pt x="348712" y="54490"/>
                  <a:pt x="0" y="478110"/>
                  <a:pt x="0" y="478110"/>
                </a:cubicBezTo>
                <a:lnTo>
                  <a:pt x="0" y="478110"/>
                </a:lnTo>
              </a:path>
            </a:pathLst>
          </a:cu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C967765-D00F-0D48-66A3-1CF347EA0B92}"/>
              </a:ext>
            </a:extLst>
          </p:cNvPr>
          <p:cNvSpPr/>
          <p:nvPr/>
        </p:nvSpPr>
        <p:spPr>
          <a:xfrm>
            <a:off x="1828800" y="2566438"/>
            <a:ext cx="4262034" cy="2129548"/>
          </a:xfrm>
          <a:custGeom>
            <a:avLst/>
            <a:gdLst>
              <a:gd name="connsiteX0" fmla="*/ 4262034 w 4262034"/>
              <a:gd name="connsiteY0" fmla="*/ 2129548 h 2129548"/>
              <a:gd name="connsiteX1" fmla="*/ 1270861 w 4262034"/>
              <a:gd name="connsiteY1" fmla="*/ 114769 h 2129548"/>
              <a:gd name="connsiteX2" fmla="*/ 0 w 4262034"/>
              <a:gd name="connsiteY2" fmla="*/ 424735 h 2129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2034" h="2129548">
                <a:moveTo>
                  <a:pt x="4262034" y="2129548"/>
                </a:moveTo>
                <a:cubicBezTo>
                  <a:pt x="3121617" y="1264226"/>
                  <a:pt x="1981200" y="398904"/>
                  <a:pt x="1270861" y="114769"/>
                </a:cubicBezTo>
                <a:cubicBezTo>
                  <a:pt x="560522" y="-169367"/>
                  <a:pt x="280261" y="127684"/>
                  <a:pt x="0" y="424735"/>
                </a:cubicBezTo>
              </a:path>
            </a:pathLst>
          </a:cu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DC91DC6-ECBC-EE12-521C-B5E3086629A0}"/>
              </a:ext>
            </a:extLst>
          </p:cNvPr>
          <p:cNvSpPr/>
          <p:nvPr/>
        </p:nvSpPr>
        <p:spPr>
          <a:xfrm>
            <a:off x="1952786" y="3254644"/>
            <a:ext cx="2169763" cy="712922"/>
          </a:xfrm>
          <a:custGeom>
            <a:avLst/>
            <a:gdLst>
              <a:gd name="connsiteX0" fmla="*/ 2169763 w 2169763"/>
              <a:gd name="connsiteY0" fmla="*/ 0 h 712922"/>
              <a:gd name="connsiteX1" fmla="*/ 0 w 2169763"/>
              <a:gd name="connsiteY1" fmla="*/ 712922 h 71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9763" h="712922">
                <a:moveTo>
                  <a:pt x="2169763" y="0"/>
                </a:moveTo>
                <a:lnTo>
                  <a:pt x="0" y="712922"/>
                </a:lnTo>
              </a:path>
            </a:pathLst>
          </a:cu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5872C41-8285-172A-AD11-6A069DD716E1}"/>
              </a:ext>
            </a:extLst>
          </p:cNvPr>
          <p:cNvSpPr/>
          <p:nvPr/>
        </p:nvSpPr>
        <p:spPr>
          <a:xfrm>
            <a:off x="1906292" y="3921071"/>
            <a:ext cx="3115159" cy="991892"/>
          </a:xfrm>
          <a:custGeom>
            <a:avLst/>
            <a:gdLst>
              <a:gd name="connsiteX0" fmla="*/ 3115159 w 3115159"/>
              <a:gd name="connsiteY0" fmla="*/ 0 h 991892"/>
              <a:gd name="connsiteX1" fmla="*/ 0 w 3115159"/>
              <a:gd name="connsiteY1" fmla="*/ 991892 h 991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15159" h="991892">
                <a:moveTo>
                  <a:pt x="3115159" y="0"/>
                </a:moveTo>
                <a:lnTo>
                  <a:pt x="0" y="991892"/>
                </a:lnTo>
              </a:path>
            </a:pathLst>
          </a:cu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8B2A70-E77E-2281-07F9-55545994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191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D11B-2642-EDED-6B08-023931B0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18818C"/>
                </a:solidFill>
                <a:effectLst/>
                <a:uLnTx/>
                <a:uFillTx/>
                <a:latin typeface="Trebuchet MS (Headings)"/>
                <a:ea typeface="+mj-ea"/>
                <a:cs typeface="+mj-cs"/>
              </a:rPr>
              <a:t>Hierarchical Inheritance Example</a:t>
            </a:r>
            <a:endParaRPr lang="en-AU" dirty="0">
              <a:latin typeface="Trebuchet MS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8851C-0041-B169-F9DA-4C6E11523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8197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u="sng" dirty="0">
                <a:solidFill>
                  <a:schemeClr val="accent2"/>
                </a:solidFill>
              </a:rPr>
              <a:t>Syntax : </a:t>
            </a:r>
          </a:p>
          <a:p>
            <a:pPr marL="0" indent="0">
              <a:buNone/>
            </a:pPr>
            <a:endParaRPr lang="en-US" sz="1400" b="1" u="sng" dirty="0">
              <a:solidFill>
                <a:schemeClr val="accent2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solidFill>
                  <a:srgbClr val="00B05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Base_Class</a:t>
            </a:r>
            <a:r>
              <a:rPr lang="en-US" sz="2000" dirty="0"/>
              <a:t>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/>
              <a:t>	// class </a:t>
            </a:r>
            <a:r>
              <a:rPr lang="en-US" sz="2000" dirty="0" err="1"/>
              <a:t>defination</a:t>
            </a:r>
            <a:endParaRPr lang="en-US" sz="2000" dirty="0"/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/>
              <a:t>};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solidFill>
                  <a:srgbClr val="00B050"/>
                </a:solidFill>
              </a:rPr>
              <a:t>class</a:t>
            </a:r>
            <a:r>
              <a:rPr lang="en-US" sz="2000" dirty="0"/>
              <a:t> Derived_Class1: </a:t>
            </a:r>
            <a:r>
              <a:rPr lang="en-US" sz="2000" dirty="0" err="1">
                <a:solidFill>
                  <a:schemeClr val="accent3"/>
                </a:solidFill>
              </a:rPr>
              <a:t>access_specifiers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/>
              <a:t>Base_Class</a:t>
            </a:r>
            <a:r>
              <a:rPr lang="en-US" sz="2000" dirty="0"/>
              <a:t>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/>
              <a:t>	// class </a:t>
            </a:r>
            <a:r>
              <a:rPr lang="en-US" sz="2000" dirty="0" err="1"/>
              <a:t>defination</a:t>
            </a:r>
            <a:endParaRPr lang="en-US" sz="2000" dirty="0"/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/>
              <a:t>};</a:t>
            </a:r>
          </a:p>
          <a:p>
            <a:pPr marL="0" lvl="0" indent="0">
              <a:lnSpc>
                <a:spcPct val="50000"/>
              </a:lnSpc>
              <a:buClr>
                <a:srgbClr val="F48E7C"/>
              </a:buClr>
              <a:buNone/>
            </a:pPr>
            <a:r>
              <a:rPr lang="en-US" sz="2000" dirty="0">
                <a:solidFill>
                  <a:srgbClr val="00B050"/>
                </a:solidFill>
              </a:rPr>
              <a:t>class</a:t>
            </a:r>
            <a:r>
              <a:rPr lang="en-US" sz="2000" dirty="0">
                <a:solidFill>
                  <a:srgbClr val="09283F"/>
                </a:solidFill>
              </a:rPr>
              <a:t> </a:t>
            </a:r>
            <a:r>
              <a:rPr lang="en-US" sz="2000" dirty="0"/>
              <a:t>Derived_Class2: </a:t>
            </a:r>
            <a:r>
              <a:rPr lang="en-US" sz="2000" dirty="0" err="1">
                <a:solidFill>
                  <a:schemeClr val="accent3"/>
                </a:solidFill>
              </a:rPr>
              <a:t>access_specifiers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/>
              <a:t>Base_Class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9283F"/>
                </a:solidFill>
              </a:rPr>
              <a:t>{</a:t>
            </a:r>
          </a:p>
          <a:p>
            <a:pPr marL="0" lvl="0" indent="0">
              <a:lnSpc>
                <a:spcPct val="50000"/>
              </a:lnSpc>
              <a:buClr>
                <a:srgbClr val="F48E7C"/>
              </a:buClr>
              <a:buNone/>
            </a:pPr>
            <a:r>
              <a:rPr lang="en-US" sz="2000" dirty="0">
                <a:solidFill>
                  <a:srgbClr val="09283F"/>
                </a:solidFill>
              </a:rPr>
              <a:t>	// class </a:t>
            </a:r>
            <a:r>
              <a:rPr lang="en-US" sz="2000" dirty="0" err="1">
                <a:solidFill>
                  <a:srgbClr val="09283F"/>
                </a:solidFill>
              </a:rPr>
              <a:t>defination</a:t>
            </a:r>
            <a:endParaRPr lang="en-US" sz="2000" dirty="0">
              <a:solidFill>
                <a:srgbClr val="09283F"/>
              </a:solidFill>
            </a:endParaRPr>
          </a:p>
          <a:p>
            <a:pPr marL="0" lvl="0" indent="0">
              <a:lnSpc>
                <a:spcPct val="50000"/>
              </a:lnSpc>
              <a:buClr>
                <a:srgbClr val="F48E7C"/>
              </a:buClr>
              <a:buNone/>
            </a:pPr>
            <a:r>
              <a:rPr lang="en-US" sz="2000" dirty="0">
                <a:solidFill>
                  <a:srgbClr val="09283F"/>
                </a:solidFill>
              </a:rPr>
              <a:t>};</a:t>
            </a:r>
          </a:p>
          <a:p>
            <a:pPr marL="0" lvl="0" indent="0">
              <a:lnSpc>
                <a:spcPct val="50000"/>
              </a:lnSpc>
              <a:buClr>
                <a:srgbClr val="F48E7C"/>
              </a:buClr>
              <a:buNone/>
            </a:pPr>
            <a:r>
              <a:rPr lang="en-US" sz="2000" dirty="0"/>
              <a:t>------------------</a:t>
            </a:r>
          </a:p>
          <a:p>
            <a:pPr marL="0" lvl="0" indent="0">
              <a:lnSpc>
                <a:spcPct val="50000"/>
              </a:lnSpc>
              <a:buClr>
                <a:srgbClr val="F48E7C"/>
              </a:buClr>
              <a:buNone/>
            </a:pPr>
            <a:r>
              <a:rPr lang="en-US" sz="2000" dirty="0"/>
              <a:t>------------------</a:t>
            </a:r>
          </a:p>
          <a:p>
            <a:pPr marL="0" lvl="0" indent="0">
              <a:lnSpc>
                <a:spcPct val="50000"/>
              </a:lnSpc>
              <a:buClr>
                <a:srgbClr val="F48E7C"/>
              </a:buClr>
              <a:buNone/>
            </a:pPr>
            <a:r>
              <a:rPr lang="en-US" sz="2000" dirty="0">
                <a:solidFill>
                  <a:srgbClr val="00B050"/>
                </a:solidFill>
              </a:rPr>
              <a:t>class</a:t>
            </a:r>
            <a:r>
              <a:rPr lang="en-US" sz="2000" dirty="0">
                <a:solidFill>
                  <a:srgbClr val="09283F"/>
                </a:solidFill>
              </a:rPr>
              <a:t> </a:t>
            </a:r>
            <a:r>
              <a:rPr lang="en-US" sz="2000" dirty="0" err="1"/>
              <a:t>Derived_ClassN</a:t>
            </a:r>
            <a:r>
              <a:rPr lang="en-US" sz="2000" dirty="0"/>
              <a:t>: </a:t>
            </a:r>
            <a:r>
              <a:rPr lang="en-US" sz="2000" dirty="0" err="1">
                <a:solidFill>
                  <a:schemeClr val="accent3"/>
                </a:solidFill>
              </a:rPr>
              <a:t>access_specifiers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/>
              <a:t>Base_Class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9283F"/>
                </a:solidFill>
              </a:rPr>
              <a:t>{</a:t>
            </a:r>
          </a:p>
          <a:p>
            <a:pPr marL="0" lvl="0" indent="0">
              <a:lnSpc>
                <a:spcPct val="50000"/>
              </a:lnSpc>
              <a:buClr>
                <a:srgbClr val="F48E7C"/>
              </a:buClr>
              <a:buNone/>
            </a:pPr>
            <a:r>
              <a:rPr lang="en-US" sz="2000" dirty="0">
                <a:solidFill>
                  <a:srgbClr val="09283F"/>
                </a:solidFill>
              </a:rPr>
              <a:t>	// class </a:t>
            </a:r>
            <a:r>
              <a:rPr lang="en-US" sz="2000" dirty="0" err="1">
                <a:solidFill>
                  <a:srgbClr val="09283F"/>
                </a:solidFill>
              </a:rPr>
              <a:t>defination</a:t>
            </a:r>
            <a:endParaRPr lang="en-US" sz="2000" dirty="0">
              <a:solidFill>
                <a:srgbClr val="09283F"/>
              </a:solidFill>
            </a:endParaRPr>
          </a:p>
          <a:p>
            <a:pPr marL="0" lvl="0" indent="0">
              <a:lnSpc>
                <a:spcPct val="50000"/>
              </a:lnSpc>
              <a:buClr>
                <a:srgbClr val="F48E7C"/>
              </a:buClr>
              <a:buNone/>
            </a:pPr>
            <a:r>
              <a:rPr lang="en-US" sz="2000" dirty="0">
                <a:solidFill>
                  <a:srgbClr val="09283F"/>
                </a:solidFill>
              </a:rPr>
              <a:t>};</a:t>
            </a:r>
          </a:p>
          <a:p>
            <a:pPr marL="0" lvl="0" indent="0">
              <a:lnSpc>
                <a:spcPct val="50000"/>
              </a:lnSpc>
              <a:buClr>
                <a:srgbClr val="F48E7C"/>
              </a:buClr>
              <a:buNone/>
            </a:pPr>
            <a:endParaRPr lang="en-US" sz="2000" dirty="0">
              <a:solidFill>
                <a:srgbClr val="09283F"/>
              </a:solidFill>
            </a:endParaRPr>
          </a:p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35F3E-8805-78C7-E457-430DE5B1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32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D11B-2642-EDED-6B08-023931B0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18818C"/>
                </a:solidFill>
                <a:effectLst/>
                <a:uLnTx/>
                <a:uFillTx/>
                <a:latin typeface="Trebuchet MS (Headings)"/>
                <a:ea typeface="+mj-ea"/>
                <a:cs typeface="+mj-cs"/>
              </a:rPr>
              <a:t>Hybrid Inheritance </a:t>
            </a:r>
            <a:endParaRPr lang="en-AU" dirty="0">
              <a:latin typeface="Trebuchet MS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ECF96-0986-126E-23B6-4C8196F21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8775" y="2163725"/>
            <a:ext cx="4610986" cy="40132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1B92C8-886A-0293-5D56-61675B54A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9327" y="2163725"/>
            <a:ext cx="5697673" cy="43211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accent2"/>
                </a:solidFill>
              </a:rPr>
              <a:t>Syntax :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B050"/>
                </a:solidFill>
              </a:rPr>
              <a:t>class</a:t>
            </a:r>
            <a:r>
              <a:rPr lang="en-US" sz="1800" dirty="0"/>
              <a:t> A{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	// class </a:t>
            </a:r>
            <a:r>
              <a:rPr lang="en-US" sz="1800" dirty="0" err="1"/>
              <a:t>defination</a:t>
            </a:r>
            <a:endParaRPr lang="en-US" sz="1800" dirty="0"/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};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B050"/>
                </a:solidFill>
              </a:rPr>
              <a:t>class</a:t>
            </a:r>
            <a:r>
              <a:rPr lang="en-US" sz="1800" dirty="0"/>
              <a:t> B: </a:t>
            </a:r>
            <a:r>
              <a:rPr lang="en-US" sz="1800" dirty="0" err="1">
                <a:solidFill>
                  <a:schemeClr val="accent3"/>
                </a:solidFill>
              </a:rPr>
              <a:t>access_specifiers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/>
              <a:t>A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	// class </a:t>
            </a:r>
            <a:r>
              <a:rPr lang="en-US" sz="1800" dirty="0" err="1"/>
              <a:t>defination</a:t>
            </a:r>
            <a:endParaRPr lang="en-US" sz="1800" dirty="0"/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};</a:t>
            </a:r>
          </a:p>
          <a:p>
            <a:pPr marL="0" lvl="0" indent="0">
              <a:lnSpc>
                <a:spcPct val="50000"/>
              </a:lnSpc>
              <a:buClr>
                <a:srgbClr val="F48E7C"/>
              </a:buClr>
              <a:buNone/>
            </a:pPr>
            <a:r>
              <a:rPr lang="en-US" sz="1800" dirty="0">
                <a:solidFill>
                  <a:srgbClr val="00B050"/>
                </a:solidFill>
              </a:rPr>
              <a:t>class</a:t>
            </a:r>
            <a:r>
              <a:rPr lang="en-US" sz="1800" dirty="0">
                <a:solidFill>
                  <a:srgbClr val="09283F"/>
                </a:solidFill>
              </a:rPr>
              <a:t> </a:t>
            </a:r>
            <a:r>
              <a:rPr lang="en-US" sz="1800" dirty="0"/>
              <a:t>C </a:t>
            </a:r>
            <a:r>
              <a:rPr lang="en-US" sz="1800" dirty="0">
                <a:solidFill>
                  <a:srgbClr val="09283F"/>
                </a:solidFill>
              </a:rPr>
              <a:t>{</a:t>
            </a:r>
          </a:p>
          <a:p>
            <a:pPr marL="0" lvl="0" indent="0">
              <a:lnSpc>
                <a:spcPct val="50000"/>
              </a:lnSpc>
              <a:buClr>
                <a:srgbClr val="F48E7C"/>
              </a:buClr>
              <a:buNone/>
            </a:pPr>
            <a:r>
              <a:rPr lang="en-US" sz="1800" dirty="0">
                <a:solidFill>
                  <a:srgbClr val="09283F"/>
                </a:solidFill>
              </a:rPr>
              <a:t>	// class </a:t>
            </a:r>
            <a:r>
              <a:rPr lang="en-US" sz="1800" dirty="0" err="1">
                <a:solidFill>
                  <a:srgbClr val="09283F"/>
                </a:solidFill>
              </a:rPr>
              <a:t>defination</a:t>
            </a:r>
            <a:endParaRPr lang="en-US" sz="1800" dirty="0">
              <a:solidFill>
                <a:srgbClr val="09283F"/>
              </a:solidFill>
            </a:endParaRPr>
          </a:p>
          <a:p>
            <a:pPr marL="0" lvl="0" indent="0">
              <a:lnSpc>
                <a:spcPct val="50000"/>
              </a:lnSpc>
              <a:buClr>
                <a:srgbClr val="F48E7C"/>
              </a:buClr>
              <a:buNone/>
            </a:pPr>
            <a:r>
              <a:rPr lang="en-US" sz="1800" dirty="0">
                <a:solidFill>
                  <a:srgbClr val="09283F"/>
                </a:solidFill>
              </a:rPr>
              <a:t>};</a:t>
            </a:r>
          </a:p>
          <a:p>
            <a:pPr marL="0" lvl="0" indent="0">
              <a:lnSpc>
                <a:spcPct val="50000"/>
              </a:lnSpc>
              <a:buClr>
                <a:srgbClr val="F48E7C"/>
              </a:buClr>
              <a:buNone/>
            </a:pPr>
            <a:r>
              <a:rPr lang="en-US" sz="1800" dirty="0">
                <a:solidFill>
                  <a:srgbClr val="09283F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</a:rPr>
              <a:t>class</a:t>
            </a:r>
            <a:r>
              <a:rPr lang="en-US" sz="1800" dirty="0">
                <a:solidFill>
                  <a:srgbClr val="09283F"/>
                </a:solidFill>
              </a:rPr>
              <a:t> </a:t>
            </a:r>
            <a:r>
              <a:rPr lang="en-US" sz="1800" dirty="0"/>
              <a:t>D: </a:t>
            </a:r>
            <a:r>
              <a:rPr lang="en-US" sz="1800" dirty="0" err="1">
                <a:solidFill>
                  <a:schemeClr val="accent3"/>
                </a:solidFill>
              </a:rPr>
              <a:t>access_specifiers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/>
              <a:t>B,</a:t>
            </a:r>
            <a:r>
              <a:rPr lang="en-US" sz="1800" dirty="0">
                <a:solidFill>
                  <a:srgbClr val="800A2F"/>
                </a:solidFill>
              </a:rPr>
              <a:t> </a:t>
            </a:r>
            <a:r>
              <a:rPr lang="en-US" sz="1800" dirty="0" err="1">
                <a:solidFill>
                  <a:srgbClr val="800A2F"/>
                </a:solidFill>
              </a:rPr>
              <a:t>access_specifiers</a:t>
            </a:r>
            <a:r>
              <a:rPr lang="en-US" sz="1800" dirty="0">
                <a:solidFill>
                  <a:srgbClr val="800A2F"/>
                </a:solidFill>
              </a:rPr>
              <a:t> </a:t>
            </a:r>
            <a:r>
              <a:rPr lang="en-US" sz="1800" dirty="0">
                <a:solidFill>
                  <a:srgbClr val="09283F"/>
                </a:solidFill>
              </a:rPr>
              <a:t>B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9283F"/>
                </a:solidFill>
              </a:rPr>
              <a:t>{</a:t>
            </a:r>
          </a:p>
          <a:p>
            <a:pPr marL="0" lvl="0" indent="0">
              <a:lnSpc>
                <a:spcPct val="50000"/>
              </a:lnSpc>
              <a:buClr>
                <a:srgbClr val="F48E7C"/>
              </a:buClr>
              <a:buNone/>
            </a:pPr>
            <a:r>
              <a:rPr lang="en-US" sz="1800" dirty="0">
                <a:solidFill>
                  <a:srgbClr val="09283F"/>
                </a:solidFill>
              </a:rPr>
              <a:t>	// class </a:t>
            </a:r>
            <a:r>
              <a:rPr lang="en-US" sz="1800" dirty="0" err="1">
                <a:solidFill>
                  <a:srgbClr val="09283F"/>
                </a:solidFill>
              </a:rPr>
              <a:t>defination</a:t>
            </a:r>
            <a:endParaRPr lang="en-US" sz="1800" dirty="0">
              <a:solidFill>
                <a:srgbClr val="09283F"/>
              </a:solidFill>
            </a:endParaRPr>
          </a:p>
          <a:p>
            <a:pPr marL="0" lvl="0" indent="0">
              <a:lnSpc>
                <a:spcPct val="50000"/>
              </a:lnSpc>
              <a:buClr>
                <a:srgbClr val="F48E7C"/>
              </a:buClr>
              <a:buNone/>
            </a:pPr>
            <a:r>
              <a:rPr lang="en-US" sz="1800" dirty="0">
                <a:solidFill>
                  <a:srgbClr val="09283F"/>
                </a:solidFill>
              </a:rPr>
              <a:t>};</a:t>
            </a:r>
          </a:p>
          <a:p>
            <a:pPr marL="0" lvl="0" indent="0">
              <a:lnSpc>
                <a:spcPct val="50000"/>
              </a:lnSpc>
              <a:buClr>
                <a:srgbClr val="F48E7C"/>
              </a:buClr>
              <a:buNone/>
            </a:pPr>
            <a:endParaRPr lang="en-US" sz="1800" dirty="0">
              <a:solidFill>
                <a:srgbClr val="09283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83CE58-28FE-DC75-C782-044CE151D1B5}"/>
              </a:ext>
            </a:extLst>
          </p:cNvPr>
          <p:cNvSpPr/>
          <p:nvPr/>
        </p:nvSpPr>
        <p:spPr>
          <a:xfrm>
            <a:off x="2630068" y="2861733"/>
            <a:ext cx="1168400" cy="55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A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7C8B90-6EF8-FB3E-B17D-71DF35CC4148}"/>
              </a:ext>
            </a:extLst>
          </p:cNvPr>
          <p:cNvSpPr/>
          <p:nvPr/>
        </p:nvSpPr>
        <p:spPr>
          <a:xfrm>
            <a:off x="2630068" y="4519347"/>
            <a:ext cx="1168400" cy="55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D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C50288-0E3A-ACF9-AD15-7177C6BCE788}"/>
              </a:ext>
            </a:extLst>
          </p:cNvPr>
          <p:cNvSpPr/>
          <p:nvPr/>
        </p:nvSpPr>
        <p:spPr>
          <a:xfrm>
            <a:off x="1000503" y="3611543"/>
            <a:ext cx="1168400" cy="55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B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1FF76C-F9AD-40D5-0F51-DF17C192AAD6}"/>
              </a:ext>
            </a:extLst>
          </p:cNvPr>
          <p:cNvSpPr/>
          <p:nvPr/>
        </p:nvSpPr>
        <p:spPr>
          <a:xfrm>
            <a:off x="4138034" y="3611543"/>
            <a:ext cx="1168400" cy="55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C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73B81F-DAF1-49A1-BD4F-6064BEB1DEE1}"/>
              </a:ext>
            </a:extLst>
          </p:cNvPr>
          <p:cNvCxnSpPr>
            <a:stCxn id="13" idx="1"/>
            <a:endCxn id="20" idx="2"/>
          </p:cNvCxnSpPr>
          <p:nvPr/>
        </p:nvCxnSpPr>
        <p:spPr>
          <a:xfrm flipH="1" flipV="1">
            <a:off x="1584703" y="4170343"/>
            <a:ext cx="1045365" cy="6284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5399EE-0216-BB0B-9083-B8252B57FB70}"/>
              </a:ext>
            </a:extLst>
          </p:cNvPr>
          <p:cNvCxnSpPr>
            <a:endCxn id="4" idx="1"/>
          </p:cNvCxnSpPr>
          <p:nvPr/>
        </p:nvCxnSpPr>
        <p:spPr>
          <a:xfrm flipV="1">
            <a:off x="1584703" y="3141133"/>
            <a:ext cx="1045365" cy="4704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D870BD-EECC-A97D-1FC8-B8F272CCAE73}"/>
              </a:ext>
            </a:extLst>
          </p:cNvPr>
          <p:cNvCxnSpPr>
            <a:endCxn id="25" idx="2"/>
          </p:cNvCxnSpPr>
          <p:nvPr/>
        </p:nvCxnSpPr>
        <p:spPr>
          <a:xfrm flipV="1">
            <a:off x="3798468" y="4170343"/>
            <a:ext cx="923766" cy="6302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12962E-B284-498E-6CEA-077DC97B904D}"/>
              </a:ext>
            </a:extLst>
          </p:cNvPr>
          <p:cNvCxnSpPr>
            <a:endCxn id="4" idx="3"/>
          </p:cNvCxnSpPr>
          <p:nvPr/>
        </p:nvCxnSpPr>
        <p:spPr>
          <a:xfrm flipH="1" flipV="1">
            <a:off x="3798468" y="3141133"/>
            <a:ext cx="923766" cy="4704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1FBE3-A7B6-86A9-AF73-15B7F650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615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D11B-2642-EDED-6B08-023931B0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18818C"/>
                </a:solidFill>
                <a:effectLst/>
                <a:uLnTx/>
                <a:uFillTx/>
                <a:latin typeface="Trebuchet MS (Headings)"/>
                <a:ea typeface="+mj-ea"/>
                <a:cs typeface="+mj-cs"/>
              </a:rPr>
              <a:t>Hybrid Inheritance Example</a:t>
            </a:r>
            <a:endParaRPr lang="en-AU" dirty="0">
              <a:latin typeface="Trebuchet MS (Headings)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83DE5-DCFF-85DD-1DEF-D5E8DD6BE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256" y="2172893"/>
            <a:ext cx="9914860" cy="45068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</a:t>
            </a:r>
            <a:r>
              <a:rPr lang="en-US" sz="2200" b="1" dirty="0"/>
              <a:t> A { 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/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48E7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class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9283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 B :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public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9283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 A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48E7C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9283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};</a:t>
            </a:r>
            <a:endParaRPr lang="en-US" sz="2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</a:t>
            </a:r>
            <a:r>
              <a:rPr lang="en-US" sz="2200" b="1" dirty="0"/>
              <a:t> C : </a:t>
            </a:r>
            <a:r>
              <a:rPr lang="en-US" sz="2200" b="1" dirty="0">
                <a:solidFill>
                  <a:srgbClr val="0070C0"/>
                </a:solidFill>
              </a:rPr>
              <a:t>public</a:t>
            </a:r>
            <a:r>
              <a:rPr lang="en-US" sz="2200" b="1" dirty="0"/>
              <a:t> A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/>
              <a:t>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</a:t>
            </a:r>
            <a:r>
              <a:rPr lang="en-US" sz="2200" b="1" dirty="0"/>
              <a:t> D : </a:t>
            </a:r>
            <a:r>
              <a:rPr lang="en-US" sz="2200" b="1" dirty="0">
                <a:solidFill>
                  <a:srgbClr val="0070C0"/>
                </a:solidFill>
              </a:rPr>
              <a:t>public</a:t>
            </a:r>
            <a:r>
              <a:rPr lang="en-US" sz="2200" b="1" dirty="0"/>
              <a:t> B , </a:t>
            </a:r>
            <a:r>
              <a:rPr lang="en-US" sz="2200" b="1" dirty="0">
                <a:solidFill>
                  <a:srgbClr val="0070C0"/>
                </a:solidFill>
              </a:rPr>
              <a:t>public</a:t>
            </a:r>
            <a:r>
              <a:rPr lang="en-US" sz="2200" b="1" dirty="0"/>
              <a:t> B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/>
              <a:t>};</a:t>
            </a:r>
            <a:endParaRPr lang="en-AU" sz="2200" b="1" dirty="0"/>
          </a:p>
          <a:p>
            <a:pPr marL="0" indent="0">
              <a:lnSpc>
                <a:spcPct val="100000"/>
              </a:lnSpc>
              <a:buNone/>
            </a:pPr>
            <a:endParaRPr lang="en-AU" sz="22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2CC700-65EF-DBB7-E03A-1DB2030491E8}"/>
              </a:ext>
            </a:extLst>
          </p:cNvPr>
          <p:cNvSpPr/>
          <p:nvPr/>
        </p:nvSpPr>
        <p:spPr>
          <a:xfrm>
            <a:off x="7299704" y="2402237"/>
            <a:ext cx="2526222" cy="7749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Most Parent Class</a:t>
            </a:r>
            <a:endParaRPr lang="en-AU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4102FA-E543-9615-1D9C-C41D78611AEF}"/>
              </a:ext>
            </a:extLst>
          </p:cNvPr>
          <p:cNvSpPr/>
          <p:nvPr/>
        </p:nvSpPr>
        <p:spPr>
          <a:xfrm>
            <a:off x="7299703" y="3406497"/>
            <a:ext cx="2526222" cy="7749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Parent Class of D</a:t>
            </a:r>
            <a:endParaRPr lang="en-AU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46A04A-3503-0A6A-A84B-5506991EB716}"/>
              </a:ext>
            </a:extLst>
          </p:cNvPr>
          <p:cNvSpPr/>
          <p:nvPr/>
        </p:nvSpPr>
        <p:spPr>
          <a:xfrm>
            <a:off x="7299702" y="4410757"/>
            <a:ext cx="2526221" cy="77491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Parent Class of D</a:t>
            </a:r>
            <a:endParaRPr lang="en-AU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FA0C40-655C-3D9E-B53F-EA52530C843D}"/>
              </a:ext>
            </a:extLst>
          </p:cNvPr>
          <p:cNvSpPr/>
          <p:nvPr/>
        </p:nvSpPr>
        <p:spPr>
          <a:xfrm>
            <a:off x="7299701" y="5438894"/>
            <a:ext cx="2526221" cy="7749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Child Class</a:t>
            </a:r>
            <a:endParaRPr lang="en-AU" b="1" dirty="0">
              <a:solidFill>
                <a:schemeClr val="tx2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1454604-C6CA-CB1E-194D-15808561A63D}"/>
              </a:ext>
            </a:extLst>
          </p:cNvPr>
          <p:cNvSpPr/>
          <p:nvPr/>
        </p:nvSpPr>
        <p:spPr>
          <a:xfrm>
            <a:off x="1793580" y="1797396"/>
            <a:ext cx="5506122" cy="930306"/>
          </a:xfrm>
          <a:custGeom>
            <a:avLst/>
            <a:gdLst>
              <a:gd name="connsiteX0" fmla="*/ 5506122 w 5506122"/>
              <a:gd name="connsiteY0" fmla="*/ 930306 h 930306"/>
              <a:gd name="connsiteX1" fmla="*/ 810135 w 5506122"/>
              <a:gd name="connsiteY1" fmla="*/ 15906 h 930306"/>
              <a:gd name="connsiteX2" fmla="*/ 4223 w 5506122"/>
              <a:gd name="connsiteY2" fmla="*/ 325872 h 930306"/>
              <a:gd name="connsiteX3" fmla="*/ 4223 w 5506122"/>
              <a:gd name="connsiteY3" fmla="*/ 325872 h 93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6122" h="930306">
                <a:moveTo>
                  <a:pt x="5506122" y="930306"/>
                </a:moveTo>
                <a:cubicBezTo>
                  <a:pt x="3616620" y="523475"/>
                  <a:pt x="1727118" y="116645"/>
                  <a:pt x="810135" y="15906"/>
                </a:cubicBezTo>
                <a:cubicBezTo>
                  <a:pt x="-106848" y="-84833"/>
                  <a:pt x="4223" y="325872"/>
                  <a:pt x="4223" y="325872"/>
                </a:cubicBezTo>
                <a:lnTo>
                  <a:pt x="4223" y="325872"/>
                </a:ln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7E8D2CB-6CEC-BEC4-4EDA-F49ADCDB14D9}"/>
              </a:ext>
            </a:extLst>
          </p:cNvPr>
          <p:cNvSpPr/>
          <p:nvPr/>
        </p:nvSpPr>
        <p:spPr>
          <a:xfrm>
            <a:off x="1813302" y="2525987"/>
            <a:ext cx="5455403" cy="1348589"/>
          </a:xfrm>
          <a:custGeom>
            <a:avLst/>
            <a:gdLst>
              <a:gd name="connsiteX0" fmla="*/ 5455403 w 5455403"/>
              <a:gd name="connsiteY0" fmla="*/ 1348589 h 1348589"/>
              <a:gd name="connsiteX1" fmla="*/ 945396 w 5455403"/>
              <a:gd name="connsiteY1" fmla="*/ 31233 h 1348589"/>
              <a:gd name="connsiteX2" fmla="*/ 0 w 5455403"/>
              <a:gd name="connsiteY2" fmla="*/ 542677 h 134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5403" h="1348589">
                <a:moveTo>
                  <a:pt x="5455403" y="1348589"/>
                </a:moveTo>
                <a:cubicBezTo>
                  <a:pt x="3655016" y="757070"/>
                  <a:pt x="1854630" y="165552"/>
                  <a:pt x="945396" y="31233"/>
                </a:cubicBezTo>
                <a:cubicBezTo>
                  <a:pt x="36162" y="-103086"/>
                  <a:pt x="18081" y="219795"/>
                  <a:pt x="0" y="542677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0CED434-3AFD-F914-E522-866F671DAF67}"/>
              </a:ext>
            </a:extLst>
          </p:cNvPr>
          <p:cNvSpPr/>
          <p:nvPr/>
        </p:nvSpPr>
        <p:spPr>
          <a:xfrm>
            <a:off x="1859797" y="3673310"/>
            <a:ext cx="5424406" cy="1146663"/>
          </a:xfrm>
          <a:custGeom>
            <a:avLst/>
            <a:gdLst>
              <a:gd name="connsiteX0" fmla="*/ 5424406 w 5424406"/>
              <a:gd name="connsiteY0" fmla="*/ 1146663 h 1146663"/>
              <a:gd name="connsiteX1" fmla="*/ 1022888 w 5424406"/>
              <a:gd name="connsiteY1" fmla="*/ 46283 h 1146663"/>
              <a:gd name="connsiteX2" fmla="*/ 0 w 5424406"/>
              <a:gd name="connsiteY2" fmla="*/ 309754 h 114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4406" h="1146663">
                <a:moveTo>
                  <a:pt x="5424406" y="1146663"/>
                </a:moveTo>
                <a:cubicBezTo>
                  <a:pt x="3675681" y="666215"/>
                  <a:pt x="1926956" y="185768"/>
                  <a:pt x="1022888" y="46283"/>
                </a:cubicBezTo>
                <a:cubicBezTo>
                  <a:pt x="118820" y="-93202"/>
                  <a:pt x="59410" y="108276"/>
                  <a:pt x="0" y="309754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CB7F01F-34C3-2DB5-E33B-963399D288D3}"/>
              </a:ext>
            </a:extLst>
          </p:cNvPr>
          <p:cNvSpPr/>
          <p:nvPr/>
        </p:nvSpPr>
        <p:spPr>
          <a:xfrm>
            <a:off x="1859797" y="4441951"/>
            <a:ext cx="5470901" cy="1369913"/>
          </a:xfrm>
          <a:custGeom>
            <a:avLst/>
            <a:gdLst>
              <a:gd name="connsiteX0" fmla="*/ 5470901 w 5470901"/>
              <a:gd name="connsiteY0" fmla="*/ 1369913 h 1369913"/>
              <a:gd name="connsiteX1" fmla="*/ 1813301 w 5470901"/>
              <a:gd name="connsiteY1" fmla="*/ 37059 h 1369913"/>
              <a:gd name="connsiteX2" fmla="*/ 0 w 5470901"/>
              <a:gd name="connsiteY2" fmla="*/ 502008 h 136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0901" h="1369913">
                <a:moveTo>
                  <a:pt x="5470901" y="1369913"/>
                </a:moveTo>
                <a:cubicBezTo>
                  <a:pt x="4098009" y="775811"/>
                  <a:pt x="2725118" y="181710"/>
                  <a:pt x="1813301" y="37059"/>
                </a:cubicBezTo>
                <a:cubicBezTo>
                  <a:pt x="901484" y="-107592"/>
                  <a:pt x="450742" y="197208"/>
                  <a:pt x="0" y="502008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E47CE-B504-6F56-A7BB-353973D0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0891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D11B-2642-EDED-6B08-023931B0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18818C"/>
                </a:solidFill>
                <a:effectLst/>
                <a:uLnTx/>
                <a:uFillTx/>
                <a:latin typeface="Trebuchet MS (Headings)"/>
                <a:ea typeface="+mj-ea"/>
                <a:cs typeface="+mj-cs"/>
              </a:rPr>
              <a:t>Features of Inheritance </a:t>
            </a:r>
            <a:endParaRPr lang="en-AU" dirty="0">
              <a:latin typeface="Trebuchet MS (Headings)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83DE5-DCFF-85DD-1DEF-D5E8DD6B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dirty="0"/>
              <a:t>   Reusability of code</a:t>
            </a:r>
          </a:p>
          <a:p>
            <a:pPr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dirty="0"/>
              <a:t>   Saves Times &amp; Effort</a:t>
            </a:r>
          </a:p>
          <a:p>
            <a:pPr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dirty="0"/>
              <a:t>   Faster development </a:t>
            </a:r>
          </a:p>
          <a:p>
            <a:pPr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dirty="0"/>
              <a:t>   Easier maintenance</a:t>
            </a:r>
          </a:p>
          <a:p>
            <a:pPr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lang="en-AU" sz="2400" dirty="0"/>
              <a:t>   Easy to </a:t>
            </a:r>
            <a:r>
              <a:rPr lang="en-US" sz="2400" dirty="0"/>
              <a:t>extend</a:t>
            </a:r>
          </a:p>
          <a:p>
            <a:pPr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dirty="0"/>
              <a:t>   Capable of expressing the inheritance relationship </a:t>
            </a:r>
            <a:endParaRPr lang="en-AU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5E4D76-96F4-6281-0F19-86BE2A76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935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56F1-9502-2526-7D97-F196120C6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AU" sz="10000" dirty="0">
                <a:latin typeface="Trebuchet MS (Headings)"/>
              </a:rPr>
              <a:t>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90771-B101-AB3F-D38D-0F32A7A535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6800" cap="none" dirty="0">
                <a:solidFill>
                  <a:schemeClr val="accent2"/>
                </a:solidFill>
              </a:rPr>
              <a:t>For Watching</a:t>
            </a:r>
            <a:endParaRPr lang="en-AU" sz="6800" cap="none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0E495-5F36-197F-3ED5-A537C8CD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8254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56F1-9502-2526-7D97-F196120C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397202"/>
            <a:ext cx="8504275" cy="3551275"/>
          </a:xfrm>
        </p:spPr>
        <p:txBody>
          <a:bodyPr>
            <a:normAutofit/>
          </a:bodyPr>
          <a:lstStyle/>
          <a:p>
            <a:pPr algn="r"/>
            <a:r>
              <a:rPr lang="en-US" sz="10000" dirty="0">
                <a:latin typeface="Trebuchet MS (Headings)"/>
              </a:rPr>
              <a:t>Inheritance</a:t>
            </a:r>
            <a:endParaRPr lang="en-AU" sz="10000" dirty="0">
              <a:latin typeface="Trebuchet MS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90771-B101-AB3F-D38D-0F32A7A53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142140"/>
            <a:ext cx="8504275" cy="1653017"/>
          </a:xfrm>
        </p:spPr>
        <p:txBody>
          <a:bodyPr>
            <a:noAutofit/>
          </a:bodyPr>
          <a:lstStyle/>
          <a:p>
            <a:pPr algn="r"/>
            <a:r>
              <a:rPr lang="en-US" sz="10000" cap="none" dirty="0">
                <a:solidFill>
                  <a:schemeClr val="accent2"/>
                </a:solidFill>
              </a:rPr>
              <a:t>in C++</a:t>
            </a:r>
            <a:endParaRPr lang="en-AU" sz="10000" cap="none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970F0-F733-9AE6-AE8D-419B1DDA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08AB70BE-1769-45B8-85A6-0C837432C7E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81418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340C-0306-06AF-B096-38488B03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Trebuchet MS (Headings)"/>
              </a:rPr>
              <a:t>What is Inheritance ?</a:t>
            </a:r>
            <a:endParaRPr lang="en-AU" sz="6000" b="1" dirty="0">
              <a:latin typeface="Trebuchet MS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FB94-DB79-52C7-57E5-6F05165B9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283" y="2750946"/>
            <a:ext cx="8348353" cy="2913254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/>
              </a:buClr>
              <a:buSzPct val="69000"/>
              <a:buFont typeface="Wingdings" panose="05000000000000000000" pitchFamily="2" charset="2"/>
              <a:buChar char="Ø"/>
            </a:pPr>
            <a:r>
              <a:rPr lang="en-US" sz="4000" dirty="0">
                <a:latin typeface="Trebuchet MS (Headings)"/>
              </a:rPr>
              <a:t>Inheritance is the process by which new classes called derived classes are created from existing class.</a:t>
            </a:r>
            <a:endParaRPr lang="en-AU" sz="4000" dirty="0">
              <a:latin typeface="Trebuchet MS (Headings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2EA2F-C2F4-8F8C-BEC7-7E735A9B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08AB70BE-1769-45B8-85A6-0C837432C7E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7330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1C21-5962-FDE9-BC4F-5EA4D210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latin typeface="Trebuchet MS (Headings)"/>
              </a:rPr>
              <a:t>Diagram</a:t>
            </a:r>
            <a:endParaRPr lang="en-AU" sz="5000" b="1" dirty="0">
              <a:latin typeface="Trebuchet MS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AF558-A6A2-74CA-1F1F-6B2FC928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2"/>
            <a:ext cx="9914860" cy="469829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pPr marL="0" indent="0">
              <a:buNone/>
            </a:pPr>
            <a:endParaRPr lang="en-AU" dirty="0">
              <a:latin typeface="Trebuchet MS (Headings)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F39672-DFBB-8FF1-B9EF-952147FBC75A}"/>
              </a:ext>
            </a:extLst>
          </p:cNvPr>
          <p:cNvSpPr/>
          <p:nvPr/>
        </p:nvSpPr>
        <p:spPr>
          <a:xfrm>
            <a:off x="1783080" y="2148840"/>
            <a:ext cx="2331720" cy="7200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Data Members</a:t>
            </a:r>
            <a:endParaRPr lang="en-AU" sz="2400" dirty="0">
              <a:solidFill>
                <a:schemeClr val="bg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F88A8A-8D0E-9EBB-4B88-F6DA52225B05}"/>
              </a:ext>
            </a:extLst>
          </p:cNvPr>
          <p:cNvSpPr txBox="1">
            <a:spLocks/>
          </p:cNvSpPr>
          <p:nvPr/>
        </p:nvSpPr>
        <p:spPr>
          <a:xfrm>
            <a:off x="905255" y="2868930"/>
            <a:ext cx="9914860" cy="4123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dirty="0">
              <a:latin typeface="Trebuchet MS (Headings)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FDCC32-D62A-F8B7-26FA-C8188F218A51}"/>
              </a:ext>
            </a:extLst>
          </p:cNvPr>
          <p:cNvSpPr/>
          <p:nvPr/>
        </p:nvSpPr>
        <p:spPr>
          <a:xfrm>
            <a:off x="1773935" y="3098097"/>
            <a:ext cx="2331720" cy="7200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Methods</a:t>
            </a:r>
            <a:endParaRPr lang="en-AU" sz="2400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28CCC2-E30A-AE8E-F00E-F03B1300AD16}"/>
              </a:ext>
            </a:extLst>
          </p:cNvPr>
          <p:cNvSpPr/>
          <p:nvPr/>
        </p:nvSpPr>
        <p:spPr>
          <a:xfrm>
            <a:off x="1773934" y="4407399"/>
            <a:ext cx="4466845" cy="7200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/>
                </a:solidFill>
              </a:rPr>
              <a:t>Data Members</a:t>
            </a:r>
            <a:endParaRPr lang="en-AU" sz="2400" dirty="0">
              <a:solidFill>
                <a:schemeClr val="bg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1CC8B7-3F02-8841-68D6-82E24F1BCD9F}"/>
              </a:ext>
            </a:extLst>
          </p:cNvPr>
          <p:cNvSpPr/>
          <p:nvPr/>
        </p:nvSpPr>
        <p:spPr>
          <a:xfrm>
            <a:off x="1773934" y="5289745"/>
            <a:ext cx="4466845" cy="7200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/>
                </a:solidFill>
              </a:rPr>
              <a:t>Methods</a:t>
            </a:r>
            <a:endParaRPr lang="en-AU" sz="2400" dirty="0">
              <a:solidFill>
                <a:schemeClr val="bg2"/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6471584-C8E7-A9ED-9664-EBB5D859505D}"/>
              </a:ext>
            </a:extLst>
          </p:cNvPr>
          <p:cNvSpPr/>
          <p:nvPr/>
        </p:nvSpPr>
        <p:spPr>
          <a:xfrm>
            <a:off x="4711111" y="2508885"/>
            <a:ext cx="468630" cy="116586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346EBA-673E-C686-1C2C-1E2F6B7CC2C1}"/>
              </a:ext>
            </a:extLst>
          </p:cNvPr>
          <p:cNvSpPr/>
          <p:nvPr/>
        </p:nvSpPr>
        <p:spPr>
          <a:xfrm>
            <a:off x="5591221" y="2754630"/>
            <a:ext cx="2320290" cy="674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 Class</a:t>
            </a:r>
            <a:endParaRPr lang="en-AU" sz="30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4B93B4-3A27-9495-5551-E30E5D25AB5E}"/>
              </a:ext>
            </a:extLst>
          </p:cNvPr>
          <p:cNvCxnSpPr/>
          <p:nvPr/>
        </p:nvCxnSpPr>
        <p:spPr>
          <a:xfrm>
            <a:off x="3120390" y="4112793"/>
            <a:ext cx="22860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C66400F-B290-063C-819C-95C09F2B23A1}"/>
              </a:ext>
            </a:extLst>
          </p:cNvPr>
          <p:cNvSpPr/>
          <p:nvPr/>
        </p:nvSpPr>
        <p:spPr>
          <a:xfrm>
            <a:off x="5625467" y="3775608"/>
            <a:ext cx="2320290" cy="674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Inheritance</a:t>
            </a:r>
            <a:endParaRPr lang="en-AU" sz="30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25F566-F917-5E0A-2706-8FE60A97E401}"/>
              </a:ext>
            </a:extLst>
          </p:cNvPr>
          <p:cNvCxnSpPr>
            <a:stCxn id="6" idx="2"/>
          </p:cNvCxnSpPr>
          <p:nvPr/>
        </p:nvCxnSpPr>
        <p:spPr>
          <a:xfrm>
            <a:off x="2939795" y="3818187"/>
            <a:ext cx="9145" cy="63179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70334A8F-B4C9-39AE-2C9E-CA646C5857AB}"/>
              </a:ext>
            </a:extLst>
          </p:cNvPr>
          <p:cNvSpPr/>
          <p:nvPr/>
        </p:nvSpPr>
        <p:spPr>
          <a:xfrm>
            <a:off x="6624638" y="4706815"/>
            <a:ext cx="468630" cy="1165860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55351F-2189-0069-F1C7-C54C4CB322B3}"/>
              </a:ext>
            </a:extLst>
          </p:cNvPr>
          <p:cNvSpPr/>
          <p:nvPr/>
        </p:nvSpPr>
        <p:spPr>
          <a:xfrm>
            <a:off x="7518848" y="4952560"/>
            <a:ext cx="2619562" cy="674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Derived Class</a:t>
            </a:r>
            <a:endParaRPr lang="en-AU" sz="30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BBABE6-12CD-21CD-80E8-553EA3A4DFC5}"/>
              </a:ext>
            </a:extLst>
          </p:cNvPr>
          <p:cNvSpPr/>
          <p:nvPr/>
        </p:nvSpPr>
        <p:spPr>
          <a:xfrm>
            <a:off x="4137993" y="4550842"/>
            <a:ext cx="1953863" cy="4671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/>
                </a:solidFill>
              </a:rPr>
              <a:t>Data Members</a:t>
            </a:r>
            <a:endParaRPr lang="en-AU" sz="1800" dirty="0">
              <a:solidFill>
                <a:schemeClr val="bg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BF8B6D-2C64-9505-CD95-21CD10422131}"/>
              </a:ext>
            </a:extLst>
          </p:cNvPr>
          <p:cNvSpPr/>
          <p:nvPr/>
        </p:nvSpPr>
        <p:spPr>
          <a:xfrm>
            <a:off x="4104512" y="5399236"/>
            <a:ext cx="1953863" cy="4671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/>
                </a:solidFill>
              </a:rPr>
              <a:t>Methods</a:t>
            </a:r>
            <a:endParaRPr lang="en-AU" sz="1800" dirty="0">
              <a:solidFill>
                <a:schemeClr val="bg2"/>
              </a:solidFill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9DCA251-DEF9-AD87-706D-070EA904D489}"/>
              </a:ext>
            </a:extLst>
          </p:cNvPr>
          <p:cNvCxnSpPr>
            <a:stCxn id="24" idx="3"/>
          </p:cNvCxnSpPr>
          <p:nvPr/>
        </p:nvCxnSpPr>
        <p:spPr>
          <a:xfrm>
            <a:off x="6058375" y="5632831"/>
            <a:ext cx="1359695" cy="619379"/>
          </a:xfrm>
          <a:prstGeom prst="bentConnector3">
            <a:avLst>
              <a:gd name="adj1" fmla="val 28984"/>
            </a:avLst>
          </a:prstGeom>
          <a:ln w="28575"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2ECBA1D-3B53-D6C9-D77C-1484A74A7CBD}"/>
              </a:ext>
            </a:extLst>
          </p:cNvPr>
          <p:cNvSpPr/>
          <p:nvPr/>
        </p:nvSpPr>
        <p:spPr>
          <a:xfrm>
            <a:off x="7493484" y="5901818"/>
            <a:ext cx="2226899" cy="674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Logically Present</a:t>
            </a:r>
            <a:endParaRPr lang="en-AU" sz="20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06CFB95-61EA-A0CA-C75E-E377B5B6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08AB70BE-1769-45B8-85A6-0C837432C7E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630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D11B-2642-EDED-6B08-023931B0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18818C"/>
                </a:solidFill>
                <a:effectLst/>
                <a:uLnTx/>
                <a:uFillTx/>
                <a:latin typeface="Trebuchet MS (Headings)"/>
                <a:ea typeface="+mj-ea"/>
                <a:cs typeface="+mj-cs"/>
              </a:rPr>
              <a:t>Real life example of Inheritance</a:t>
            </a:r>
            <a:endParaRPr lang="en-AU" dirty="0">
              <a:latin typeface="Trebuchet MS (Headings)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7A080DD-B304-FCC9-2D49-971048AEE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316" y="2250309"/>
            <a:ext cx="6481996" cy="415512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40D27B-7234-653E-1438-5C460D65C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08AB70BE-1769-45B8-85A6-0C837432C7E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6323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D11B-2642-EDED-6B08-023931B0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18818C"/>
                </a:solidFill>
                <a:effectLst/>
                <a:uLnTx/>
                <a:uFillTx/>
                <a:latin typeface="Trebuchet MS (Headings)"/>
                <a:ea typeface="+mj-ea"/>
                <a:cs typeface="+mj-cs"/>
              </a:rPr>
              <a:t>Real life example of Inheritance</a:t>
            </a:r>
            <a:endParaRPr lang="en-AU" dirty="0">
              <a:latin typeface="Trebuchet MS (Headings)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510928-76F3-AFB7-C8EC-F6BC41BF8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56" y="1919672"/>
            <a:ext cx="4306804" cy="472213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7FC8E3-2D07-A4DC-6BC9-BA1CD664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08AB70BE-1769-45B8-85A6-0C837432C7E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8314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D11B-2642-EDED-6B08-023931B0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18818C"/>
                </a:solidFill>
                <a:effectLst/>
                <a:uLnTx/>
                <a:uFillTx/>
                <a:latin typeface="Trebuchet MS (Headings)"/>
                <a:ea typeface="+mj-ea"/>
                <a:cs typeface="+mj-cs"/>
              </a:rPr>
              <a:t>Basic Syntax of Inheritance </a:t>
            </a:r>
            <a:endParaRPr lang="en-AU" dirty="0">
              <a:latin typeface="Trebuchet MS (Headings)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83DE5-DCFF-85DD-1DEF-D5E8DD6B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class</a:t>
            </a:r>
            <a:r>
              <a:rPr lang="en-US" sz="2500" b="1" dirty="0"/>
              <a:t>  </a:t>
            </a:r>
            <a:r>
              <a:rPr lang="en-US" sz="25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</a:t>
            </a:r>
            <a:r>
              <a:rPr lang="en-US" sz="25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derived_class_name</a:t>
            </a:r>
            <a:r>
              <a:rPr lang="en-US" sz="25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sz="2500" b="1" dirty="0">
                <a:solidFill>
                  <a:srgbClr val="FF0000"/>
                </a:solidFill>
              </a:rPr>
              <a:t>:</a:t>
            </a:r>
            <a:r>
              <a:rPr lang="en-US" sz="2500" b="1" dirty="0"/>
              <a:t> </a:t>
            </a:r>
            <a:r>
              <a:rPr lang="en-US" sz="2500" b="1" dirty="0">
                <a:solidFill>
                  <a:srgbClr val="00B050"/>
                </a:solidFill>
              </a:rPr>
              <a:t>&lt;access-specifier&gt;</a:t>
            </a:r>
            <a:r>
              <a:rPr lang="en-US" sz="2500" b="1" dirty="0"/>
              <a:t> </a:t>
            </a:r>
            <a:r>
              <a:rPr lang="en-US" sz="2500" b="1" dirty="0">
                <a:solidFill>
                  <a:srgbClr val="0070C0"/>
                </a:solidFill>
              </a:rPr>
              <a:t>&lt;</a:t>
            </a:r>
            <a:r>
              <a:rPr lang="en-US" sz="2500" b="1" dirty="0" err="1">
                <a:solidFill>
                  <a:srgbClr val="0070C0"/>
                </a:solidFill>
              </a:rPr>
              <a:t>base_class_name</a:t>
            </a:r>
            <a:r>
              <a:rPr lang="en-US" sz="2500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500" b="1" dirty="0"/>
              <a:t>	</a:t>
            </a:r>
            <a:r>
              <a:rPr lang="en-US" sz="2500" b="1" dirty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/>
              <a:t>		</a:t>
            </a:r>
            <a:r>
              <a:rPr lang="en-US" sz="2500" b="1" dirty="0">
                <a:solidFill>
                  <a:srgbClr val="FF0000"/>
                </a:solidFill>
              </a:rPr>
              <a:t>// data members</a:t>
            </a:r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r>
              <a:rPr lang="en-US" sz="2500" b="1" dirty="0"/>
              <a:t>		</a:t>
            </a:r>
            <a:r>
              <a:rPr lang="en-US" sz="2500" b="1" dirty="0">
                <a:solidFill>
                  <a:srgbClr val="FF0000"/>
                </a:solidFill>
              </a:rPr>
              <a:t>// data methods</a:t>
            </a:r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r>
              <a:rPr lang="en-US" sz="2500" b="1" dirty="0"/>
              <a:t>	</a:t>
            </a:r>
            <a:r>
              <a:rPr lang="en-US" sz="2500" b="1" dirty="0">
                <a:solidFill>
                  <a:srgbClr val="00B050"/>
                </a:solidFill>
              </a:rPr>
              <a:t>}</a:t>
            </a:r>
            <a:endParaRPr lang="en-AU" sz="2500" b="1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E0DEE9-C0F6-EB1A-807B-DC974063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08AB70BE-1769-45B8-85A6-0C837432C7E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7833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D11B-2642-EDED-6B08-023931B0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b="1" dirty="0">
                <a:solidFill>
                  <a:srgbClr val="18818C"/>
                </a:solidFill>
                <a:latin typeface="Trebuchet MS (Headings)"/>
              </a:rPr>
              <a:t>Example</a:t>
            </a: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18818C"/>
                </a:solidFill>
                <a:effectLst/>
                <a:uLnTx/>
                <a:uFillTx/>
                <a:latin typeface="Trebuchet MS (Headings)"/>
                <a:ea typeface="+mj-ea"/>
                <a:cs typeface="+mj-cs"/>
              </a:rPr>
              <a:t> of Inheritance </a:t>
            </a:r>
            <a:endParaRPr lang="en-AU" dirty="0">
              <a:latin typeface="Trebuchet MS (Headings)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83DE5-DCFF-85DD-1DEF-D5E8DD6BE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2"/>
            <a:ext cx="9914860" cy="481259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B0F0"/>
                </a:solidFill>
              </a:rPr>
              <a:t>class</a:t>
            </a:r>
            <a:r>
              <a:rPr lang="en-US" sz="1800" b="1" dirty="0"/>
              <a:t> Animal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srgbClr val="00B0F0"/>
                </a:solidFill>
              </a:rPr>
              <a:t>public: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		</a:t>
            </a:r>
            <a:r>
              <a:rPr lang="en-US" sz="1800" b="1" dirty="0">
                <a:solidFill>
                  <a:srgbClr val="00B0F0"/>
                </a:solidFill>
              </a:rPr>
              <a:t>int</a:t>
            </a:r>
            <a:r>
              <a:rPr lang="en-US" sz="1800" b="1" dirty="0"/>
              <a:t> legs = 4 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} 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B0F0"/>
                </a:solidFill>
              </a:rPr>
              <a:t>class</a:t>
            </a:r>
            <a:r>
              <a:rPr lang="en-US" sz="1800" b="1" dirty="0"/>
              <a:t> Dog : </a:t>
            </a:r>
            <a:r>
              <a:rPr lang="en-US" sz="1800" b="1" dirty="0">
                <a:solidFill>
                  <a:srgbClr val="00B0F0"/>
                </a:solidFill>
              </a:rPr>
              <a:t>public</a:t>
            </a:r>
            <a:r>
              <a:rPr lang="en-US" sz="1800" b="1" dirty="0"/>
              <a:t> Animal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srgbClr val="00B0F0"/>
                </a:solidFill>
              </a:rPr>
              <a:t>public 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B0F0"/>
                </a:solidFill>
              </a:rPr>
              <a:t>		int</a:t>
            </a:r>
            <a:r>
              <a:rPr lang="en-US" sz="1800" b="1" dirty="0"/>
              <a:t> tail = 1 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B0F0"/>
                </a:solidFill>
              </a:rPr>
              <a:t>int</a:t>
            </a:r>
            <a:r>
              <a:rPr lang="en-US" sz="1800" b="1" dirty="0"/>
              <a:t> main()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	Dog d 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	</a:t>
            </a:r>
            <a:r>
              <a:rPr lang="en-US" sz="1800" b="1" dirty="0" err="1">
                <a:solidFill>
                  <a:srgbClr val="00B0F0"/>
                </a:solidFill>
              </a:rPr>
              <a:t>cout</a:t>
            </a:r>
            <a:r>
              <a:rPr lang="en-US" sz="1800" b="1" dirty="0"/>
              <a:t> &lt;&lt; “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Legs are : </a:t>
            </a:r>
            <a:r>
              <a:rPr lang="en-US" sz="1800" b="1" dirty="0"/>
              <a:t>” &lt;&lt;</a:t>
            </a:r>
            <a:r>
              <a:rPr lang="en-US" sz="1800" b="1" dirty="0" err="1"/>
              <a:t>d.legs</a:t>
            </a:r>
            <a:r>
              <a:rPr lang="en-US" sz="1800" b="1" dirty="0"/>
              <a:t>&lt;&lt;“\t”&lt;&lt;“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Tail is : </a:t>
            </a:r>
            <a:r>
              <a:rPr lang="en-US" sz="1800" b="1" dirty="0"/>
              <a:t>”&lt;&lt;</a:t>
            </a:r>
            <a:r>
              <a:rPr lang="en-US" sz="1800" b="1" dirty="0" err="1"/>
              <a:t>d.tail</a:t>
            </a:r>
            <a:r>
              <a:rPr lang="en-US" sz="1800" b="1" dirty="0"/>
              <a:t>&lt;&lt;</a:t>
            </a:r>
            <a:r>
              <a:rPr lang="en-US" sz="1800" b="1" dirty="0" err="1">
                <a:solidFill>
                  <a:srgbClr val="00B0F0"/>
                </a:solidFill>
              </a:rPr>
              <a:t>endl</a:t>
            </a:r>
            <a:r>
              <a:rPr lang="en-US" sz="1800" b="1" dirty="0"/>
              <a:t> 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}</a:t>
            </a:r>
            <a:endParaRPr lang="en-AU" sz="18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3A7171-793F-6195-EE68-2CF59703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08AB70BE-1769-45B8-85A6-0C837432C7E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8911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TotalTime>289</TotalTime>
  <Words>1077</Words>
  <Application>Microsoft Office PowerPoint</Application>
  <PresentationFormat>Widescreen</PresentationFormat>
  <Paragraphs>325</Paragraphs>
  <Slides>27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Nova Light</vt:lpstr>
      <vt:lpstr>Calibri</vt:lpstr>
      <vt:lpstr>Elephant</vt:lpstr>
      <vt:lpstr>Trebuchet MS (Headings)</vt:lpstr>
      <vt:lpstr>Trebuchet MS (Headings)Trebuchet MS (Headings)</vt:lpstr>
      <vt:lpstr>Wingdings</vt:lpstr>
      <vt:lpstr>Wingdings 3</vt:lpstr>
      <vt:lpstr>ModOverlayVTI</vt:lpstr>
      <vt:lpstr>Welcome</vt:lpstr>
      <vt:lpstr>PowerPoint Presentation</vt:lpstr>
      <vt:lpstr>Inheritance</vt:lpstr>
      <vt:lpstr>What is Inheritance ?</vt:lpstr>
      <vt:lpstr>Diagram</vt:lpstr>
      <vt:lpstr>Real life example of Inheritance</vt:lpstr>
      <vt:lpstr>Real life example of Inheritance</vt:lpstr>
      <vt:lpstr>Basic Syntax of Inheritance </vt:lpstr>
      <vt:lpstr>Example of Inheritance </vt:lpstr>
      <vt:lpstr>Example of Inheritance </vt:lpstr>
      <vt:lpstr>Example of Inheritance </vt:lpstr>
      <vt:lpstr>Example of Inheritance </vt:lpstr>
      <vt:lpstr>Access Control &amp; Inheritance </vt:lpstr>
      <vt:lpstr>Types of Inheritance </vt:lpstr>
      <vt:lpstr>Single Inheritance </vt:lpstr>
      <vt:lpstr>Single Inheritance Example</vt:lpstr>
      <vt:lpstr>Multiple Inheritance </vt:lpstr>
      <vt:lpstr>Multiple Inheritance Example</vt:lpstr>
      <vt:lpstr>Multilevel Inheritance </vt:lpstr>
      <vt:lpstr>Multilevel Inheritance Example</vt:lpstr>
      <vt:lpstr>Hierarchical Inheritance </vt:lpstr>
      <vt:lpstr>Hierarchical Inheritance Example</vt:lpstr>
      <vt:lpstr>Hierarchical Inheritance Example</vt:lpstr>
      <vt:lpstr>Hybrid Inheritance </vt:lpstr>
      <vt:lpstr>Hybrid Inheritance Example</vt:lpstr>
      <vt:lpstr>Features of Inheritance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TAYEB</dc:creator>
  <cp:lastModifiedBy>TAYEB</cp:lastModifiedBy>
  <cp:revision>119</cp:revision>
  <dcterms:created xsi:type="dcterms:W3CDTF">2023-06-18T11:07:59Z</dcterms:created>
  <dcterms:modified xsi:type="dcterms:W3CDTF">2023-07-13T14:02:36Z</dcterms:modified>
</cp:coreProperties>
</file>