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6" r:id="rId2"/>
    <p:sldId id="256" r:id="rId3"/>
    <p:sldId id="283" r:id="rId4"/>
    <p:sldId id="282" r:id="rId5"/>
    <p:sldId id="278" r:id="rId6"/>
    <p:sldId id="257" r:id="rId7"/>
    <p:sldId id="258" r:id="rId8"/>
    <p:sldId id="259" r:id="rId9"/>
    <p:sldId id="260" r:id="rId10"/>
    <p:sldId id="284" r:id="rId11"/>
    <p:sldId id="263" r:id="rId12"/>
    <p:sldId id="280" r:id="rId13"/>
    <p:sldId id="264" r:id="rId14"/>
    <p:sldId id="275" r:id="rId15"/>
    <p:sldId id="265" r:id="rId16"/>
    <p:sldId id="266" r:id="rId17"/>
    <p:sldId id="277" r:id="rId18"/>
    <p:sldId id="268" r:id="rId19"/>
    <p:sldId id="281" r:id="rId20"/>
    <p:sldId id="267" r:id="rId21"/>
    <p:sldId id="270" r:id="rId22"/>
    <p:sldId id="269" r:id="rId23"/>
    <p:sldId id="271" r:id="rId24"/>
    <p:sldId id="272" r:id="rId25"/>
    <p:sldId id="273" r:id="rId26"/>
    <p:sldId id="274" r:id="rId27"/>
    <p:sldId id="27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71FB-5967-6B2D-4B71-C56CF7EB1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400" dirty="0"/>
              <a:t>Welcome</a:t>
            </a:r>
            <a:endParaRPr lang="en-AU" sz="7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051AE-B0D2-65CF-01D5-35051F63C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To our presentation</a:t>
            </a:r>
            <a:endParaRPr lang="en-AU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291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5C55C0-83A5-CB32-37A7-23E0C86F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Data Structure</a:t>
            </a:r>
            <a:endParaRPr lang="en-AU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C69D1AD-F3BD-677C-E100-59E3D479BD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Character : </a:t>
            </a: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rgbClr val="2E83C3">
                  <a:lumMod val="75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	It is a data type for using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	character values.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63222BC-4C86-4C8A-4496-1C75A8F21F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Pointer :</a:t>
            </a:r>
            <a:endParaRPr kumimoji="0" lang="en-AU" sz="2800" b="0" i="0" u="none" strike="noStrike" kern="1200" cap="none" spc="0" normalizeH="0" baseline="0" noProof="0" dirty="0">
              <a:ln>
                <a:noFill/>
              </a:ln>
              <a:solidFill>
                <a:srgbClr val="2E83C3">
                  <a:lumMod val="75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A variable that hold memory</a:t>
            </a:r>
          </a:p>
          <a:p>
            <a:pPr marL="0" indent="0">
              <a:buNone/>
            </a:pPr>
            <a:r>
              <a:rPr lang="en-US" dirty="0"/>
              <a:t> 	address of another variable is</a:t>
            </a:r>
          </a:p>
          <a:p>
            <a:pPr marL="0" indent="0">
              <a:buNone/>
            </a:pPr>
            <a:r>
              <a:rPr lang="en-US" dirty="0"/>
              <a:t> 	called pointer.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700894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52F8AD-9C09-250E-D2A8-C07D0EF0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Primitive Data Structure</a:t>
            </a:r>
            <a:endParaRPr lang="en-A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449A6A-F7B5-181F-E590-75F1BA6B5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23056"/>
            <a:ext cx="8596668" cy="332581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The data structure that is derived from the primitive data structure are called Non-primitive data structure.</a:t>
            </a:r>
          </a:p>
          <a:p>
            <a:pPr>
              <a:lnSpc>
                <a:spcPct val="200000"/>
              </a:lnSpc>
            </a:pPr>
            <a:r>
              <a:rPr lang="en-US" dirty="0"/>
              <a:t>The Non-primitive data structure emphasize on structuring of a group of homogeneous ( same type ) or heterogeneous ( different type ) data items.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0707334"/>
      </p:ext>
    </p:extLst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5CD5-40E6-B8DC-7A0F-E6D48CAF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333"/>
          </a:xfrm>
        </p:spPr>
        <p:txBody>
          <a:bodyPr>
            <a:normAutofit/>
          </a:bodyPr>
          <a:lstStyle/>
          <a:p>
            <a:r>
              <a:rPr lang="en-US" sz="3300" dirty="0"/>
              <a:t>Linear Data Structure</a:t>
            </a:r>
            <a:endParaRPr lang="en-AU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9970-392E-CD19-E2CA-A0E1827C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446881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AU" dirty="0">
                <a:solidFill>
                  <a:schemeClr val="tx1"/>
                </a:solidFill>
              </a:rPr>
              <a:t>A linear data structure simply mean that it is a storage format of the data in the memory in which the data are arranged in contiguous blocks of memory.</a:t>
            </a:r>
          </a:p>
          <a:p>
            <a:pPr>
              <a:lnSpc>
                <a:spcPct val="200000"/>
              </a:lnSpc>
            </a:pPr>
            <a:r>
              <a:rPr lang="en-AU" dirty="0">
                <a:solidFill>
                  <a:schemeClr val="tx1"/>
                </a:solidFill>
              </a:rPr>
              <a:t>In the linear data structure, member </a:t>
            </a:r>
            <a:r>
              <a:rPr lang="en-US" dirty="0">
                <a:solidFill>
                  <a:schemeClr val="tx1"/>
                </a:solidFill>
              </a:rPr>
              <a:t>elements form a sequence in the storage.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Example :- Array, Stack, Queue &amp; Linked list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193735"/>
      </p:ext>
    </p:extLst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5CD5-40E6-B8DC-7A0F-E6D48CAF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333"/>
          </a:xfrm>
        </p:spPr>
        <p:txBody>
          <a:bodyPr>
            <a:normAutofit/>
          </a:bodyPr>
          <a:lstStyle/>
          <a:p>
            <a:r>
              <a:rPr lang="en-US" sz="3300" dirty="0"/>
              <a:t>Description of various Linear Data Structure</a:t>
            </a:r>
            <a:endParaRPr lang="en-AU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9970-392E-CD19-E2CA-A0E1827C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4468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Arrays 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An array is defined as a set of finite number of homogeneous elements or same data.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				Syntax : 	</a:t>
            </a:r>
            <a:r>
              <a:rPr lang="en-AU" dirty="0">
                <a:solidFill>
                  <a:srgbClr val="C00000"/>
                </a:solidFill>
              </a:rPr>
              <a:t>Datatype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>
                <a:solidFill>
                  <a:srgbClr val="00B050"/>
                </a:solidFill>
              </a:rPr>
              <a:t>Array-name</a:t>
            </a:r>
            <a:r>
              <a:rPr lang="en-AU" dirty="0">
                <a:solidFill>
                  <a:schemeClr val="tx1"/>
                </a:solidFill>
              </a:rPr>
              <a:t> </a:t>
            </a:r>
            <a:r>
              <a:rPr lang="en-AU" dirty="0">
                <a:solidFill>
                  <a:srgbClr val="7030A0"/>
                </a:solidFill>
              </a:rPr>
              <a:t>[ Size ]</a:t>
            </a:r>
          </a:p>
          <a:p>
            <a:pPr marL="0" indent="0">
              <a:buNone/>
            </a:pPr>
            <a:r>
              <a:rPr lang="en-AU" sz="2200" dirty="0">
                <a:solidFill>
                  <a:srgbClr val="0070C0"/>
                </a:solidFill>
              </a:rPr>
              <a:t>Types of Array : </a:t>
            </a:r>
          </a:p>
          <a:p>
            <a:r>
              <a:rPr lang="en-AU" dirty="0">
                <a:solidFill>
                  <a:schemeClr val="tx1"/>
                </a:solidFill>
              </a:rPr>
              <a:t>Single Dimensional Array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		Array with one subscript</a:t>
            </a:r>
          </a:p>
          <a:p>
            <a:r>
              <a:rPr lang="en-AU" dirty="0">
                <a:solidFill>
                  <a:schemeClr val="tx1"/>
                </a:solidFill>
              </a:rPr>
              <a:t>Two Dimensional Array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		Array with two subscript</a:t>
            </a:r>
          </a:p>
          <a:p>
            <a:r>
              <a:rPr lang="en-AU" dirty="0">
                <a:solidFill>
                  <a:schemeClr val="tx1"/>
                </a:solidFill>
              </a:rPr>
              <a:t>Multi Dimensional Array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		Array with multiple subscript</a:t>
            </a:r>
          </a:p>
        </p:txBody>
      </p:sp>
    </p:spTree>
    <p:extLst>
      <p:ext uri="{BB962C8B-B14F-4D97-AF65-F5344CB8AC3E}">
        <p14:creationId xmlns:p14="http://schemas.microsoft.com/office/powerpoint/2010/main" val="94921921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5CD5-40E6-B8DC-7A0F-E6D48CAF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333"/>
          </a:xfrm>
        </p:spPr>
        <p:txBody>
          <a:bodyPr>
            <a:normAutofit/>
          </a:bodyPr>
          <a:lstStyle/>
          <a:p>
            <a:r>
              <a:rPr lang="en-US" sz="3300" dirty="0"/>
              <a:t>Description of various Linear Data Structure</a:t>
            </a:r>
            <a:endParaRPr lang="en-AU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9970-392E-CD19-E2CA-A0E1827C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4468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Memory Allocation of Array 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EB9C28-C3E1-2200-D08A-C1BF81BB2A57}"/>
              </a:ext>
            </a:extLst>
          </p:cNvPr>
          <p:cNvSpPr/>
          <p:nvPr/>
        </p:nvSpPr>
        <p:spPr>
          <a:xfrm>
            <a:off x="1363133" y="4631267"/>
            <a:ext cx="1075267" cy="42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</a:t>
            </a:r>
            <a:r>
              <a:rPr lang="en-US" dirty="0"/>
              <a:t> [0]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6B68E2-4C60-D3B1-7893-C0FF8E6F323E}"/>
              </a:ext>
            </a:extLst>
          </p:cNvPr>
          <p:cNvSpPr/>
          <p:nvPr/>
        </p:nvSpPr>
        <p:spPr>
          <a:xfrm>
            <a:off x="2761834" y="4631265"/>
            <a:ext cx="1075267" cy="4233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</a:t>
            </a:r>
            <a:r>
              <a:rPr lang="en-US" dirty="0"/>
              <a:t> [1]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DDD1AF-2DDC-156D-9489-5CCE0079CCD1}"/>
              </a:ext>
            </a:extLst>
          </p:cNvPr>
          <p:cNvSpPr/>
          <p:nvPr/>
        </p:nvSpPr>
        <p:spPr>
          <a:xfrm>
            <a:off x="4107901" y="4631266"/>
            <a:ext cx="1075267" cy="4233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</a:t>
            </a:r>
            <a:r>
              <a:rPr lang="en-US" dirty="0"/>
              <a:t> [2]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88DE0-CAC8-A585-BB1C-06485253FECA}"/>
              </a:ext>
            </a:extLst>
          </p:cNvPr>
          <p:cNvSpPr/>
          <p:nvPr/>
        </p:nvSpPr>
        <p:spPr>
          <a:xfrm>
            <a:off x="5453966" y="4631265"/>
            <a:ext cx="1075267" cy="42333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</a:t>
            </a:r>
            <a:r>
              <a:rPr lang="en-US" dirty="0"/>
              <a:t> [3]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532CCB-D4AC-0845-AF5A-2A54DC05EE3D}"/>
              </a:ext>
            </a:extLst>
          </p:cNvPr>
          <p:cNvSpPr/>
          <p:nvPr/>
        </p:nvSpPr>
        <p:spPr>
          <a:xfrm>
            <a:off x="6852669" y="4631265"/>
            <a:ext cx="1075267" cy="42333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</a:t>
            </a:r>
            <a:r>
              <a:rPr lang="en-US" dirty="0"/>
              <a:t> [4]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AAE2E8-669E-D522-BB27-83059138068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891100" y="3886994"/>
            <a:ext cx="9667" cy="74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B6B722-0441-ED1C-1CC1-F1CBA01CE6FF}"/>
              </a:ext>
            </a:extLst>
          </p:cNvPr>
          <p:cNvCxnSpPr>
            <a:cxnSpLocks/>
          </p:cNvCxnSpPr>
          <p:nvPr/>
        </p:nvCxnSpPr>
        <p:spPr>
          <a:xfrm>
            <a:off x="3294635" y="3887391"/>
            <a:ext cx="9667" cy="74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C321C0-AF25-BCD7-77CC-B15B246F5A73}"/>
              </a:ext>
            </a:extLst>
          </p:cNvPr>
          <p:cNvCxnSpPr>
            <a:cxnSpLocks/>
          </p:cNvCxnSpPr>
          <p:nvPr/>
        </p:nvCxnSpPr>
        <p:spPr>
          <a:xfrm>
            <a:off x="4693336" y="3886994"/>
            <a:ext cx="9667" cy="74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DAD208-ACCB-4178-CC00-3385612CEB47}"/>
              </a:ext>
            </a:extLst>
          </p:cNvPr>
          <p:cNvCxnSpPr>
            <a:cxnSpLocks/>
          </p:cNvCxnSpPr>
          <p:nvPr/>
        </p:nvCxnSpPr>
        <p:spPr>
          <a:xfrm>
            <a:off x="5966799" y="3886992"/>
            <a:ext cx="9667" cy="74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0CED74F-EEB0-1C68-FF41-57DFA43BBBA3}"/>
              </a:ext>
            </a:extLst>
          </p:cNvPr>
          <p:cNvCxnSpPr>
            <a:cxnSpLocks/>
          </p:cNvCxnSpPr>
          <p:nvPr/>
        </p:nvCxnSpPr>
        <p:spPr>
          <a:xfrm>
            <a:off x="7404434" y="3886992"/>
            <a:ext cx="9667" cy="74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0C31094-A56B-F2A4-E309-7FF55C11F6BE}"/>
              </a:ext>
            </a:extLst>
          </p:cNvPr>
          <p:cNvSpPr/>
          <p:nvPr/>
        </p:nvSpPr>
        <p:spPr>
          <a:xfrm>
            <a:off x="3883534" y="5375540"/>
            <a:ext cx="1524000" cy="4233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int </a:t>
            </a:r>
            <a:r>
              <a:rPr lang="en-US" dirty="0" err="1">
                <a:solidFill>
                  <a:srgbClr val="C00000"/>
                </a:solidFill>
              </a:rPr>
              <a:t>arr</a:t>
            </a:r>
            <a:r>
              <a:rPr lang="en-US" dirty="0">
                <a:solidFill>
                  <a:srgbClr val="C00000"/>
                </a:solidFill>
              </a:rPr>
              <a:t> [5]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8B5AC7-21C1-27DC-2816-40F115F60D22}"/>
              </a:ext>
            </a:extLst>
          </p:cNvPr>
          <p:cNvSpPr/>
          <p:nvPr/>
        </p:nvSpPr>
        <p:spPr>
          <a:xfrm>
            <a:off x="1213607" y="2540000"/>
            <a:ext cx="1364651" cy="4233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Base Address</a:t>
            </a:r>
            <a:endParaRPr lang="en-AU" sz="1600" dirty="0">
              <a:solidFill>
                <a:srgbClr val="C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4E8EC0-E29F-7E2A-BCA9-665AA9F1CA19}"/>
              </a:ext>
            </a:extLst>
          </p:cNvPr>
          <p:cNvSpPr/>
          <p:nvPr/>
        </p:nvSpPr>
        <p:spPr>
          <a:xfrm>
            <a:off x="2684066" y="3377405"/>
            <a:ext cx="1153035" cy="4233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104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DE0885-37D6-CC8C-0FE8-AC603379A535}"/>
              </a:ext>
            </a:extLst>
          </p:cNvPr>
          <p:cNvSpPr/>
          <p:nvPr/>
        </p:nvSpPr>
        <p:spPr>
          <a:xfrm>
            <a:off x="4107901" y="3377405"/>
            <a:ext cx="1153035" cy="4233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108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DF20C9-C6A9-1670-40AF-B20AE37D327C}"/>
              </a:ext>
            </a:extLst>
          </p:cNvPr>
          <p:cNvSpPr/>
          <p:nvPr/>
        </p:nvSpPr>
        <p:spPr>
          <a:xfrm>
            <a:off x="5376198" y="3377405"/>
            <a:ext cx="1153035" cy="4233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112</a:t>
            </a:r>
            <a:endParaRPr lang="en-AU" dirty="0">
              <a:solidFill>
                <a:srgbClr val="C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8C4BDE-AF9D-F977-0D46-7329AD566491}"/>
              </a:ext>
            </a:extLst>
          </p:cNvPr>
          <p:cNvSpPr/>
          <p:nvPr/>
        </p:nvSpPr>
        <p:spPr>
          <a:xfrm>
            <a:off x="6788982" y="3463659"/>
            <a:ext cx="1153035" cy="4233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116</a:t>
            </a:r>
            <a:endParaRPr lang="en-AU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CF3F65-D4E5-89EA-0909-437ABDA3C5D4}"/>
              </a:ext>
            </a:extLst>
          </p:cNvPr>
          <p:cNvCxnSpPr>
            <a:cxnSpLocks/>
          </p:cNvCxnSpPr>
          <p:nvPr/>
        </p:nvCxnSpPr>
        <p:spPr>
          <a:xfrm>
            <a:off x="1876967" y="2949441"/>
            <a:ext cx="9667" cy="467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1DBAD29-CFC3-D74A-4DEA-3B3405ED710E}"/>
              </a:ext>
            </a:extLst>
          </p:cNvPr>
          <p:cNvSpPr/>
          <p:nvPr/>
        </p:nvSpPr>
        <p:spPr>
          <a:xfrm>
            <a:off x="1332057" y="3417091"/>
            <a:ext cx="1153035" cy="4233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100</a:t>
            </a:r>
            <a:endParaRPr lang="en-A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390936"/>
      </p:ext>
    </p:extLst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5CD5-40E6-B8DC-7A0F-E6D48CAF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333"/>
          </a:xfrm>
        </p:spPr>
        <p:txBody>
          <a:bodyPr>
            <a:normAutofit/>
          </a:bodyPr>
          <a:lstStyle/>
          <a:p>
            <a:r>
              <a:rPr lang="en-US" sz="3300" dirty="0"/>
              <a:t>Description of various Linear Data Structure</a:t>
            </a:r>
            <a:endParaRPr lang="en-AU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9970-392E-CD19-E2CA-A0E1827C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4468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Stack 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Stack is a data structure in which insertion and deletion operation performed at one end only.</a:t>
            </a:r>
          </a:p>
          <a:p>
            <a:r>
              <a:rPr lang="en-AU" dirty="0">
                <a:solidFill>
                  <a:schemeClr val="tx1"/>
                </a:solidFill>
              </a:rPr>
              <a:t>Insertion of element into stack is called “</a:t>
            </a:r>
            <a:r>
              <a:rPr lang="en-AU" sz="2000" b="1" dirty="0">
                <a:solidFill>
                  <a:schemeClr val="accent2"/>
                </a:solidFill>
              </a:rPr>
              <a:t>PUSH</a:t>
            </a:r>
            <a:r>
              <a:rPr lang="en-AU" dirty="0">
                <a:solidFill>
                  <a:schemeClr val="tx1"/>
                </a:solidFill>
              </a:rPr>
              <a:t>”</a:t>
            </a:r>
          </a:p>
          <a:p>
            <a:r>
              <a:rPr lang="en-AU" dirty="0">
                <a:solidFill>
                  <a:schemeClr val="tx1"/>
                </a:solidFill>
              </a:rPr>
              <a:t>Deletion of element into stack is called “</a:t>
            </a:r>
            <a:r>
              <a:rPr lang="en-AU" sz="2000" b="1" dirty="0">
                <a:solidFill>
                  <a:schemeClr val="accent2"/>
                </a:solidFill>
              </a:rPr>
              <a:t>POP</a:t>
            </a:r>
            <a:r>
              <a:rPr lang="en-AU" dirty="0">
                <a:solidFill>
                  <a:schemeClr val="tx1"/>
                </a:solidFill>
              </a:rPr>
              <a:t>”</a:t>
            </a:r>
          </a:p>
          <a:p>
            <a:r>
              <a:rPr lang="en-AU" dirty="0">
                <a:solidFill>
                  <a:schemeClr val="tx1"/>
                </a:solidFill>
              </a:rPr>
              <a:t>Stack is also known as </a:t>
            </a:r>
            <a:r>
              <a:rPr lang="en-AU" dirty="0">
                <a:solidFill>
                  <a:schemeClr val="accent2"/>
                </a:solidFill>
              </a:rPr>
              <a:t>Last In First Out ( LIFO )</a:t>
            </a:r>
            <a:r>
              <a:rPr lang="en-AU" dirty="0">
                <a:solidFill>
                  <a:schemeClr val="tx1"/>
                </a:solidFill>
              </a:rPr>
              <a:t> data structure.</a:t>
            </a:r>
          </a:p>
          <a:p>
            <a:pPr marL="0" indent="0">
              <a:buNone/>
            </a:pP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2CD51-51CB-A1B7-557B-991D34822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743" y="4335463"/>
            <a:ext cx="3223257" cy="201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39005"/>
      </p:ext>
    </p:extLst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5CD5-40E6-B8DC-7A0F-E6D48CAF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333"/>
          </a:xfrm>
        </p:spPr>
        <p:txBody>
          <a:bodyPr>
            <a:normAutofit/>
          </a:bodyPr>
          <a:lstStyle/>
          <a:p>
            <a:r>
              <a:rPr lang="en-US" sz="3300" dirty="0"/>
              <a:t>Description of various Linear Data Structure</a:t>
            </a:r>
            <a:endParaRPr lang="en-AU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9970-392E-CD19-E2CA-A0E1827C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4468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Queue 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The data structure which permits the insertion at one and deletion at another end known as Queue. </a:t>
            </a:r>
          </a:p>
          <a:p>
            <a:r>
              <a:rPr lang="en-AU" dirty="0">
                <a:solidFill>
                  <a:schemeClr val="tx1"/>
                </a:solidFill>
              </a:rPr>
              <a:t>Queue is also called </a:t>
            </a:r>
            <a:r>
              <a:rPr lang="en-AU" dirty="0">
                <a:solidFill>
                  <a:schemeClr val="accent2"/>
                </a:solidFill>
              </a:rPr>
              <a:t>First In First Out ( FIFO )</a:t>
            </a:r>
            <a:r>
              <a:rPr lang="en-AU" dirty="0">
                <a:solidFill>
                  <a:schemeClr val="tx1"/>
                </a:solidFill>
              </a:rPr>
              <a:t> data structure.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0DC071-78B3-A2DA-0FAE-0B2159784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251" y="3886994"/>
            <a:ext cx="3026833" cy="22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02623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5CD5-40E6-B8DC-7A0F-E6D48CAF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333"/>
          </a:xfrm>
        </p:spPr>
        <p:txBody>
          <a:bodyPr>
            <a:normAutofit/>
          </a:bodyPr>
          <a:lstStyle/>
          <a:p>
            <a:r>
              <a:rPr lang="en-US" sz="3300" dirty="0"/>
              <a:t>Description of various Linear Data Structure</a:t>
            </a:r>
            <a:endParaRPr lang="en-AU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9970-392E-CD19-E2CA-A0E1827C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4468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 common example of Queue 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37655B-608E-A137-A7DF-8F9C2B032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69" y="2324100"/>
            <a:ext cx="7439198" cy="418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7260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5CD5-40E6-B8DC-7A0F-E6D48CAF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333"/>
          </a:xfrm>
        </p:spPr>
        <p:txBody>
          <a:bodyPr>
            <a:normAutofit/>
          </a:bodyPr>
          <a:lstStyle/>
          <a:p>
            <a:r>
              <a:rPr lang="en-US" sz="3300" dirty="0"/>
              <a:t>Description of various Linear Data Structure</a:t>
            </a:r>
            <a:endParaRPr lang="en-AU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9970-392E-CD19-E2CA-A0E1827C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4765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Linked List 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A linked list can be defined as a collection of variable number of data called “</a:t>
            </a:r>
            <a:r>
              <a:rPr lang="en-AU" sz="2000" b="1" dirty="0">
                <a:solidFill>
                  <a:schemeClr val="accent2"/>
                </a:solidFill>
              </a:rPr>
              <a:t>Nodes</a:t>
            </a:r>
            <a:r>
              <a:rPr lang="en-AU" dirty="0">
                <a:solidFill>
                  <a:schemeClr val="tx1"/>
                </a:solidFill>
              </a:rPr>
              <a:t>”</a:t>
            </a:r>
          </a:p>
          <a:p>
            <a:r>
              <a:rPr lang="en-AU" dirty="0">
                <a:solidFill>
                  <a:schemeClr val="tx1"/>
                </a:solidFill>
              </a:rPr>
              <a:t>Lists are the most commonly used non-primitive data structure.</a:t>
            </a:r>
          </a:p>
          <a:p>
            <a:r>
              <a:rPr lang="en-AU" dirty="0">
                <a:solidFill>
                  <a:schemeClr val="tx1"/>
                </a:solidFill>
              </a:rPr>
              <a:t>Each nodes divided into two parts 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AU" dirty="0">
                <a:solidFill>
                  <a:schemeClr val="tx1"/>
                </a:solidFill>
              </a:rPr>
              <a:t>The first part contains the </a:t>
            </a:r>
            <a:r>
              <a:rPr lang="en-US" dirty="0">
                <a:solidFill>
                  <a:schemeClr val="tx1"/>
                </a:solidFill>
              </a:rPr>
              <a:t>information of the element.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The second part contains the memory address of the next node in the list. Also called Link part.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1B23E-5B5C-33C1-D6D0-55F27D67E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999" y="4547248"/>
            <a:ext cx="3733801" cy="198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38729"/>
      </p:ext>
    </p:extLst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5CD5-40E6-B8DC-7A0F-E6D48CAF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1333"/>
          </a:xfrm>
        </p:spPr>
        <p:txBody>
          <a:bodyPr>
            <a:normAutofit/>
          </a:bodyPr>
          <a:lstStyle/>
          <a:p>
            <a:r>
              <a:rPr lang="en-US" sz="3300" dirty="0"/>
              <a:t>Non Linear Data Structure</a:t>
            </a:r>
            <a:endParaRPr lang="en-AU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9970-392E-CD19-E2CA-A0E1827C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589"/>
            <a:ext cx="8596668" cy="446881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AU" dirty="0">
                <a:solidFill>
                  <a:schemeClr val="tx1"/>
                </a:solidFill>
              </a:rPr>
              <a:t>Non linear data </a:t>
            </a:r>
            <a:r>
              <a:rPr lang="en-US" dirty="0">
                <a:solidFill>
                  <a:schemeClr val="tx1"/>
                </a:solidFill>
              </a:rPr>
              <a:t>structures are those where data items are not arranged in a sequential manner, unlike linear data structure.</a:t>
            </a:r>
            <a:endParaRPr lang="en-AU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AU" dirty="0">
                <a:solidFill>
                  <a:schemeClr val="tx1"/>
                </a:solidFill>
              </a:rPr>
              <a:t>In these data </a:t>
            </a:r>
            <a:r>
              <a:rPr lang="en-US" dirty="0">
                <a:solidFill>
                  <a:schemeClr val="tx1"/>
                </a:solidFill>
              </a:rPr>
              <a:t>structures, elements are stored in a hierarchical or a network based structure that does not follow a sequential order.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Example :- Tree &amp; Graph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500371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86671E-5833-55A2-B35F-EB08E5F36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5532" y="2565399"/>
            <a:ext cx="4184035" cy="34590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sz="3000" dirty="0">
                <a:solidFill>
                  <a:schemeClr val="accent2">
                    <a:lumMod val="75000"/>
                  </a:schemeClr>
                </a:solidFill>
              </a:rPr>
              <a:t>PRESENTED TO</a:t>
            </a:r>
          </a:p>
          <a:p>
            <a:pPr marL="0" indent="0">
              <a:buNone/>
            </a:pPr>
            <a:endParaRPr lang="en-SG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SG" dirty="0" err="1">
                <a:solidFill>
                  <a:schemeClr val="tx1"/>
                </a:solidFill>
              </a:rPr>
              <a:t>Rasheduzzaman</a:t>
            </a:r>
            <a:r>
              <a:rPr lang="en-SG" dirty="0">
                <a:solidFill>
                  <a:schemeClr val="tx1"/>
                </a:solidFill>
              </a:rPr>
              <a:t> Khan Suzan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Lecturer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DEPT OF CSE 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HABHIT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2B7C3-4AE9-1EBB-8E02-54E05BB0A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7370" y="2565398"/>
            <a:ext cx="4184034" cy="3459029"/>
          </a:xfrm>
        </p:spPr>
        <p:txBody>
          <a:bodyPr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lang="en-SG" sz="3000" dirty="0">
                <a:solidFill>
                  <a:schemeClr val="accent2">
                    <a:lumMod val="75000"/>
                  </a:schemeClr>
                </a:solidFill>
              </a:rPr>
              <a:t>PRESENTED</a:t>
            </a:r>
            <a:r>
              <a:rPr kumimoji="0" lang="en-SG" sz="3000" b="0" i="0" u="none" strike="noStrike" kern="1200" cap="none" spc="0" normalizeH="0" baseline="0" noProof="0" dirty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BY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endParaRPr kumimoji="0" lang="en-SG" sz="2400" b="0" i="0" u="none" strike="noStrike" kern="1200" cap="none" spc="0" normalizeH="0" baseline="0" noProof="0" dirty="0">
              <a:ln>
                <a:noFill/>
              </a:ln>
              <a:solidFill>
                <a:srgbClr val="2E83C3">
                  <a:lumMod val="75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SG" sz="2000" dirty="0" err="1">
                <a:solidFill>
                  <a:schemeClr val="tx1"/>
                </a:solidFill>
              </a:rPr>
              <a:t>Jannatul</a:t>
            </a:r>
            <a:r>
              <a:rPr lang="en-SG" sz="2000" dirty="0">
                <a:solidFill>
                  <a:schemeClr val="tx1"/>
                </a:solidFill>
              </a:rPr>
              <a:t> Rahman ( 17 )</a:t>
            </a:r>
          </a:p>
          <a:p>
            <a:pPr marL="0" indent="0">
              <a:buNone/>
            </a:pPr>
            <a:r>
              <a:rPr lang="en-SG" sz="2000" dirty="0">
                <a:solidFill>
                  <a:schemeClr val="tx1"/>
                </a:solidFill>
              </a:rPr>
              <a:t>Tayeb Ahmed ( 09 ) </a:t>
            </a:r>
          </a:p>
          <a:p>
            <a:pPr marL="0" indent="0">
              <a:buNone/>
            </a:pPr>
            <a:r>
              <a:rPr lang="en-SG" sz="2000" dirty="0" err="1">
                <a:solidFill>
                  <a:schemeClr val="tx1"/>
                </a:solidFill>
              </a:rPr>
              <a:t>Fardin</a:t>
            </a:r>
            <a:r>
              <a:rPr lang="en-SG" sz="2000" dirty="0">
                <a:solidFill>
                  <a:schemeClr val="tx1"/>
                </a:solidFill>
              </a:rPr>
              <a:t> Rahman Shamil ( 20 )</a:t>
            </a:r>
          </a:p>
          <a:p>
            <a:pPr marL="0" indent="0">
              <a:buNone/>
            </a:pPr>
            <a:r>
              <a:rPr lang="en-AU" sz="2000" dirty="0">
                <a:solidFill>
                  <a:schemeClr val="tx1"/>
                </a:solidFill>
              </a:rPr>
              <a:t>DEPT OF CSE </a:t>
            </a:r>
          </a:p>
          <a:p>
            <a:pPr marL="0" indent="0">
              <a:buNone/>
            </a:pPr>
            <a:r>
              <a:rPr lang="en-SG" sz="2000" dirty="0">
                <a:solidFill>
                  <a:schemeClr val="tx1"/>
                </a:solidFill>
              </a:rPr>
              <a:t>2</a:t>
            </a:r>
            <a:r>
              <a:rPr lang="en-SG" sz="2000" baseline="30000" dirty="0">
                <a:solidFill>
                  <a:schemeClr val="tx1"/>
                </a:solidFill>
              </a:rPr>
              <a:t>nd</a:t>
            </a:r>
            <a:r>
              <a:rPr lang="en-SG" sz="2000" dirty="0">
                <a:solidFill>
                  <a:schemeClr val="tx1"/>
                </a:solidFill>
              </a:rPr>
              <a:t> year 3</a:t>
            </a:r>
            <a:r>
              <a:rPr lang="en-SG" sz="2000" baseline="30000" dirty="0">
                <a:solidFill>
                  <a:schemeClr val="tx1"/>
                </a:solidFill>
              </a:rPr>
              <a:t>rd</a:t>
            </a:r>
            <a:r>
              <a:rPr lang="en-SG" sz="2000" dirty="0">
                <a:solidFill>
                  <a:schemeClr val="tx1"/>
                </a:solidFill>
              </a:rPr>
              <a:t> Semester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SG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HABHIT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30381-2C25-960F-1374-610905431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504" y="211402"/>
            <a:ext cx="2117196" cy="211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03582"/>
      </p:ext>
    </p:extLst>
  </p:cSld>
  <p:clrMapOvr>
    <a:masterClrMapping/>
  </p:clrMapOvr>
  <p:transition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BCA4-70C7-65DA-440D-5254EC3A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r>
              <a:rPr lang="en-US" sz="3600" dirty="0"/>
              <a:t>Description of Non Linear Data Structure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2595-D80E-A98A-0B2B-2D90A8291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267"/>
            <a:ext cx="8596668" cy="4902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Tree 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A tree is a non linear data structure made up of nodes or vertices and edges without having any cycle.</a:t>
            </a:r>
          </a:p>
          <a:p>
            <a:r>
              <a:rPr lang="en-AU" dirty="0">
                <a:solidFill>
                  <a:schemeClr val="tx1"/>
                </a:solidFill>
              </a:rPr>
              <a:t>The tree with no nodes is called the null or empty tree.</a:t>
            </a:r>
          </a:p>
          <a:p>
            <a:r>
              <a:rPr lang="en-AU" dirty="0">
                <a:solidFill>
                  <a:schemeClr val="tx1"/>
                </a:solidFill>
              </a:rPr>
              <a:t>One node is distinguished as a root.</a:t>
            </a:r>
          </a:p>
          <a:p>
            <a:r>
              <a:rPr lang="en-AU" dirty="0">
                <a:solidFill>
                  <a:schemeClr val="tx1"/>
                </a:solidFill>
              </a:rPr>
              <a:t>A tree that is not empty consists of a root node and potentially many levels of </a:t>
            </a:r>
            <a:r>
              <a:rPr lang="en-US" dirty="0">
                <a:solidFill>
                  <a:schemeClr val="tx1"/>
                </a:solidFill>
              </a:rPr>
              <a:t>additional nodes that form a hierarchy.</a:t>
            </a:r>
            <a:endParaRPr lang="en-AU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8DE3C-DF3A-7D28-C87A-E37009F22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338" y="4262530"/>
            <a:ext cx="4157663" cy="246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26356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BCA4-70C7-65DA-440D-5254EC3A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r>
              <a:rPr lang="en-US" sz="3600" dirty="0"/>
              <a:t>Description of Non Linear Data Structure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2595-D80E-A98A-0B2B-2D90A8291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267"/>
            <a:ext cx="8596668" cy="4902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Example of Tree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General Tree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Binary Tree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E8B95-3A12-71E1-C021-E43E89BE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781" y="3225244"/>
            <a:ext cx="4221922" cy="20786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655528-3A60-3DD3-7AD2-077450E05E80}"/>
              </a:ext>
            </a:extLst>
          </p:cNvPr>
          <p:cNvSpPr/>
          <p:nvPr/>
        </p:nvSpPr>
        <p:spPr>
          <a:xfrm>
            <a:off x="1473578" y="5768136"/>
            <a:ext cx="2065866" cy="4609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General Tree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2FF749-1B26-5D70-1862-995231FE324A}"/>
              </a:ext>
            </a:extLst>
          </p:cNvPr>
          <p:cNvSpPr/>
          <p:nvPr/>
        </p:nvSpPr>
        <p:spPr>
          <a:xfrm>
            <a:off x="6401554" y="5768136"/>
            <a:ext cx="2065866" cy="4609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Binary Tree</a:t>
            </a:r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B94BE2-99AD-9905-2223-010343FF1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013025"/>
            <a:ext cx="4123943" cy="249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008845"/>
      </p:ext>
    </p:extLst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BCA4-70C7-65DA-440D-5254EC3A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r>
              <a:rPr lang="en-US" sz="3600" dirty="0"/>
              <a:t>Description of Non Linear Data Structure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2595-D80E-A98A-0B2B-2D90A8291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267"/>
            <a:ext cx="8596668" cy="4902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Graph 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Graph is a </a:t>
            </a:r>
            <a:r>
              <a:rPr lang="en-US" dirty="0">
                <a:solidFill>
                  <a:schemeClr val="tx1"/>
                </a:solidFill>
              </a:rPr>
              <a:t>mathematical non-linear data structure capable of representing many kind of physical structures.</a:t>
            </a:r>
          </a:p>
          <a:p>
            <a:r>
              <a:rPr lang="en-US" dirty="0">
                <a:solidFill>
                  <a:schemeClr val="tx1"/>
                </a:solidFill>
              </a:rPr>
              <a:t>A graph has a set of vertices and edges which connect them.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1B175-BD4E-69AF-3371-F63387808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38" y="3049505"/>
            <a:ext cx="6342857" cy="3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85628"/>
      </p:ext>
    </p:extLst>
  </p:cSld>
  <p:clrMapOvr>
    <a:masterClrMapping/>
  </p:clrMapOvr>
  <p:transition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BCA4-70C7-65DA-440D-5254EC3A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r>
              <a:rPr lang="en-US" sz="3600" dirty="0"/>
              <a:t>Description of Non Linear Data Structure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2595-D80E-A98A-0B2B-2D90A8291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267"/>
            <a:ext cx="8596668" cy="49022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Example of Graph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Directed Graph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Undirected Graph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655528-3A60-3DD3-7AD2-077450E05E80}"/>
              </a:ext>
            </a:extLst>
          </p:cNvPr>
          <p:cNvSpPr/>
          <p:nvPr/>
        </p:nvSpPr>
        <p:spPr>
          <a:xfrm>
            <a:off x="1473578" y="5768136"/>
            <a:ext cx="2065866" cy="4609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Directed Graph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2FF749-1B26-5D70-1862-995231FE324A}"/>
              </a:ext>
            </a:extLst>
          </p:cNvPr>
          <p:cNvSpPr/>
          <p:nvPr/>
        </p:nvSpPr>
        <p:spPr>
          <a:xfrm>
            <a:off x="6096000" y="5768136"/>
            <a:ext cx="2065866" cy="4609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Undirected Graph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C263C5E-E4A9-8E5D-3B9C-757E59075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41" y="3189716"/>
            <a:ext cx="4025913" cy="214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A4A2355-F7EA-0723-FE3C-5C1B010B0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309" y="3223518"/>
            <a:ext cx="3962400" cy="210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20265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AA78-A186-4743-4949-5D0AA077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Operations On Data Structure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AAB0C-1B7D-949D-3F4A-5C6E7946A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520544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2300" dirty="0"/>
              <a:t>Create</a:t>
            </a:r>
          </a:p>
          <a:p>
            <a:r>
              <a:rPr lang="en-US" sz="2300" dirty="0"/>
              <a:t>Selection</a:t>
            </a:r>
          </a:p>
          <a:p>
            <a:r>
              <a:rPr lang="en-US" sz="2300" dirty="0"/>
              <a:t>Updating</a:t>
            </a:r>
          </a:p>
          <a:p>
            <a:r>
              <a:rPr lang="en-US" sz="2300" dirty="0"/>
              <a:t>Traversal</a:t>
            </a:r>
          </a:p>
          <a:p>
            <a:r>
              <a:rPr lang="en-US" sz="2300" dirty="0"/>
              <a:t>Insertion</a:t>
            </a:r>
          </a:p>
          <a:p>
            <a:endParaRPr lang="en-US" sz="2300" dirty="0"/>
          </a:p>
          <a:p>
            <a:endParaRPr lang="en-US" sz="2300" dirty="0"/>
          </a:p>
          <a:p>
            <a:r>
              <a:rPr lang="en-US" sz="2300" dirty="0"/>
              <a:t>Searching</a:t>
            </a:r>
          </a:p>
          <a:p>
            <a:r>
              <a:rPr lang="en-US" sz="2300" dirty="0"/>
              <a:t>Sorting</a:t>
            </a:r>
          </a:p>
          <a:p>
            <a:r>
              <a:rPr lang="en-US" sz="2300" dirty="0"/>
              <a:t>Merging</a:t>
            </a:r>
          </a:p>
          <a:p>
            <a:r>
              <a:rPr lang="en-US" sz="2300" dirty="0"/>
              <a:t>Destroy or Delete</a:t>
            </a:r>
          </a:p>
        </p:txBody>
      </p:sp>
    </p:spTree>
    <p:extLst>
      <p:ext uri="{BB962C8B-B14F-4D97-AF65-F5344CB8AC3E}">
        <p14:creationId xmlns:p14="http://schemas.microsoft.com/office/powerpoint/2010/main" val="2263770555"/>
      </p:ext>
    </p:extLst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9857-C60C-A290-238D-E5A0FB31B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Structure is Significant in Computer Science 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9187-FC42-1EF8-48EB-8770F7F82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Data structure allow to store the information on hard disk.</a:t>
            </a:r>
          </a:p>
          <a:p>
            <a:pPr>
              <a:lnSpc>
                <a:spcPct val="150000"/>
              </a:lnSpc>
            </a:pPr>
            <a:r>
              <a:rPr lang="en-US" dirty="0"/>
              <a:t>An appropriate choice of ADT (Abstract Data Type) makes program more efficient.</a:t>
            </a:r>
          </a:p>
          <a:p>
            <a:pPr>
              <a:lnSpc>
                <a:spcPct val="150000"/>
              </a:lnSpc>
            </a:pPr>
            <a:r>
              <a:rPr lang="en-US" dirty="0"/>
              <a:t>Data structures are necessary for designing efficient algorithms.</a:t>
            </a:r>
          </a:p>
          <a:p>
            <a:pPr>
              <a:lnSpc>
                <a:spcPct val="150000"/>
              </a:lnSpc>
            </a:pPr>
            <a:r>
              <a:rPr lang="en-US" dirty="0"/>
              <a:t>It provides reusability and abstraction.</a:t>
            </a:r>
          </a:p>
          <a:p>
            <a:pPr>
              <a:lnSpc>
                <a:spcPct val="150000"/>
              </a:lnSpc>
            </a:pPr>
            <a:r>
              <a:rPr lang="en-US" dirty="0"/>
              <a:t>Manipulation of large amounts of data  is easier.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94467342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C8BD-4C63-6813-18FE-BC654D21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Applications of Data Structure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4966-1F14-E4A2-2659-1AA5EA997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Organization of data in a computer’s memory.</a:t>
            </a:r>
          </a:p>
          <a:p>
            <a:pPr>
              <a:lnSpc>
                <a:spcPct val="150000"/>
              </a:lnSpc>
            </a:pPr>
            <a:r>
              <a:rPr lang="en-US" dirty="0"/>
              <a:t>Representation of information in database.</a:t>
            </a:r>
          </a:p>
          <a:p>
            <a:pPr>
              <a:lnSpc>
                <a:spcPct val="150000"/>
              </a:lnSpc>
            </a:pPr>
            <a:r>
              <a:rPr lang="en-US" dirty="0"/>
              <a:t>Algorithms that search through data .(such as a search engine) </a:t>
            </a:r>
          </a:p>
          <a:p>
            <a:pPr>
              <a:lnSpc>
                <a:spcPct val="150000"/>
              </a:lnSpc>
            </a:pPr>
            <a:r>
              <a:rPr lang="en-US" dirty="0"/>
              <a:t>Software that manages files and directories. (such as a file manager)</a:t>
            </a:r>
          </a:p>
          <a:p>
            <a:pPr>
              <a:lnSpc>
                <a:spcPct val="150000"/>
              </a:lnSpc>
            </a:pPr>
            <a:r>
              <a:rPr lang="en-US" dirty="0"/>
              <a:t>Algorithms that encrypt &amp; decrypt data. (such as a security system)</a:t>
            </a:r>
          </a:p>
          <a:p>
            <a:pPr>
              <a:lnSpc>
                <a:spcPct val="150000"/>
              </a:lnSpc>
            </a:pPr>
            <a:r>
              <a:rPr lang="en-AU" dirty="0"/>
              <a:t>Software that renders graphics. (such as 3D rendering software)</a:t>
            </a:r>
          </a:p>
        </p:txBody>
      </p:sp>
    </p:spTree>
    <p:extLst>
      <p:ext uri="{BB962C8B-B14F-4D97-AF65-F5344CB8AC3E}">
        <p14:creationId xmlns:p14="http://schemas.microsoft.com/office/powerpoint/2010/main" val="4017597731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6B5F-21FD-7F44-832B-E7CC8A3B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0A83-0038-2E6E-36F7-26215CD97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000" dirty="0"/>
          </a:p>
          <a:p>
            <a:pPr marL="0" indent="0" algn="ctr">
              <a:buNone/>
            </a:pPr>
            <a:r>
              <a:rPr lang="en-US" sz="7200" dirty="0">
                <a:solidFill>
                  <a:srgbClr val="0070C0"/>
                </a:solidFill>
              </a:rPr>
              <a:t>Thanks For Watching</a:t>
            </a:r>
            <a:endParaRPr lang="en-AU" sz="7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381110"/>
      </p:ext>
    </p:extLst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17000" t="1000" r="28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86671E-5833-55A2-B35F-EB08E5F36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5532" y="1938867"/>
            <a:ext cx="4184035" cy="4085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000" dirty="0">
                <a:solidFill>
                  <a:schemeClr val="accent2">
                    <a:lumMod val="75000"/>
                  </a:schemeClr>
                </a:solidFill>
              </a:rPr>
              <a:t>PRESENTED TO</a:t>
            </a:r>
          </a:p>
          <a:p>
            <a:pPr marL="0" indent="0">
              <a:buNone/>
            </a:pPr>
            <a:endParaRPr lang="en-SG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SG" dirty="0" err="1">
                <a:solidFill>
                  <a:schemeClr val="tx1"/>
                </a:solidFill>
              </a:rPr>
              <a:t>Rasheduzzaman</a:t>
            </a:r>
            <a:r>
              <a:rPr lang="en-SG" dirty="0">
                <a:solidFill>
                  <a:schemeClr val="tx1"/>
                </a:solidFill>
              </a:rPr>
              <a:t> Khan Suzan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Lecturer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DEPT OF CSE </a:t>
            </a:r>
          </a:p>
          <a:p>
            <a:pPr marL="0" indent="0">
              <a:buNone/>
            </a:pPr>
            <a:r>
              <a:rPr lang="en-AU" dirty="0">
                <a:solidFill>
                  <a:schemeClr val="tx1"/>
                </a:solidFill>
              </a:rPr>
              <a:t>HABHIT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2B7C3-4AE9-1EBB-8E02-54E05BB0A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7370" y="1938868"/>
            <a:ext cx="4184034" cy="4085560"/>
          </a:xfr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lang="en-SG" sz="3000" dirty="0">
                <a:solidFill>
                  <a:schemeClr val="accent2">
                    <a:lumMod val="75000"/>
                  </a:schemeClr>
                </a:solidFill>
              </a:rPr>
              <a:t>PRESENTED</a:t>
            </a:r>
            <a:r>
              <a:rPr kumimoji="0" lang="en-SG" sz="3000" b="0" i="0" u="none" strike="noStrike" kern="1200" cap="none" spc="0" normalizeH="0" baseline="0" noProof="0" dirty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BY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endParaRPr kumimoji="0" lang="en-SG" sz="2400" b="0" i="0" u="none" strike="noStrike" kern="1200" cap="none" spc="0" normalizeH="0" baseline="0" noProof="0" dirty="0">
              <a:ln>
                <a:noFill/>
              </a:ln>
              <a:solidFill>
                <a:srgbClr val="2E83C3">
                  <a:lumMod val="75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SG" sz="2000" dirty="0" err="1">
                <a:solidFill>
                  <a:schemeClr val="tx1"/>
                </a:solidFill>
              </a:rPr>
              <a:t>Jannatul</a:t>
            </a:r>
            <a:r>
              <a:rPr lang="en-SG" sz="2000" dirty="0">
                <a:solidFill>
                  <a:schemeClr val="tx1"/>
                </a:solidFill>
              </a:rPr>
              <a:t> Rahman ( 17 )</a:t>
            </a:r>
          </a:p>
          <a:p>
            <a:pPr marL="0" indent="0">
              <a:buNone/>
            </a:pPr>
            <a:r>
              <a:rPr lang="en-SG" sz="2000" dirty="0">
                <a:solidFill>
                  <a:schemeClr val="tx1"/>
                </a:solidFill>
              </a:rPr>
              <a:t>Tayeb Ahmed ( 09 ) </a:t>
            </a:r>
          </a:p>
          <a:p>
            <a:pPr marL="0" indent="0">
              <a:buNone/>
            </a:pPr>
            <a:r>
              <a:rPr lang="en-SG" sz="2000" dirty="0" err="1">
                <a:solidFill>
                  <a:schemeClr val="tx1"/>
                </a:solidFill>
              </a:rPr>
              <a:t>Fardin</a:t>
            </a:r>
            <a:r>
              <a:rPr lang="en-SG" sz="2000" dirty="0">
                <a:solidFill>
                  <a:schemeClr val="tx1"/>
                </a:solidFill>
              </a:rPr>
              <a:t> Rahman Shamil ( 20 )</a:t>
            </a:r>
          </a:p>
          <a:p>
            <a:pPr marL="0" indent="0">
              <a:buNone/>
            </a:pPr>
            <a:r>
              <a:rPr lang="en-AU" sz="2000" dirty="0">
                <a:solidFill>
                  <a:schemeClr val="tx1"/>
                </a:solidFill>
              </a:rPr>
              <a:t>DEPT OF CSE </a:t>
            </a:r>
          </a:p>
          <a:p>
            <a:pPr marL="0" indent="0">
              <a:buNone/>
            </a:pPr>
            <a:r>
              <a:rPr lang="en-SG" sz="2000" dirty="0">
                <a:solidFill>
                  <a:schemeClr val="tx1"/>
                </a:solidFill>
              </a:rPr>
              <a:t>2</a:t>
            </a:r>
            <a:r>
              <a:rPr lang="en-SG" sz="2000" baseline="30000" dirty="0">
                <a:solidFill>
                  <a:schemeClr val="tx1"/>
                </a:solidFill>
              </a:rPr>
              <a:t>nd</a:t>
            </a:r>
            <a:r>
              <a:rPr lang="en-SG" sz="2000" dirty="0">
                <a:solidFill>
                  <a:schemeClr val="tx1"/>
                </a:solidFill>
              </a:rPr>
              <a:t> year 3</a:t>
            </a:r>
            <a:r>
              <a:rPr lang="en-SG" sz="2000" baseline="30000" dirty="0">
                <a:solidFill>
                  <a:schemeClr val="tx1"/>
                </a:solidFill>
              </a:rPr>
              <a:t>rd</a:t>
            </a:r>
            <a:r>
              <a:rPr lang="en-SG" sz="2000" dirty="0">
                <a:solidFill>
                  <a:schemeClr val="tx1"/>
                </a:solidFill>
              </a:rPr>
              <a:t> Semester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SG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HABHIT</a:t>
            </a:r>
          </a:p>
        </p:txBody>
      </p:sp>
    </p:spTree>
    <p:extLst>
      <p:ext uri="{BB962C8B-B14F-4D97-AF65-F5344CB8AC3E}">
        <p14:creationId xmlns:p14="http://schemas.microsoft.com/office/powerpoint/2010/main" val="3022474797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71FB-5967-6B2D-4B71-C56CF7EB1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Data Structure</a:t>
            </a:r>
            <a:endParaRPr lang="en-AU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051AE-B0D2-65CF-01D5-35051F63C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307799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78AA-B16B-0953-1B15-CA7680EF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133"/>
          </a:xfrm>
        </p:spPr>
        <p:txBody>
          <a:bodyPr/>
          <a:lstStyle/>
          <a:p>
            <a:r>
              <a:rPr lang="en-US" dirty="0"/>
              <a:t>Objective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E1C8-D186-0A9F-C22C-085F3B480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1814"/>
            <a:ext cx="8596668" cy="4333344"/>
          </a:xfrm>
          <a:ln>
            <a:noFill/>
          </a:ln>
        </p:spPr>
        <p:txBody>
          <a:bodyPr>
            <a:normAutofit lnSpcReduction="10000"/>
          </a:bodyPr>
          <a:lstStyle/>
          <a:p>
            <a:pPr>
              <a:spcBef>
                <a:spcPts val="1800"/>
              </a:spcBef>
            </a:pPr>
            <a:r>
              <a:rPr lang="en-US" dirty="0"/>
              <a:t>What is data &amp; data structure</a:t>
            </a:r>
          </a:p>
          <a:p>
            <a:pPr>
              <a:spcBef>
                <a:spcPts val="1800"/>
              </a:spcBef>
            </a:pPr>
            <a:r>
              <a:rPr lang="en-US" dirty="0"/>
              <a:t>Classification of data structure</a:t>
            </a:r>
          </a:p>
          <a:p>
            <a:pPr>
              <a:spcBef>
                <a:spcPts val="1800"/>
              </a:spcBef>
            </a:pPr>
            <a:r>
              <a:rPr lang="en-US" dirty="0"/>
              <a:t>Primitive data structure</a:t>
            </a:r>
          </a:p>
          <a:p>
            <a:pPr>
              <a:spcBef>
                <a:spcPts val="1800"/>
              </a:spcBef>
            </a:pPr>
            <a:r>
              <a:rPr lang="en-AU" dirty="0"/>
              <a:t>Non Primitive data structure</a:t>
            </a:r>
          </a:p>
          <a:p>
            <a:pPr>
              <a:spcBef>
                <a:spcPts val="1800"/>
              </a:spcBef>
            </a:pPr>
            <a:r>
              <a:rPr lang="en-US" dirty="0"/>
              <a:t>Description of various Linear data structure</a:t>
            </a:r>
          </a:p>
          <a:p>
            <a:pPr>
              <a:spcBef>
                <a:spcPts val="1800"/>
              </a:spcBef>
            </a:pPr>
            <a:r>
              <a:rPr lang="en-US" dirty="0"/>
              <a:t>Description of various Non – Linear data structure</a:t>
            </a:r>
          </a:p>
          <a:p>
            <a:pPr>
              <a:spcBef>
                <a:spcPts val="1800"/>
              </a:spcBef>
            </a:pPr>
            <a:r>
              <a:rPr lang="en-US" dirty="0"/>
              <a:t>Commonly used operations on data structure</a:t>
            </a:r>
          </a:p>
          <a:p>
            <a:pPr>
              <a:spcBef>
                <a:spcPts val="1800"/>
              </a:spcBef>
            </a:pPr>
            <a:r>
              <a:rPr lang="en-US" dirty="0"/>
              <a:t>Why Data Structure is significant in Computer Science</a:t>
            </a:r>
          </a:p>
          <a:p>
            <a:pPr>
              <a:spcBef>
                <a:spcPts val="1800"/>
              </a:spcBef>
            </a:pPr>
            <a:r>
              <a:rPr lang="en-US" dirty="0"/>
              <a:t>Some applications of Data Structure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2347869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E913-235D-A225-5804-03C192FA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&amp; Data Structure 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09C6-0F5F-20D4-AA76-60D67D329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Data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Data are single value or sets of values.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A representation of facts, concepts or instructions in a formalized manner suitable for communication, interpretation or processing by human or automatic means is called data.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			Example: Name, Age, Date, Time etc.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57665521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6DC0-DFD4-FE8E-B364-CD944DC0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56726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data &amp; Data Structure 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CDF1D-2755-CA4F-8848-3437A0668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0322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Data Structure :</a:t>
            </a:r>
            <a:endParaRPr lang="en-AU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A data structure is a specialized format for organizing, processing, retrieving and storing data.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In computer programming a data structure may be selected or designed to store data for the purpose of working on it with various algorithms.</a:t>
            </a:r>
          </a:p>
        </p:txBody>
      </p:sp>
    </p:spTree>
    <p:extLst>
      <p:ext uri="{BB962C8B-B14F-4D97-AF65-F5344CB8AC3E}">
        <p14:creationId xmlns:p14="http://schemas.microsoft.com/office/powerpoint/2010/main" val="549002619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7D63-26A8-8706-1C13-E16581B2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262467"/>
            <a:ext cx="8596668" cy="855133"/>
          </a:xfrm>
        </p:spPr>
        <p:txBody>
          <a:bodyPr/>
          <a:lstStyle/>
          <a:p>
            <a:r>
              <a:rPr lang="en-US" dirty="0"/>
              <a:t>Classification of Data Structure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F6370C-EFB8-F613-2912-067A2B26F62E}"/>
              </a:ext>
            </a:extLst>
          </p:cNvPr>
          <p:cNvSpPr/>
          <p:nvPr/>
        </p:nvSpPr>
        <p:spPr>
          <a:xfrm>
            <a:off x="3666067" y="1341963"/>
            <a:ext cx="2125133" cy="5503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Structure</a:t>
            </a:r>
            <a:endParaRPr lang="en-AU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E2CF96-21B0-4DF5-BB76-B01E679A782B}"/>
              </a:ext>
            </a:extLst>
          </p:cNvPr>
          <p:cNvCxnSpPr>
            <a:stCxn id="4" idx="2"/>
          </p:cNvCxnSpPr>
          <p:nvPr/>
        </p:nvCxnSpPr>
        <p:spPr>
          <a:xfrm flipH="1">
            <a:off x="4724400" y="1892297"/>
            <a:ext cx="4234" cy="33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CFFA5D-79E6-CD28-6FB5-52192CF4C446}"/>
              </a:ext>
            </a:extLst>
          </p:cNvPr>
          <p:cNvCxnSpPr>
            <a:cxnSpLocks/>
          </p:cNvCxnSpPr>
          <p:nvPr/>
        </p:nvCxnSpPr>
        <p:spPr>
          <a:xfrm>
            <a:off x="2057400" y="2218261"/>
            <a:ext cx="5405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E6B333-DF12-7363-5EFE-BDAAE845585D}"/>
              </a:ext>
            </a:extLst>
          </p:cNvPr>
          <p:cNvCxnSpPr>
            <a:cxnSpLocks/>
          </p:cNvCxnSpPr>
          <p:nvPr/>
        </p:nvCxnSpPr>
        <p:spPr>
          <a:xfrm>
            <a:off x="2057399" y="2230963"/>
            <a:ext cx="1" cy="414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EABF4A-4BB8-574C-B2AC-0FACD4B465EB}"/>
              </a:ext>
            </a:extLst>
          </p:cNvPr>
          <p:cNvCxnSpPr/>
          <p:nvPr/>
        </p:nvCxnSpPr>
        <p:spPr>
          <a:xfrm>
            <a:off x="7463368" y="2218261"/>
            <a:ext cx="0" cy="414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AFC83E1-933C-071F-816A-2B4ACFF63EC5}"/>
              </a:ext>
            </a:extLst>
          </p:cNvPr>
          <p:cNvSpPr/>
          <p:nvPr/>
        </p:nvSpPr>
        <p:spPr>
          <a:xfrm>
            <a:off x="1392765" y="2652181"/>
            <a:ext cx="1329267" cy="48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Primitive</a:t>
            </a:r>
            <a:endParaRPr lang="en-AU" sz="1600" dirty="0">
              <a:solidFill>
                <a:schemeClr val="accent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4E757A-2CAF-142E-2C6D-E1F51001E78B}"/>
              </a:ext>
            </a:extLst>
          </p:cNvPr>
          <p:cNvSpPr/>
          <p:nvPr/>
        </p:nvSpPr>
        <p:spPr>
          <a:xfrm>
            <a:off x="6688668" y="2654293"/>
            <a:ext cx="1549400" cy="48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2"/>
                </a:solidFill>
              </a:rPr>
              <a:t>Non Primitive</a:t>
            </a:r>
            <a:endParaRPr lang="en-AU" sz="1600" dirty="0">
              <a:solidFill>
                <a:schemeClr val="accent2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C0C4CD-FB6D-19BE-B9C1-6CB767FF1626}"/>
              </a:ext>
            </a:extLst>
          </p:cNvPr>
          <p:cNvCxnSpPr/>
          <p:nvPr/>
        </p:nvCxnSpPr>
        <p:spPr>
          <a:xfrm>
            <a:off x="2074332" y="3134781"/>
            <a:ext cx="0" cy="36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E49193-1270-F2E4-1E40-382B8AF42273}"/>
              </a:ext>
            </a:extLst>
          </p:cNvPr>
          <p:cNvCxnSpPr>
            <a:cxnSpLocks/>
          </p:cNvCxnSpPr>
          <p:nvPr/>
        </p:nvCxnSpPr>
        <p:spPr>
          <a:xfrm>
            <a:off x="833967" y="3507313"/>
            <a:ext cx="3475567" cy="8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5A4176-D8B8-8E3F-DD7A-AFE69B58CC5F}"/>
              </a:ext>
            </a:extLst>
          </p:cNvPr>
          <p:cNvCxnSpPr/>
          <p:nvPr/>
        </p:nvCxnSpPr>
        <p:spPr>
          <a:xfrm>
            <a:off x="833967" y="3513656"/>
            <a:ext cx="0" cy="37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6D4497-30A7-949F-1C1D-68B341BABC98}"/>
              </a:ext>
            </a:extLst>
          </p:cNvPr>
          <p:cNvCxnSpPr>
            <a:cxnSpLocks/>
          </p:cNvCxnSpPr>
          <p:nvPr/>
        </p:nvCxnSpPr>
        <p:spPr>
          <a:xfrm>
            <a:off x="1862668" y="3522121"/>
            <a:ext cx="8467" cy="37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3621BE-78AF-ABED-2AF6-22B23D41D323}"/>
              </a:ext>
            </a:extLst>
          </p:cNvPr>
          <p:cNvCxnSpPr/>
          <p:nvPr/>
        </p:nvCxnSpPr>
        <p:spPr>
          <a:xfrm>
            <a:off x="3073401" y="3513656"/>
            <a:ext cx="0" cy="37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17069D-7C47-8110-528E-8CE8A415C7AF}"/>
              </a:ext>
            </a:extLst>
          </p:cNvPr>
          <p:cNvCxnSpPr/>
          <p:nvPr/>
        </p:nvCxnSpPr>
        <p:spPr>
          <a:xfrm>
            <a:off x="4309534" y="3513656"/>
            <a:ext cx="0" cy="372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93B33BB-E204-B4BE-A71D-5169BE3C96E0}"/>
              </a:ext>
            </a:extLst>
          </p:cNvPr>
          <p:cNvSpPr/>
          <p:nvPr/>
        </p:nvSpPr>
        <p:spPr>
          <a:xfrm>
            <a:off x="1409702" y="3911601"/>
            <a:ext cx="922866" cy="3725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Float</a:t>
            </a:r>
            <a:endParaRPr lang="en-AU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92A7D3-B7FF-1893-C108-8C49196E2556}"/>
              </a:ext>
            </a:extLst>
          </p:cNvPr>
          <p:cNvSpPr/>
          <p:nvPr/>
        </p:nvSpPr>
        <p:spPr>
          <a:xfrm>
            <a:off x="2552701" y="3903134"/>
            <a:ext cx="1081616" cy="3725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Character</a:t>
            </a:r>
            <a:endParaRPr lang="en-AU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087633-A44E-B624-2984-FBB7BB990328}"/>
              </a:ext>
            </a:extLst>
          </p:cNvPr>
          <p:cNvSpPr/>
          <p:nvPr/>
        </p:nvSpPr>
        <p:spPr>
          <a:xfrm>
            <a:off x="3854451" y="3911599"/>
            <a:ext cx="922866" cy="3725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Pointer</a:t>
            </a:r>
            <a:endParaRPr lang="en-AU" sz="16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A26587-ACBF-44D4-73F3-9F9EDC25A708}"/>
              </a:ext>
            </a:extLst>
          </p:cNvPr>
          <p:cNvCxnSpPr>
            <a:stCxn id="17" idx="2"/>
          </p:cNvCxnSpPr>
          <p:nvPr/>
        </p:nvCxnSpPr>
        <p:spPr>
          <a:xfrm>
            <a:off x="7463368" y="3136893"/>
            <a:ext cx="0" cy="43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FA32F07-6534-B6FD-790B-CBF8ECDC32D0}"/>
              </a:ext>
            </a:extLst>
          </p:cNvPr>
          <p:cNvCxnSpPr>
            <a:cxnSpLocks/>
          </p:cNvCxnSpPr>
          <p:nvPr/>
        </p:nvCxnSpPr>
        <p:spPr>
          <a:xfrm>
            <a:off x="5791200" y="3575046"/>
            <a:ext cx="29548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00EF58D-49AD-397B-0089-A5F71256A7AF}"/>
              </a:ext>
            </a:extLst>
          </p:cNvPr>
          <p:cNvCxnSpPr>
            <a:cxnSpLocks/>
          </p:cNvCxnSpPr>
          <p:nvPr/>
        </p:nvCxnSpPr>
        <p:spPr>
          <a:xfrm>
            <a:off x="5791200" y="3575046"/>
            <a:ext cx="0" cy="33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63DA012-555F-59B9-E703-9B597C3883D4}"/>
              </a:ext>
            </a:extLst>
          </p:cNvPr>
          <p:cNvCxnSpPr>
            <a:cxnSpLocks/>
          </p:cNvCxnSpPr>
          <p:nvPr/>
        </p:nvCxnSpPr>
        <p:spPr>
          <a:xfrm>
            <a:off x="8748183" y="3581410"/>
            <a:ext cx="0" cy="321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A00CAEE-1689-4EC3-41EE-21C62FFEE421}"/>
              </a:ext>
            </a:extLst>
          </p:cNvPr>
          <p:cNvSpPr/>
          <p:nvPr/>
        </p:nvSpPr>
        <p:spPr>
          <a:xfrm>
            <a:off x="5181600" y="3903131"/>
            <a:ext cx="1219199" cy="381001"/>
          </a:xfrm>
          <a:prstGeom prst="rect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AD1AE70-4173-FE29-792B-D38221E1788E}"/>
              </a:ext>
            </a:extLst>
          </p:cNvPr>
          <p:cNvSpPr/>
          <p:nvPr/>
        </p:nvSpPr>
        <p:spPr>
          <a:xfrm>
            <a:off x="8087782" y="3903131"/>
            <a:ext cx="1219199" cy="381001"/>
          </a:xfrm>
          <a:prstGeom prst="rect">
            <a:avLst/>
          </a:prstGeom>
          <a:solidFill>
            <a:schemeClr val="accent1"/>
          </a:solidFill>
          <a:ln w="0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Non Linear</a:t>
            </a:r>
            <a:endParaRPr lang="en-AU" sz="16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F97F1CB-4529-7FAD-FFBD-12A7B3876E5C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5791200" y="4284132"/>
            <a:ext cx="0" cy="52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D5E42DD-8DF2-5319-51B5-D647A895F9A3}"/>
              </a:ext>
            </a:extLst>
          </p:cNvPr>
          <p:cNvCxnSpPr>
            <a:cxnSpLocks/>
          </p:cNvCxnSpPr>
          <p:nvPr/>
        </p:nvCxnSpPr>
        <p:spPr>
          <a:xfrm>
            <a:off x="8737595" y="4275667"/>
            <a:ext cx="8472" cy="33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2C2AD2D-E473-419C-AB1E-AE8E40A8C993}"/>
              </a:ext>
            </a:extLst>
          </p:cNvPr>
          <p:cNvCxnSpPr/>
          <p:nvPr/>
        </p:nvCxnSpPr>
        <p:spPr>
          <a:xfrm>
            <a:off x="7909975" y="4614333"/>
            <a:ext cx="161713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1BF3AE7-C111-CFEA-68C5-607769DF6918}"/>
              </a:ext>
            </a:extLst>
          </p:cNvPr>
          <p:cNvCxnSpPr/>
          <p:nvPr/>
        </p:nvCxnSpPr>
        <p:spPr>
          <a:xfrm>
            <a:off x="7909975" y="4614333"/>
            <a:ext cx="0" cy="3810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4D1CE4B-0854-8E26-4A1F-0FD7DD493670}"/>
              </a:ext>
            </a:extLst>
          </p:cNvPr>
          <p:cNvCxnSpPr/>
          <p:nvPr/>
        </p:nvCxnSpPr>
        <p:spPr>
          <a:xfrm>
            <a:off x="9527109" y="4614333"/>
            <a:ext cx="0" cy="38946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228B20F-AD29-C85F-2610-2A30B3193180}"/>
              </a:ext>
            </a:extLst>
          </p:cNvPr>
          <p:cNvSpPr/>
          <p:nvPr/>
        </p:nvSpPr>
        <p:spPr>
          <a:xfrm>
            <a:off x="7300375" y="4995333"/>
            <a:ext cx="1219199" cy="3810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Tree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02FF649-0DFF-144F-73D4-F7063B3B8BDD}"/>
              </a:ext>
            </a:extLst>
          </p:cNvPr>
          <p:cNvSpPr/>
          <p:nvPr/>
        </p:nvSpPr>
        <p:spPr>
          <a:xfrm>
            <a:off x="8917509" y="4995333"/>
            <a:ext cx="1219199" cy="3810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Graph</a:t>
            </a:r>
            <a:endParaRPr lang="en-AU" sz="1600" dirty="0">
              <a:solidFill>
                <a:schemeClr val="tx1"/>
              </a:solidFill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202EB25-ACAA-E479-FA73-3279D7A24F0A}"/>
              </a:ext>
            </a:extLst>
          </p:cNvPr>
          <p:cNvCxnSpPr>
            <a:cxnSpLocks/>
          </p:cNvCxnSpPr>
          <p:nvPr/>
        </p:nvCxnSpPr>
        <p:spPr>
          <a:xfrm>
            <a:off x="4047067" y="4804833"/>
            <a:ext cx="25118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899A04E-0F0F-2799-9BD7-234757BA84A3}"/>
              </a:ext>
            </a:extLst>
          </p:cNvPr>
          <p:cNvCxnSpPr>
            <a:cxnSpLocks/>
          </p:cNvCxnSpPr>
          <p:nvPr/>
        </p:nvCxnSpPr>
        <p:spPr>
          <a:xfrm>
            <a:off x="4047067" y="4813299"/>
            <a:ext cx="0" cy="190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E92A9F-31B0-DEC9-433B-3EDD83079309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6564668" y="4804833"/>
            <a:ext cx="11202" cy="194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D161F71F-8E08-B436-831C-4429389DF5F1}"/>
              </a:ext>
            </a:extLst>
          </p:cNvPr>
          <p:cNvSpPr/>
          <p:nvPr/>
        </p:nvSpPr>
        <p:spPr>
          <a:xfrm>
            <a:off x="5966270" y="4999565"/>
            <a:ext cx="1219199" cy="3810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Dynamic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748E2FE-2648-C121-7223-85FA3F3F2D74}"/>
              </a:ext>
            </a:extLst>
          </p:cNvPr>
          <p:cNvSpPr/>
          <p:nvPr/>
        </p:nvSpPr>
        <p:spPr>
          <a:xfrm>
            <a:off x="3435797" y="5005910"/>
            <a:ext cx="1219199" cy="3810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Static</a:t>
            </a:r>
            <a:endParaRPr lang="en-AU" sz="160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EFFA3A0-0797-59C9-1F6F-27A17D516447}"/>
              </a:ext>
            </a:extLst>
          </p:cNvPr>
          <p:cNvCxnSpPr>
            <a:cxnSpLocks/>
            <a:endCxn id="98" idx="0"/>
          </p:cNvCxnSpPr>
          <p:nvPr/>
        </p:nvCxnSpPr>
        <p:spPr>
          <a:xfrm>
            <a:off x="4045396" y="5386911"/>
            <a:ext cx="0" cy="66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E8F5196D-06EC-30FB-C2C3-489B71F2C474}"/>
              </a:ext>
            </a:extLst>
          </p:cNvPr>
          <p:cNvSpPr/>
          <p:nvPr/>
        </p:nvSpPr>
        <p:spPr>
          <a:xfrm>
            <a:off x="3435796" y="6047316"/>
            <a:ext cx="1219199" cy="3810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Array</a:t>
            </a:r>
            <a:endParaRPr lang="en-AU" sz="1600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62BEDD6-77AF-90F6-AFBA-51CC472FEBEB}"/>
              </a:ext>
            </a:extLst>
          </p:cNvPr>
          <p:cNvCxnSpPr>
            <a:cxnSpLocks/>
          </p:cNvCxnSpPr>
          <p:nvPr/>
        </p:nvCxnSpPr>
        <p:spPr>
          <a:xfrm>
            <a:off x="6558934" y="5386911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4A1354D-CB8A-1323-76CF-3B264E6D1B60}"/>
              </a:ext>
            </a:extLst>
          </p:cNvPr>
          <p:cNvCxnSpPr>
            <a:cxnSpLocks/>
          </p:cNvCxnSpPr>
          <p:nvPr/>
        </p:nvCxnSpPr>
        <p:spPr>
          <a:xfrm>
            <a:off x="5955073" y="5767911"/>
            <a:ext cx="206013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95941F8-5C01-F67E-898F-095894C703CC}"/>
              </a:ext>
            </a:extLst>
          </p:cNvPr>
          <p:cNvCxnSpPr>
            <a:cxnSpLocks/>
          </p:cNvCxnSpPr>
          <p:nvPr/>
        </p:nvCxnSpPr>
        <p:spPr>
          <a:xfrm>
            <a:off x="5957803" y="5767911"/>
            <a:ext cx="0" cy="26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292E2DA-3364-364A-493D-304163D372B9}"/>
              </a:ext>
            </a:extLst>
          </p:cNvPr>
          <p:cNvCxnSpPr>
            <a:cxnSpLocks/>
          </p:cNvCxnSpPr>
          <p:nvPr/>
        </p:nvCxnSpPr>
        <p:spPr>
          <a:xfrm>
            <a:off x="6976671" y="5767911"/>
            <a:ext cx="0" cy="26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496D78F-CE4F-794A-5D96-0912D1DBB961}"/>
              </a:ext>
            </a:extLst>
          </p:cNvPr>
          <p:cNvCxnSpPr>
            <a:cxnSpLocks/>
          </p:cNvCxnSpPr>
          <p:nvPr/>
        </p:nvCxnSpPr>
        <p:spPr>
          <a:xfrm>
            <a:off x="8017933" y="5767911"/>
            <a:ext cx="0" cy="266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F007438-4AE8-EE66-486B-F0F383DEB3DE}"/>
              </a:ext>
            </a:extLst>
          </p:cNvPr>
          <p:cNvSpPr/>
          <p:nvPr/>
        </p:nvSpPr>
        <p:spPr>
          <a:xfrm>
            <a:off x="5371177" y="6047316"/>
            <a:ext cx="1062876" cy="4508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Linked List</a:t>
            </a:r>
            <a:endParaRPr lang="en-AU" sz="1400" b="1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57B19C5-6486-6646-2F2D-F8CB06BABF4B}"/>
              </a:ext>
            </a:extLst>
          </p:cNvPr>
          <p:cNvSpPr/>
          <p:nvPr/>
        </p:nvSpPr>
        <p:spPr>
          <a:xfrm>
            <a:off x="6575869" y="6047316"/>
            <a:ext cx="935566" cy="4508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Stack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26633D-548B-7372-38EC-BC33BFABFD71}"/>
              </a:ext>
            </a:extLst>
          </p:cNvPr>
          <p:cNvSpPr/>
          <p:nvPr/>
        </p:nvSpPr>
        <p:spPr>
          <a:xfrm>
            <a:off x="7692853" y="6036731"/>
            <a:ext cx="935566" cy="461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0"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Queue</a:t>
            </a:r>
            <a:endParaRPr lang="en-AU" sz="16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7F414E-4DD8-46C6-B3F9-151D39DB18A8}"/>
              </a:ext>
            </a:extLst>
          </p:cNvPr>
          <p:cNvSpPr/>
          <p:nvPr/>
        </p:nvSpPr>
        <p:spPr>
          <a:xfrm>
            <a:off x="338671" y="3911598"/>
            <a:ext cx="922866" cy="3725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Integer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96401186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7" grpId="0" animBg="1"/>
      <p:bldP spid="34" grpId="0" animBg="1"/>
      <p:bldP spid="37" grpId="0" animBg="1"/>
      <p:bldP spid="38" grpId="0" animBg="1"/>
      <p:bldP spid="54" grpId="0" animBg="1"/>
      <p:bldP spid="56" grpId="0" animBg="1"/>
      <p:bldP spid="83" grpId="0" animBg="1"/>
      <p:bldP spid="84" grpId="0" animBg="1"/>
      <p:bldP spid="95" grpId="0" animBg="1"/>
      <p:bldP spid="96" grpId="0" animBg="1"/>
      <p:bldP spid="98" grpId="0" animBg="1"/>
      <p:bldP spid="108" grpId="0" animBg="1"/>
      <p:bldP spid="110" grpId="0" animBg="1"/>
      <p:bldP spid="111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778AA-B16B-0953-1B15-CA7680EF1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133"/>
          </a:xfrm>
        </p:spPr>
        <p:txBody>
          <a:bodyPr/>
          <a:lstStyle/>
          <a:p>
            <a:r>
              <a:rPr lang="en-US" dirty="0"/>
              <a:t>Primitive Data Structure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3E1C8-D186-0A9F-C22C-085F3B480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0944"/>
          </a:xfrm>
          <a:ln>
            <a:noFill/>
          </a:ln>
        </p:spPr>
        <p:txBody>
          <a:bodyPr/>
          <a:lstStyle/>
          <a:p>
            <a:r>
              <a:rPr lang="en-US" dirty="0"/>
              <a:t>Primitive data structure is basic structure and directly operated upon by machine instructions.</a:t>
            </a:r>
          </a:p>
          <a:p>
            <a:r>
              <a:rPr lang="en-US" dirty="0"/>
              <a:t>Integers, floats, characters and pointers are example of primitive data structure.</a:t>
            </a:r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9A91B3-4447-6AB7-7B2E-D1F28A330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318" y="3784604"/>
            <a:ext cx="3534833" cy="2183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A74CC2A-F693-258D-BDD3-A3E8897C1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803388"/>
            <a:ext cx="3534833" cy="216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6994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559</TotalTime>
  <Words>1093</Words>
  <Application>Microsoft Office PowerPoint</Application>
  <PresentationFormat>Widescreen</PresentationFormat>
  <Paragraphs>187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Trebuchet MS</vt:lpstr>
      <vt:lpstr>Wingdings</vt:lpstr>
      <vt:lpstr>Wingdings 3</vt:lpstr>
      <vt:lpstr>Facet</vt:lpstr>
      <vt:lpstr>Welcome</vt:lpstr>
      <vt:lpstr>PowerPoint Presentation</vt:lpstr>
      <vt:lpstr>PowerPoint Presentation</vt:lpstr>
      <vt:lpstr>Data Structure</vt:lpstr>
      <vt:lpstr>Objective</vt:lpstr>
      <vt:lpstr>What is Data &amp; Data Structure ?</vt:lpstr>
      <vt:lpstr>What is data &amp; Data Structure ?</vt:lpstr>
      <vt:lpstr>Classification of Data Structure</vt:lpstr>
      <vt:lpstr>Primitive Data Structure</vt:lpstr>
      <vt:lpstr>Primitive Data Structure</vt:lpstr>
      <vt:lpstr>Non Primitive Data Structure</vt:lpstr>
      <vt:lpstr>Linear Data Structure</vt:lpstr>
      <vt:lpstr>Description of various Linear Data Structure</vt:lpstr>
      <vt:lpstr>Description of various Linear Data Structure</vt:lpstr>
      <vt:lpstr>Description of various Linear Data Structure</vt:lpstr>
      <vt:lpstr>Description of various Linear Data Structure</vt:lpstr>
      <vt:lpstr>Description of various Linear Data Structure</vt:lpstr>
      <vt:lpstr>Description of various Linear Data Structure</vt:lpstr>
      <vt:lpstr>Non Linear Data Structure</vt:lpstr>
      <vt:lpstr>Description of Non Linear Data Structure</vt:lpstr>
      <vt:lpstr>Description of Non Linear Data Structure</vt:lpstr>
      <vt:lpstr>Description of Non Linear Data Structure</vt:lpstr>
      <vt:lpstr>Description of Non Linear Data Structure</vt:lpstr>
      <vt:lpstr>Commonly Used Operations On Data Structure</vt:lpstr>
      <vt:lpstr>Why Data Structure is Significant in Computer Science ?</vt:lpstr>
      <vt:lpstr>Some Applications of Data Structure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TAYEB</dc:creator>
  <cp:lastModifiedBy>TAYEB</cp:lastModifiedBy>
  <cp:revision>154</cp:revision>
  <dcterms:created xsi:type="dcterms:W3CDTF">2023-06-04T13:28:47Z</dcterms:created>
  <dcterms:modified xsi:type="dcterms:W3CDTF">2023-06-09T17:05:17Z</dcterms:modified>
</cp:coreProperties>
</file>