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3" r:id="rId6"/>
    <p:sldId id="259" r:id="rId7"/>
    <p:sldId id="264" r:id="rId8"/>
    <p:sldId id="267" r:id="rId9"/>
    <p:sldId id="261" r:id="rId10"/>
  </p:sldIdLst>
  <p:sldSz cx="12192000" cy="6858000"/>
  <p:notesSz cx="6858000" cy="9144000"/>
  <p:embeddedFontLst>
    <p:embeddedFont>
      <p:font typeface="等线 Light" panose="02010600030101010101" pitchFamily="2" charset="-122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맑은 고딕" panose="020B0503020000020004" pitchFamily="34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0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7" autoAdjust="0"/>
    <p:restoredTop sz="96536" autoAdjust="0"/>
  </p:normalViewPr>
  <p:slideViewPr>
    <p:cSldViewPr snapToGrid="0">
      <p:cViewPr varScale="1">
        <p:scale>
          <a:sx n="83" d="100"/>
          <a:sy n="83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81EC325-D20E-62E2-EA09-7063D31760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5DFAD3E-FD59-6F45-208C-3BECFD6EC3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7605" y="1683189"/>
            <a:ext cx="5759450" cy="1796252"/>
          </a:xfrm>
          <a:prstGeom prst="rect">
            <a:avLst/>
          </a:prstGeom>
        </p:spPr>
        <p:txBody>
          <a:bodyPr tIns="36000" bIns="36000">
            <a:sp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Write Your </a:t>
            </a:r>
            <a:br>
              <a:rPr lang="en-US" altLang="ko-KR" dirty="0"/>
            </a:br>
            <a:r>
              <a:rPr lang="en-US" altLang="ko-KR" dirty="0"/>
              <a:t>Main Title Here</a:t>
            </a:r>
            <a:endParaRPr lang="ko-KR" altLang="en-US" dirty="0"/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C1F31EA9-1A12-B4CF-F7B4-99065A431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7605" y="5010241"/>
            <a:ext cx="4259014" cy="1645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Date: Write date here</a:t>
            </a:r>
            <a:endParaRPr lang="ko-KR" altLang="en-US" dirty="0"/>
          </a:p>
        </p:txBody>
      </p:sp>
      <p:sp>
        <p:nvSpPr>
          <p:cNvPr id="16" name="텍스트 개체 틀 21">
            <a:extLst>
              <a:ext uri="{FF2B5EF4-FFF2-40B4-BE49-F238E27FC236}">
                <a16:creationId xmlns:a16="http://schemas.microsoft.com/office/drawing/2014/main" id="{4C1CE7AE-4DFC-9093-9BCF-AD2477A420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605" y="5257667"/>
            <a:ext cx="4259014" cy="1645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Organization: Write Organization here</a:t>
            </a:r>
            <a:endParaRPr lang="ko-KR" altLang="en-US" dirty="0"/>
          </a:p>
        </p:txBody>
      </p: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E84B405E-F9FB-E86B-B96B-AA57D833B0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604" y="3562297"/>
            <a:ext cx="5759449" cy="518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31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Subtitle here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1E09B6AD-C6C9-3471-C8A0-32EC6D2984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5017" y="364503"/>
            <a:ext cx="2298582" cy="2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529632-59C6-75EA-2A15-1DEE9CA148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1954EE77-DEC0-91A8-2BB5-66834E06E8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937" y="1740574"/>
            <a:ext cx="2801854" cy="705569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>
              <a:lnSpc>
                <a:spcPts val="5500"/>
              </a:lnSpc>
              <a:buNone/>
              <a:defRPr sz="3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2CEA96-7AF4-A8D9-747E-FF75CF84C463}"/>
              </a:ext>
            </a:extLst>
          </p:cNvPr>
          <p:cNvCxnSpPr/>
          <p:nvPr userDrawn="1"/>
        </p:nvCxnSpPr>
        <p:spPr>
          <a:xfrm>
            <a:off x="6096000" y="2019300"/>
            <a:ext cx="0" cy="34575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1953B708-2DEE-9300-4C33-B91A0B810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72654" y="1999472"/>
            <a:ext cx="4857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DE77FA4E-E3BC-CF48-B9A3-1D16B54153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4376" y="1999471"/>
            <a:ext cx="2466974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8319BCC3-AE7F-1348-B8BF-E4283C2A64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4376" y="2394909"/>
            <a:ext cx="2466974" cy="633768"/>
          </a:xfrm>
          <a:prstGeom prst="rect">
            <a:avLst/>
          </a:prstGeom>
        </p:spPr>
        <p:txBody>
          <a:bodyPr/>
          <a:lstStyle>
            <a:lvl1pPr marL="177800" indent="-177800" algn="l">
              <a:lnSpc>
                <a:spcPct val="50000"/>
              </a:lnSpc>
              <a:buFontTx/>
              <a:buChar char="-"/>
              <a:tabLst>
                <a:tab pos="177800" algn="l"/>
              </a:tabLst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  <a:p>
            <a:pPr lvl="0"/>
            <a:r>
              <a:rPr lang="en-US" altLang="ko-KR" dirty="0"/>
              <a:t>Write text here</a:t>
            </a:r>
          </a:p>
          <a:p>
            <a:pPr lvl="0"/>
            <a:r>
              <a:rPr lang="en-US" altLang="ko-KR" dirty="0"/>
              <a:t>Write text here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193898D8-E8A4-4004-AC97-3DB6224E8A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2654" y="3308219"/>
            <a:ext cx="4857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15B93EB8-6A9C-CDCE-20B8-5D39628902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94376" y="3308218"/>
            <a:ext cx="2466974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F36CC4A4-7F1A-A49B-3CDC-4E2F6B2D59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4376" y="3703656"/>
            <a:ext cx="2466974" cy="633768"/>
          </a:xfrm>
          <a:prstGeom prst="rect">
            <a:avLst/>
          </a:prstGeom>
        </p:spPr>
        <p:txBody>
          <a:bodyPr/>
          <a:lstStyle>
            <a:lvl1pPr marL="177800" indent="-177800" algn="l">
              <a:lnSpc>
                <a:spcPct val="50000"/>
              </a:lnSpc>
              <a:buFontTx/>
              <a:buChar char="-"/>
              <a:tabLst>
                <a:tab pos="177800" algn="l"/>
              </a:tabLst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  <a:p>
            <a:pPr lvl="0"/>
            <a:r>
              <a:rPr lang="en-US" altLang="ko-KR" dirty="0"/>
              <a:t>Write text here</a:t>
            </a:r>
          </a:p>
          <a:p>
            <a:pPr lvl="0"/>
            <a:r>
              <a:rPr lang="en-US" altLang="ko-KR" dirty="0"/>
              <a:t>Write text here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03351C1A-74DC-43AF-57FB-6CA891A60D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72654" y="4616965"/>
            <a:ext cx="4857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7E0E72E3-7995-0CDB-CA0C-F7306BB18D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94376" y="4616964"/>
            <a:ext cx="2466974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CF92280F-5975-6860-2C00-5938AAA9D3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4376" y="5012402"/>
            <a:ext cx="2466974" cy="633768"/>
          </a:xfrm>
          <a:prstGeom prst="rect">
            <a:avLst/>
          </a:prstGeom>
        </p:spPr>
        <p:txBody>
          <a:bodyPr/>
          <a:lstStyle>
            <a:lvl1pPr marL="177800" indent="-177800" algn="l">
              <a:lnSpc>
                <a:spcPct val="50000"/>
              </a:lnSpc>
              <a:buFontTx/>
              <a:buChar char="-"/>
              <a:tabLst>
                <a:tab pos="177800" algn="l"/>
              </a:tabLst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  <a:p>
            <a:pPr lvl="0"/>
            <a:r>
              <a:rPr lang="en-US" altLang="ko-KR" dirty="0"/>
              <a:t>Write text here</a:t>
            </a:r>
          </a:p>
          <a:p>
            <a:pPr lvl="0"/>
            <a:r>
              <a:rPr lang="en-US" altLang="ko-KR" dirty="0"/>
              <a:t>Write text here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A118EF09-5892-CB1B-FFCD-89AE5B6CF1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5017" y="364503"/>
            <a:ext cx="2298582" cy="241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5D6264-43F2-2D27-88C2-F8298D43D7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D0A6C-F3DB-9865-3FF7-6E271E1F9B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9216C06F-AABF-EC6A-E8F2-461FDD0334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591" y="245693"/>
            <a:ext cx="6321425" cy="41371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23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01. Insert your section title  </a:t>
            </a:r>
            <a:endParaRPr lang="ko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72C8C11A-6D72-02AF-C91D-5DCEE657C4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892" y="1432283"/>
            <a:ext cx="11076217" cy="497840"/>
          </a:xfrm>
          <a:prstGeom prst="rect">
            <a:avLst/>
          </a:prstGeom>
        </p:spPr>
        <p:txBody>
          <a:bodyPr lIns="0"/>
          <a:lstStyle>
            <a:lvl1pPr marL="273050" indent="-273050">
              <a:buFont typeface="Arial" panose="020B0604020202020204" pitchFamily="34" charset="0"/>
              <a:buChar char="•"/>
              <a:defRPr sz="3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here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3A5576F-FC27-ADDA-9877-6162CB88430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7892" y="2156460"/>
            <a:ext cx="11076217" cy="4050030"/>
          </a:xfrm>
          <a:prstGeom prst="rect">
            <a:avLst/>
          </a:prstGeom>
        </p:spPr>
        <p:txBody>
          <a:bodyPr lIns="90000" rIns="90000"/>
          <a:lstStyle>
            <a:lvl1pPr marL="0" indent="0" latinLnBrk="0">
              <a:buFontTx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A577A0-AA4C-44EE-878B-5759E1E2A8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4326" y="202055"/>
            <a:ext cx="1944000" cy="205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85932A-F6FB-DE90-EF12-261965348D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D0A6C-F3DB-9865-3FF7-6E271E1F9B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9216C06F-AABF-EC6A-E8F2-461FDD0334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591" y="245693"/>
            <a:ext cx="6321425" cy="41371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23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01. Insert your section title  </a:t>
            </a:r>
            <a:endParaRPr lang="ko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72C8C11A-6D72-02AF-C91D-5DCEE657C4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892" y="1432283"/>
            <a:ext cx="11076217" cy="497840"/>
          </a:xfrm>
          <a:prstGeom prst="rect">
            <a:avLst/>
          </a:prstGeom>
        </p:spPr>
        <p:txBody>
          <a:bodyPr lIns="0"/>
          <a:lstStyle>
            <a:lvl1pPr marL="273050" indent="-273050">
              <a:buFont typeface="Arial" panose="020B0604020202020204" pitchFamily="34" charset="0"/>
              <a:buChar char="•"/>
              <a:defRPr sz="3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here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3A5576F-FC27-ADDA-9877-6162CB88430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7893" y="2156460"/>
            <a:ext cx="3511300" cy="4050030"/>
          </a:xfrm>
          <a:prstGeom prst="rect">
            <a:avLst/>
          </a:prstGeom>
        </p:spPr>
        <p:txBody>
          <a:bodyPr lIns="90000" rIns="90000"/>
          <a:lstStyle>
            <a:lvl1pPr marL="0" indent="0" latinLnBrk="0">
              <a:buFontTx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D02410-79E8-7847-94E6-21E66A0CACF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40350" y="2156460"/>
            <a:ext cx="3511300" cy="4050030"/>
          </a:xfrm>
          <a:prstGeom prst="rect">
            <a:avLst/>
          </a:prstGeom>
        </p:spPr>
        <p:txBody>
          <a:bodyPr lIns="90000" rIns="90000"/>
          <a:lstStyle>
            <a:lvl1pPr marL="0" indent="0" latinLnBrk="0">
              <a:buFontTx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FB33E7-3981-531C-2144-30BBAE07CF9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122807" y="2156460"/>
            <a:ext cx="3511300" cy="4050030"/>
          </a:xfrm>
          <a:prstGeom prst="rect">
            <a:avLst/>
          </a:prstGeom>
        </p:spPr>
        <p:txBody>
          <a:bodyPr lIns="90000" rIns="90000"/>
          <a:lstStyle>
            <a:lvl1pPr marL="0" indent="0" latinLnBrk="0">
              <a:buFontTx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72220A-B1B7-2856-4249-DBBDE6F83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4326" y="202055"/>
            <a:ext cx="1944000" cy="205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62CC7E-C792-CE63-49F3-AD7A159D0D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D0A6C-F3DB-9865-3FF7-6E271E1F9B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9216C06F-AABF-EC6A-E8F2-461FDD0334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591" y="245693"/>
            <a:ext cx="6321425" cy="41371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23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01. Insert your section title  </a:t>
            </a:r>
            <a:endParaRPr lang="ko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72C8C11A-6D72-02AF-C91D-5DCEE657C4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892" y="1432283"/>
            <a:ext cx="11076217" cy="497840"/>
          </a:xfrm>
          <a:prstGeom prst="rect">
            <a:avLst/>
          </a:prstGeom>
        </p:spPr>
        <p:txBody>
          <a:bodyPr lIns="0"/>
          <a:lstStyle>
            <a:lvl1pPr marL="273050" indent="-273050">
              <a:buFont typeface="Arial" panose="020B0604020202020204" pitchFamily="34" charset="0"/>
              <a:buChar char="•"/>
              <a:defRPr sz="3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here</a:t>
            </a:r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58D7F524-A29A-46A0-474D-180BAF295C3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57892" y="2156460"/>
            <a:ext cx="5386878" cy="456089"/>
          </a:xfrm>
          <a:prstGeom prst="rect">
            <a:avLst/>
          </a:prstGeom>
          <a:solidFill>
            <a:srgbClr val="00004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983CB76-A436-0EEA-24CD-2097A79D28D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247232" y="2156460"/>
            <a:ext cx="5386878" cy="456089"/>
          </a:xfrm>
          <a:prstGeom prst="rect">
            <a:avLst/>
          </a:prstGeom>
          <a:solidFill>
            <a:srgbClr val="00004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17D3A71-459C-5E6A-DBDE-F69F786722C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47231" y="2612548"/>
            <a:ext cx="5386878" cy="1674592"/>
          </a:xfrm>
          <a:prstGeom prst="rect">
            <a:avLst/>
          </a:prstGeom>
          <a:noFill/>
          <a:ln w="3175">
            <a:solidFill>
              <a:srgbClr val="00004A"/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</a:t>
            </a:r>
          </a:p>
          <a:p>
            <a:pPr marL="228600" lvl="0" indent="-228600"/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87D69CB-FB9C-418A-3F88-CF8EC174AF7A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57890" y="2612548"/>
            <a:ext cx="5386878" cy="1674592"/>
          </a:xfrm>
          <a:prstGeom prst="rect">
            <a:avLst/>
          </a:prstGeom>
          <a:noFill/>
          <a:ln w="3175">
            <a:solidFill>
              <a:srgbClr val="00004A"/>
            </a:solidFill>
          </a:ln>
        </p:spPr>
        <p:txBody>
          <a:bodyPr lIns="154800" tIns="126000" rIns="154800" bIns="126000"/>
          <a:lstStyle>
            <a:lvl1pPr marL="0" indent="0" latinLnBrk="0">
              <a:buFontTx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Text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BCE066-9334-D69B-FEDD-E86993EB85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4326" y="202055"/>
            <a:ext cx="1944000" cy="205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057A52-6368-D836-23E6-A5784827E9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81EC325-D20E-62E2-EA09-7063D31760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5DFAD3E-FD59-6F45-208C-3BECFD6EC3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7605" y="2846185"/>
            <a:ext cx="5759450" cy="934478"/>
          </a:xfrm>
          <a:prstGeom prst="rect">
            <a:avLst/>
          </a:prstGeom>
        </p:spPr>
        <p:txBody>
          <a:bodyPr tIns="36000" bIns="36000">
            <a:sp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8010B1A-663B-8786-A594-FBEE98C9CE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5017" y="364503"/>
            <a:ext cx="2298582" cy="2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5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BC3C52-6222-2585-424B-8A0D3F683A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1206" y="839992"/>
            <a:ext cx="7505194" cy="2170713"/>
          </a:xfrm>
        </p:spPr>
        <p:txBody>
          <a:bodyPr/>
          <a:lstStyle/>
          <a:p>
            <a:pPr algn="ctr"/>
            <a:r>
              <a:rPr lang="en-US" altLang="zh-CN" sz="3200" dirty="0">
                <a:latin typeface="+mj-lt"/>
              </a:rPr>
              <a:t>Samsung Research China - Beijing at SemEval-2023 Task 2: An </a:t>
            </a:r>
            <a:r>
              <a:rPr lang="en-US" altLang="zh-CN" sz="3200" dirty="0" smtClean="0">
                <a:latin typeface="+mj-lt"/>
              </a:rPr>
              <a:t>AL-R Model </a:t>
            </a:r>
            <a:r>
              <a:rPr lang="en-US" altLang="zh-CN" sz="3200" dirty="0">
                <a:latin typeface="+mj-lt"/>
              </a:rPr>
              <a:t>for Multilingual </a:t>
            </a:r>
            <a:r>
              <a:rPr lang="en-US" altLang="zh-CN" sz="3200" dirty="0" smtClean="0">
                <a:latin typeface="+mj-lt"/>
              </a:rPr>
              <a:t>Complex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Named </a:t>
            </a:r>
            <a:r>
              <a:rPr lang="en-US" altLang="zh-CN" sz="3200" dirty="0">
                <a:latin typeface="+mj-lt"/>
              </a:rPr>
              <a:t>Entity </a:t>
            </a:r>
            <a:r>
              <a:rPr lang="en-US" altLang="zh-CN" sz="3200" dirty="0" smtClean="0">
                <a:latin typeface="+mj-lt"/>
              </a:rPr>
              <a:t>Recognition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6476" y="3844229"/>
            <a:ext cx="31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Haojie Zhang, Xiao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80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6146BB-919B-C288-632E-8410E0B35E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+mj-lt"/>
              </a:rPr>
              <a:t>CONTENTS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6729D-4E5E-2DB3-93F8-CF60E644E1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5751" y="1925041"/>
            <a:ext cx="2983174" cy="521102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</a:rPr>
              <a:t>Background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3E24EA-BDE7-E137-D4D5-7BDAEF7E42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5751" y="3706547"/>
            <a:ext cx="2983174" cy="787644"/>
          </a:xfrm>
        </p:spPr>
        <p:txBody>
          <a:bodyPr/>
          <a:lstStyle/>
          <a:p>
            <a:r>
              <a:rPr lang="en-US" altLang="zh-CN" sz="3200" b="1" dirty="0">
                <a:latin typeface="+mj-lt"/>
              </a:rPr>
              <a:t>Methodology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0777892-24F6-2BB8-2EBD-73D734F910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5752" y="4616964"/>
            <a:ext cx="4564324" cy="521103"/>
          </a:xfrm>
        </p:spPr>
        <p:txBody>
          <a:bodyPr/>
          <a:lstStyle/>
          <a:p>
            <a:r>
              <a:rPr lang="en-US" altLang="ko-KR" sz="3200" b="1" dirty="0" smtClean="0"/>
              <a:t>Experiments </a:t>
            </a:r>
            <a:r>
              <a:rPr lang="en-US" altLang="ko-KR" sz="3200" b="1" dirty="0"/>
              <a:t>&amp; Results</a:t>
            </a:r>
            <a:endParaRPr lang="ko-KR" altLang="en-US" sz="3200" b="1" dirty="0"/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303E24EA-BDE7-E137-D4D5-7BDAEF7E42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5751" y="2796130"/>
            <a:ext cx="4478599" cy="787644"/>
          </a:xfrm>
        </p:spPr>
        <p:txBody>
          <a:bodyPr/>
          <a:lstStyle/>
          <a:p>
            <a:r>
              <a:rPr lang="en-US" altLang="ko-KR" sz="3200" b="1" dirty="0" smtClean="0">
                <a:latin typeface="+mj-lt"/>
              </a:rPr>
              <a:t>System Architecture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7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76164" y="1063693"/>
            <a:ext cx="4671333" cy="497840"/>
          </a:xfrm>
          <a:solidFill>
            <a:schemeClr val="accent1"/>
          </a:solidFill>
          <a:ln w="19050"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zh-CN" sz="2400" b="1" dirty="0" smtClean="0">
                <a:latin typeface="+mj-lt"/>
              </a:rPr>
              <a:t>Task Overview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76164" y="1561532"/>
            <a:ext cx="4671332" cy="3246791"/>
          </a:xfrm>
          <a:ln w="19050">
            <a:noFill/>
          </a:ln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000"/>
              </a:spcBef>
              <a:buFont typeface="맑은 고딕" panose="020B0503020000020004" pitchFamily="34" charset="-127"/>
              <a:buChar char="－"/>
            </a:pPr>
            <a:r>
              <a:rPr lang="en-US" altLang="zh-CN" dirty="0" smtClean="0">
                <a:latin typeface="+mn-lt"/>
              </a:rPr>
              <a:t>Complex named entities (NE), like the titles of creative works, are not simple nouns and pose challenges for NER systems.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altLang="zh-CN" dirty="0" smtClean="0">
                <a:latin typeface="+mn-lt"/>
              </a:rPr>
              <a:t>2022 MultiCoNER I</a:t>
            </a:r>
            <a:r>
              <a:rPr lang="zh-CN" altLang="en-US" dirty="0" smtClean="0">
                <a:latin typeface="+mn-lt"/>
              </a:rPr>
              <a:t>）</a:t>
            </a: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맑은 고딕" panose="020B0503020000020004" pitchFamily="34" charset="-127"/>
              <a:buChar char="－"/>
            </a:pPr>
            <a:r>
              <a:rPr lang="en-US" altLang="zh-CN" dirty="0" smtClean="0">
                <a:latin typeface="+mn-lt"/>
              </a:rPr>
              <a:t>The </a:t>
            </a:r>
            <a:r>
              <a:rPr lang="en-US" altLang="zh-CN" dirty="0">
                <a:latin typeface="+mn-lt"/>
              </a:rPr>
              <a:t>top systems infused transformers </a:t>
            </a:r>
            <a:r>
              <a:rPr lang="en-US" altLang="zh-CN" dirty="0" smtClean="0">
                <a:latin typeface="+mn-lt"/>
              </a:rPr>
              <a:t>with knowledge </a:t>
            </a:r>
            <a:r>
              <a:rPr lang="en-US" altLang="zh-CN" dirty="0">
                <a:latin typeface="+mn-lt"/>
              </a:rPr>
              <a:t>bases and gazetteers. However, such solutions are brittle against </a:t>
            </a:r>
            <a:r>
              <a:rPr lang="en-US" altLang="zh-CN" dirty="0" smtClean="0">
                <a:solidFill>
                  <a:srgbClr val="00B0F0"/>
                </a:solidFill>
                <a:latin typeface="+mn-lt"/>
              </a:rPr>
              <a:t>out </a:t>
            </a:r>
            <a:r>
              <a:rPr lang="en-US" altLang="zh-CN" dirty="0">
                <a:solidFill>
                  <a:srgbClr val="00B0F0"/>
                </a:solidFill>
                <a:latin typeface="+mn-lt"/>
              </a:rPr>
              <a:t>of knowledge-base entities</a:t>
            </a:r>
            <a:r>
              <a:rPr lang="en-US" altLang="zh-CN" dirty="0">
                <a:latin typeface="+mn-lt"/>
              </a:rPr>
              <a:t> and </a:t>
            </a:r>
            <a:r>
              <a:rPr lang="en-US" altLang="zh-CN" dirty="0">
                <a:solidFill>
                  <a:srgbClr val="00B0F0"/>
                </a:solidFill>
                <a:latin typeface="+mn-lt"/>
              </a:rPr>
              <a:t>noisy scenarios </a:t>
            </a:r>
            <a:r>
              <a:rPr lang="en-US" altLang="zh-CN" dirty="0">
                <a:latin typeface="+mn-lt"/>
              </a:rPr>
              <a:t>like </a:t>
            </a:r>
            <a:r>
              <a:rPr lang="en-US" altLang="zh-CN" dirty="0" smtClean="0">
                <a:latin typeface="+mn-lt"/>
              </a:rPr>
              <a:t>the presence </a:t>
            </a:r>
            <a:r>
              <a:rPr lang="en-US" altLang="zh-CN" dirty="0">
                <a:latin typeface="+mn-lt"/>
              </a:rPr>
              <a:t>of spelling mistakes and typos</a:t>
            </a:r>
            <a:r>
              <a:rPr lang="en-US" altLang="zh-CN" dirty="0" smtClean="0">
                <a:latin typeface="+mn-lt"/>
              </a:rPr>
              <a:t>. </a:t>
            </a:r>
            <a:endParaRPr lang="en-US" altLang="zh-CN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   (2023 MultiCoNER II)</a:t>
            </a:r>
            <a:endParaRPr lang="en-US" altLang="zh-CN" dirty="0" smtClean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5282540" y="1077079"/>
            <a:ext cx="5711623" cy="49784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70C0"/>
            </a:solidFill>
          </a:ln>
        </p:spPr>
        <p:txBody>
          <a:bodyPr lIns="0"/>
          <a:lstStyle>
            <a:lvl1pPr marL="273050" indent="-2730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+mj-lt"/>
              </a:rPr>
              <a:t>Tagset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282539" y="1559695"/>
            <a:ext cx="5711624" cy="4984749"/>
          </a:xfrm>
          <a:prstGeom prst="rect">
            <a:avLst/>
          </a:prstGeom>
          <a:ln w="19050">
            <a:noFill/>
          </a:ln>
        </p:spPr>
        <p:txBody>
          <a:bodyPr lIns="90000" rIns="90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1600" kern="1200" spc="-3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맑은 고딕" panose="020B0503020000020004" pitchFamily="34" charset="-127"/>
              <a:buChar char="－"/>
            </a:pPr>
            <a:endParaRPr lang="zh-CN" sz="180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14" y="1678591"/>
            <a:ext cx="2514456" cy="2491565"/>
          </a:xfrm>
          <a:prstGeom prst="rect">
            <a:avLst/>
          </a:prstGeom>
        </p:spPr>
      </p:pic>
      <p:sp>
        <p:nvSpPr>
          <p:cNvPr id="10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Background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018" y="1901542"/>
            <a:ext cx="3280520" cy="21756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95623" y="4403827"/>
            <a:ext cx="53402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MultiCoNER I</a:t>
            </a:r>
            <a:r>
              <a:rPr lang="en-US" altLang="zh-CN" dirty="0" smtClean="0"/>
              <a:t> Task Tagset: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/>
              <a:t>- Coarse label tagset (the label number is 6)</a:t>
            </a:r>
          </a:p>
          <a:p>
            <a:r>
              <a:rPr lang="en-US" altLang="zh-CN" sz="1400" dirty="0" smtClean="0"/>
              <a:t>- Location, Creative Work, Group, Person, Product, Medical</a:t>
            </a:r>
            <a:endParaRPr lang="en-US" altLang="zh-CN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5895623" y="5457378"/>
            <a:ext cx="39722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2023 MultiCoNER II </a:t>
            </a:r>
            <a:r>
              <a:rPr lang="en-US" altLang="zh-CN" dirty="0" smtClean="0"/>
              <a:t>Task Tagset: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/>
              <a:t>- fine-grained tagset (the label number is 33)</a:t>
            </a:r>
          </a:p>
          <a:p>
            <a:r>
              <a:rPr lang="en-US" altLang="zh-CN" sz="1400" dirty="0" smtClean="0"/>
              <a:t>- with much more labels in the tagset.</a:t>
            </a:r>
          </a:p>
          <a:p>
            <a:r>
              <a:rPr lang="en-US" altLang="zh-CN" sz="1400" dirty="0" smtClean="0"/>
              <a:t>- with long-tailed data distribution. 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40430" y="4587909"/>
            <a:ext cx="4220692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b="1" dirty="0"/>
              <a:t>New </a:t>
            </a:r>
            <a:r>
              <a:rPr lang="en-US" altLang="zh-CN" b="1" dirty="0" smtClean="0"/>
              <a:t>challenges 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en-US" altLang="zh-CN" sz="1600" dirty="0"/>
              <a:t>1: out of knowledge-base entities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2: noisy scenarios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3: with much more labels tagset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4: with long-tailed data distribution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912822" y="4126675"/>
            <a:ext cx="154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r>
              <a:rPr lang="en-US" altLang="zh-CN" sz="1400" dirty="0" smtClean="0"/>
              <a:t>ata distribution</a:t>
            </a:r>
            <a:endParaRPr lang="zh-CN" alt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5253964" y="1678591"/>
            <a:ext cx="0" cy="486585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96120" y="5214874"/>
            <a:ext cx="5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28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System Architecture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230352"/>
            <a:ext cx="5532977" cy="30962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93291" y="1965528"/>
            <a:ext cx="53625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/>
              <a:t>Knowledge Enhancement Tools: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34" charset="-127"/>
              <a:buChar char="－"/>
            </a:pPr>
            <a:r>
              <a:rPr lang="en-US" altLang="zh-CN" b="1" dirty="0" smtClean="0"/>
              <a:t>Sentence </a:t>
            </a:r>
            <a:r>
              <a:rPr lang="en-US" altLang="zh-CN" b="1" dirty="0"/>
              <a:t>Retrieval Knowledge Base (Se-Kg</a:t>
            </a:r>
            <a:r>
              <a:rPr lang="en-US" altLang="zh-CN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34" charset="-127"/>
              <a:buChar char="－"/>
            </a:pPr>
            <a:r>
              <a:rPr lang="en-US" altLang="zh-CN" b="1" dirty="0"/>
              <a:t>Entity Retrieval Knowledge Base </a:t>
            </a:r>
            <a:r>
              <a:rPr lang="en-US" altLang="zh-CN" b="1" dirty="0" smtClean="0"/>
              <a:t>(</a:t>
            </a:r>
            <a:r>
              <a:rPr lang="en-US" altLang="zh-CN" b="1" dirty="0"/>
              <a:t>En-Kg</a:t>
            </a:r>
            <a:r>
              <a:rPr lang="en-US" altLang="zh-CN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/>
              <a:t>Loss</a:t>
            </a:r>
            <a:r>
              <a:rPr lang="zh-CN" altLang="en-US" sz="2400" b="1" dirty="0" smtClean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34" charset="-127"/>
              <a:buChar char="－"/>
            </a:pPr>
            <a:r>
              <a:rPr lang="en-US" altLang="zh-CN" b="1" dirty="0" smtClean="0"/>
              <a:t>Adjustable Dice Loss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34" charset="-127"/>
              <a:buChar char="－"/>
            </a:pPr>
            <a:r>
              <a:rPr lang="en-US" altLang="zh-CN" b="1" dirty="0" smtClean="0"/>
              <a:t>Label Smoothing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/>
              <a:t>Ensemble </a:t>
            </a:r>
            <a:r>
              <a:rPr lang="en-US" altLang="zh-CN" sz="2400" b="1" dirty="0" smtClean="0"/>
              <a:t>models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34" charset="-127"/>
              <a:buChar char="－"/>
            </a:pPr>
            <a:r>
              <a:rPr lang="en-US" altLang="zh-CN" b="1" dirty="0"/>
              <a:t>Majority </a:t>
            </a:r>
            <a:r>
              <a:rPr lang="en-US" altLang="zh-CN" b="1" dirty="0" smtClean="0"/>
              <a:t>Votes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411591" y="1235698"/>
            <a:ext cx="268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System Structure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6221841" y="1330948"/>
            <a:ext cx="2540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Key technology: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47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1591" y="245693"/>
            <a:ext cx="9923034" cy="413715"/>
          </a:xfrm>
        </p:spPr>
        <p:txBody>
          <a:bodyPr/>
          <a:lstStyle/>
          <a:p>
            <a:r>
              <a:rPr lang="en-US" altLang="ko-KR" sz="2800" dirty="0">
                <a:latin typeface="+mj-lt"/>
              </a:rPr>
              <a:t>Methodology</a:t>
            </a:r>
            <a:r>
              <a:rPr lang="en-US" altLang="zh-CN" sz="2800" dirty="0">
                <a:latin typeface="+mj-lt"/>
              </a:rPr>
              <a:t>—Building </a:t>
            </a:r>
            <a:r>
              <a:rPr lang="en-US" altLang="zh-CN" sz="2800" dirty="0" smtClean="0">
                <a:latin typeface="+mj-lt"/>
              </a:rPr>
              <a:t>Knowledge-enhancement Tool</a:t>
            </a:r>
            <a:endParaRPr lang="ko-KR" altLang="en-US" sz="28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0024" y="1154668"/>
            <a:ext cx="5832000" cy="5293757"/>
            <a:chOff x="200024" y="1154668"/>
            <a:chExt cx="5832000" cy="5614563"/>
          </a:xfrm>
        </p:grpSpPr>
        <p:sp>
          <p:nvSpPr>
            <p:cNvPr id="5" name="文本框 4"/>
            <p:cNvSpPr txBox="1"/>
            <p:nvPr/>
          </p:nvSpPr>
          <p:spPr>
            <a:xfrm>
              <a:off x="200024" y="1154668"/>
              <a:ext cx="5832000" cy="46166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Architecture</a:t>
              </a:r>
              <a:endParaRPr lang="zh-CN" altLang="en-US" sz="2400" b="1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0024" y="1616333"/>
              <a:ext cx="5824785" cy="515289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1" y="2024496"/>
            <a:ext cx="5640032" cy="298402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090366" y="1154668"/>
            <a:ext cx="5832000" cy="5293757"/>
            <a:chOff x="200024" y="1154668"/>
            <a:chExt cx="5832000" cy="5614563"/>
          </a:xfrm>
        </p:grpSpPr>
        <p:sp>
          <p:nvSpPr>
            <p:cNvPr id="16" name="文本框 15"/>
            <p:cNvSpPr txBox="1"/>
            <p:nvPr/>
          </p:nvSpPr>
          <p:spPr>
            <a:xfrm>
              <a:off x="200024" y="1154668"/>
              <a:ext cx="5832000" cy="46166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Knowledge-enhancement Tool</a:t>
              </a:r>
              <a:endParaRPr lang="zh-CN" altLang="en-US" sz="2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0024" y="1616333"/>
              <a:ext cx="5824785" cy="515289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54205" y="1684060"/>
            <a:ext cx="5497105" cy="3356760"/>
            <a:chOff x="6804224" y="2074455"/>
            <a:chExt cx="5497105" cy="2886020"/>
          </a:xfrm>
        </p:grpSpPr>
        <p:sp>
          <p:nvSpPr>
            <p:cNvPr id="19" name="矩形 18"/>
            <p:cNvSpPr/>
            <p:nvPr/>
          </p:nvSpPr>
          <p:spPr>
            <a:xfrm>
              <a:off x="6869781" y="2074455"/>
              <a:ext cx="5431548" cy="1997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2000" b="1" dirty="0">
                  <a:latin typeface="+mj-lt"/>
                </a:rPr>
                <a:t>Sentence Retrieval Knowledge Base (Se-Kg</a:t>
              </a:r>
              <a:r>
                <a:rPr lang="en-US" altLang="zh-CN" sz="2000" b="1" dirty="0" smtClean="0">
                  <a:latin typeface="+mj-lt"/>
                </a:rPr>
                <a:t>)</a:t>
              </a:r>
              <a:endParaRPr lang="en-US" altLang="zh-CN" sz="2000" b="1" dirty="0">
                <a:latin typeface="+mj-lt"/>
              </a:endParaRPr>
            </a:p>
            <a:p>
              <a:pPr marL="285750" lvl="0" indent="-285750">
                <a:buFont typeface="맑은 고딕" panose="020B0503020000020004" pitchFamily="34" charset="-127"/>
                <a:buChar char="－"/>
              </a:pPr>
              <a:r>
                <a:rPr lang="en-US" altLang="zh-CN" dirty="0">
                  <a:solidFill>
                    <a:prstClr val="black"/>
                  </a:solidFill>
                </a:rPr>
                <a:t>We can take advantage of the retrieved </a:t>
              </a:r>
            </a:p>
            <a:p>
              <a:pPr lvl="0"/>
              <a:r>
                <a:rPr lang="en-US" altLang="zh-CN" dirty="0">
                  <a:solidFill>
                    <a:prstClr val="black"/>
                  </a:solidFill>
                </a:rPr>
                <a:t>    sentences to enrich the context of the </a:t>
              </a:r>
            </a:p>
            <a:p>
              <a:pPr lvl="0"/>
              <a:r>
                <a:rPr lang="en-US" altLang="zh-CN" dirty="0">
                  <a:solidFill>
                    <a:prstClr val="black"/>
                  </a:solidFill>
                </a:rPr>
                <a:t>    origin texts.</a:t>
              </a:r>
            </a:p>
            <a:p>
              <a:pPr marL="285750" lvl="0" indent="-285750">
                <a:spcBef>
                  <a:spcPts val="600"/>
                </a:spcBef>
                <a:buFont typeface="맑은 고딕" panose="020B0503020000020004" pitchFamily="34" charset="-127"/>
                <a:buChar char="－"/>
              </a:pPr>
              <a:r>
                <a:rPr lang="en-US" altLang="zh-CN" dirty="0">
                  <a:solidFill>
                    <a:prstClr val="black"/>
                  </a:solidFill>
                </a:rPr>
                <a:t>We choose top 10 related sentences in 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the </a:t>
              </a:r>
            </a:p>
            <a:p>
              <a:pPr lvl="0">
                <a:spcBef>
                  <a:spcPts val="600"/>
                </a:spcBef>
              </a:pPr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   Wiki </a:t>
              </a:r>
              <a:r>
                <a:rPr lang="en-US" altLang="zh-CN" dirty="0">
                  <a:solidFill>
                    <a:prstClr val="black"/>
                  </a:solidFill>
                </a:rPr>
                <a:t>dump.</a:t>
              </a:r>
              <a:endParaRPr lang="zh-CN" altLang="en-US" dirty="0">
                <a:solidFill>
                  <a:prstClr val="black"/>
                </a:solidFill>
              </a:endParaRPr>
            </a:p>
            <a:p>
              <a:endParaRPr lang="zh-CN" altLang="en-US" sz="2000" dirty="0">
                <a:solidFill>
                  <a:srgbClr val="00B0F0"/>
                </a:solidFill>
                <a:latin typeface="+mj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804224" y="3835861"/>
              <a:ext cx="5283201" cy="112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2000" b="1" dirty="0">
                  <a:latin typeface="+mj-lt"/>
                </a:rPr>
                <a:t>Entity Retrieval Knowledge Base (En-Kg</a:t>
              </a:r>
              <a:r>
                <a:rPr lang="en-US" altLang="zh-CN" sz="2000" b="1" dirty="0" smtClean="0">
                  <a:latin typeface="+mj-lt"/>
                </a:rPr>
                <a:t>)</a:t>
              </a:r>
            </a:p>
            <a:p>
              <a:pPr marL="285750" indent="-285750">
                <a:buFont typeface="맑은 고딕" panose="020B0503020000020004" pitchFamily="34" charset="-127"/>
                <a:buChar char="－"/>
              </a:pPr>
              <a:r>
                <a:rPr lang="en-US" altLang="zh-CN" dirty="0" smtClean="0">
                  <a:latin typeface="+mj-lt"/>
                </a:rPr>
                <a:t>We use entity retrieved sentences to increase </a:t>
              </a:r>
            </a:p>
            <a:p>
              <a:r>
                <a:rPr lang="en-US" altLang="zh-CN" dirty="0" smtClean="0">
                  <a:latin typeface="+mj-lt"/>
                </a:rPr>
                <a:t>   the relativity of the original sentences and the </a:t>
              </a:r>
            </a:p>
            <a:p>
              <a:r>
                <a:rPr lang="en-US" altLang="zh-CN" dirty="0" smtClean="0">
                  <a:latin typeface="+mj-lt"/>
                </a:rPr>
                <a:t>   retrieved sentences.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08456" y="5419283"/>
            <a:ext cx="5375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34" charset="-127"/>
              <a:buChar char="－"/>
            </a:pPr>
            <a:r>
              <a:rPr lang="en-US" altLang="zh-CN" b="1" dirty="0"/>
              <a:t>The original texts with short contexts make it a harder task for NER.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3" y="4972233"/>
            <a:ext cx="2828571" cy="14666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14564" y="5409316"/>
            <a:ext cx="243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We choose top 4 sentences for Entity Knowledge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49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91DAC7-DA5D-2D05-6E9B-E94940019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591" y="245693"/>
            <a:ext cx="6770259" cy="413715"/>
          </a:xfrm>
        </p:spPr>
        <p:txBody>
          <a:bodyPr/>
          <a:lstStyle/>
          <a:p>
            <a:r>
              <a:rPr lang="en-US" altLang="ko-KR" sz="2800" dirty="0" smtClean="0">
                <a:latin typeface="+mj-lt"/>
              </a:rPr>
              <a:t>Methodology</a:t>
            </a:r>
            <a:r>
              <a:rPr lang="en-US" altLang="zh-CN" sz="2800" dirty="0" smtClean="0">
                <a:latin typeface="+mj-lt"/>
              </a:rPr>
              <a:t>—Building Effective Loss</a:t>
            </a:r>
            <a:endParaRPr lang="ko-KR" altLang="en-US" sz="2800" dirty="0">
              <a:latin typeface="+mj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02378" y="1132319"/>
            <a:ext cx="5420632" cy="2875648"/>
            <a:chOff x="5530318" y="1936689"/>
            <a:chExt cx="5420632" cy="287564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4157" y="2519153"/>
              <a:ext cx="4961905" cy="56190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530318" y="1936689"/>
              <a:ext cx="537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Adjustable Dice Loss</a:t>
              </a:r>
              <a:endParaRPr lang="zh-CN" altLang="en-US" sz="20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559268" y="3258065"/>
              <a:ext cx="5391682" cy="1554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맑은 고딕" panose="020B0503020000020004" pitchFamily="34" charset="-127"/>
                <a:buChar char="－"/>
              </a:pPr>
              <a:r>
                <a:rPr lang="en-US" altLang="zh-CN" dirty="0"/>
                <a:t>D</a:t>
              </a:r>
              <a:r>
                <a:rPr lang="en-US" altLang="zh-CN" dirty="0" smtClean="0"/>
                <a:t>ice </a:t>
              </a:r>
              <a:r>
                <a:rPr lang="en-US" altLang="zh-CN" dirty="0"/>
                <a:t>loss is a </a:t>
              </a:r>
              <a:r>
                <a:rPr lang="en-US" altLang="zh-CN" dirty="0" smtClean="0"/>
                <a:t>F1-score oriented </a:t>
              </a:r>
              <a:r>
                <a:rPr lang="en-US" altLang="zh-CN" dirty="0"/>
                <a:t>loss, which is </a:t>
              </a:r>
              <a:endParaRPr lang="en-US" altLang="zh-CN" dirty="0" smtClean="0"/>
            </a:p>
            <a:p>
              <a:r>
                <a:rPr lang="en-US" altLang="zh-CN" dirty="0" smtClean="0"/>
                <a:t>   consistent </a:t>
              </a:r>
              <a:r>
                <a:rPr lang="en-US" altLang="zh-CN" dirty="0"/>
                <a:t>with the final </a:t>
              </a:r>
              <a:r>
                <a:rPr lang="en-US" altLang="zh-CN" dirty="0" smtClean="0"/>
                <a:t>evaluation metric.</a:t>
              </a:r>
            </a:p>
            <a:p>
              <a:pPr marL="285750" indent="-285750">
                <a:spcBef>
                  <a:spcPts val="600"/>
                </a:spcBef>
                <a:buFont typeface="맑은 고딕" panose="020B0503020000020004" pitchFamily="34" charset="-127"/>
                <a:buChar char="－"/>
              </a:pPr>
              <a:r>
                <a:rPr lang="en-US" altLang="zh-CN" dirty="0"/>
                <a:t>Dice Loss is an effective option to alleviate imbalanced </a:t>
              </a:r>
              <a:r>
                <a:rPr lang="en-US" altLang="zh-CN" dirty="0" smtClean="0"/>
                <a:t>data </a:t>
              </a:r>
              <a:r>
                <a:rPr lang="en-US" altLang="zh-CN" dirty="0"/>
                <a:t>distribution.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502378" y="3909378"/>
            <a:ext cx="60323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/>
              <a:t>Label </a:t>
            </a:r>
            <a:r>
              <a:rPr lang="en-US" altLang="zh-CN" sz="2000" b="1" dirty="0" smtClean="0"/>
              <a:t>Smoothing</a:t>
            </a:r>
          </a:p>
          <a:p>
            <a:pPr marL="285750" indent="-285750">
              <a:buFont typeface="맑은 고딕" panose="020B0503020000020004" pitchFamily="34" charset="-127"/>
              <a:buChar char="－"/>
            </a:pPr>
            <a:r>
              <a:rPr lang="en-US" altLang="zh-CN" sz="1600" dirty="0"/>
              <a:t>W</a:t>
            </a:r>
            <a:r>
              <a:rPr lang="en-US" altLang="zh-CN" sz="1600" dirty="0" smtClean="0"/>
              <a:t>e discover that </a:t>
            </a:r>
            <a:r>
              <a:rPr lang="en-US" altLang="zh-CN" sz="1600" dirty="0"/>
              <a:t>some grained </a:t>
            </a:r>
            <a:r>
              <a:rPr lang="en-US" altLang="zh-CN" sz="1600" dirty="0" smtClean="0"/>
              <a:t>tail </a:t>
            </a:r>
            <a:r>
              <a:rPr lang="en-US" altLang="zh-CN" sz="1600" dirty="0"/>
              <a:t>labels belonging to </a:t>
            </a:r>
            <a:r>
              <a:rPr lang="en-US" altLang="zh-CN" sz="1600" dirty="0" smtClean="0"/>
              <a:t>the same </a:t>
            </a:r>
            <a:r>
              <a:rPr lang="en-US" altLang="zh-CN" sz="1600" dirty="0"/>
              <a:t>tail coarse labels </a:t>
            </a:r>
            <a:r>
              <a:rPr lang="en-US" altLang="zh-CN" sz="1600" dirty="0" smtClean="0"/>
              <a:t>are </a:t>
            </a:r>
            <a:r>
              <a:rPr lang="en-US" altLang="zh-CN" sz="1600" dirty="0"/>
              <a:t>easily </a:t>
            </a:r>
            <a:r>
              <a:rPr lang="en-US" altLang="zh-CN" sz="1600" dirty="0" smtClean="0"/>
              <a:t>confusing by </a:t>
            </a:r>
            <a:r>
              <a:rPr lang="en-US" altLang="zh-CN" sz="1600" dirty="0"/>
              <a:t>identification </a:t>
            </a:r>
            <a:r>
              <a:rPr lang="en-US" altLang="zh-CN" sz="1600" dirty="0" smtClean="0"/>
              <a:t>during </a:t>
            </a:r>
            <a:r>
              <a:rPr lang="en-US" altLang="zh-CN" sz="1600" dirty="0"/>
              <a:t>inference process.</a:t>
            </a:r>
          </a:p>
          <a:p>
            <a:pPr marL="285750" indent="-285750">
              <a:spcBef>
                <a:spcPts val="600"/>
              </a:spcBef>
              <a:buFont typeface="맑은 고딕" panose="020B0503020000020004" pitchFamily="34" charset="-127"/>
              <a:buChar char="－"/>
            </a:pPr>
            <a:r>
              <a:rPr lang="en-US" altLang="zh-CN" sz="1600" dirty="0" smtClean="0"/>
              <a:t>By adding uniform noise for the golden labels to alleviate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the overfitting during the training process.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66392"/>
            <a:ext cx="3811138" cy="2527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500" y="4400946"/>
            <a:ext cx="509587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/>
              <a:t>Obviously the data </a:t>
            </a:r>
            <a:r>
              <a:rPr lang="en-US" altLang="zh-CN" sz="1600" smtClean="0"/>
              <a:t>is </a:t>
            </a:r>
            <a:r>
              <a:rPr lang="en-US" altLang="zh-CN" sz="1600" smtClean="0"/>
              <a:t>long-tailed </a:t>
            </a:r>
            <a:r>
              <a:rPr lang="en-US" altLang="zh-CN" sz="1600" dirty="0" smtClean="0"/>
              <a:t>distribution.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en-US" altLang="zh-CN" sz="1600" smtClean="0"/>
              <a:t>Long tail </a:t>
            </a:r>
            <a:r>
              <a:rPr lang="en-US" altLang="zh-CN" sz="1600" dirty="0" smtClean="0"/>
              <a:t>can severely degenerate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system performance.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257300" y="1332374"/>
            <a:ext cx="838200" cy="1859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62075" y="1626403"/>
            <a:ext cx="73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&gt;=90%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0500" y="6165265"/>
            <a:ext cx="1051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Reference</a:t>
            </a:r>
            <a:r>
              <a:rPr lang="en-US" altLang="zh-CN" sz="1400" dirty="0"/>
              <a:t>: Li X, Sun X, Meng Y, et al. Dice loss for data-imbalanced NLP tasks[J]. arXiv preprint arXiv:1911.02855, 2019.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3056" y="3854078"/>
            <a:ext cx="324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Fine-grained tagset data distribution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5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Experiment Setting &amp; Results </a:t>
            </a:r>
            <a:endParaRPr lang="zh-CN" altLang="en-US" sz="2800" dirty="0">
              <a:latin typeface="+mj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14949" y="1333500"/>
            <a:ext cx="6523445" cy="4910268"/>
            <a:chOff x="3962196" y="1201350"/>
            <a:chExt cx="7828574" cy="535855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721" y="1673550"/>
              <a:ext cx="7809524" cy="240000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3962196" y="4556283"/>
              <a:ext cx="7826399" cy="200361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dirty="0" smtClean="0"/>
                <a:t>Effect of Sentence Knowledge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dirty="0" smtClean="0"/>
                <a:t>Effect </a:t>
              </a:r>
              <a:r>
                <a:rPr lang="en-US" altLang="zh-CN" dirty="0"/>
                <a:t>of Entity </a:t>
              </a:r>
              <a:r>
                <a:rPr lang="en-US" altLang="zh-CN" dirty="0" smtClean="0"/>
                <a:t>Knowledge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dirty="0"/>
                <a:t>Effect of Entity Knowledge </a:t>
              </a:r>
              <a:r>
                <a:rPr lang="en-US" altLang="zh-CN" dirty="0" smtClean="0"/>
                <a:t>Truncation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dirty="0"/>
                <a:t>Effect of Adjustable Dice Loss and LS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62196" y="1201350"/>
              <a:ext cx="7826400" cy="46166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Results</a:t>
              </a:r>
              <a:endParaRPr lang="zh-CN" altLang="en-US" sz="24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64370" y="4084085"/>
              <a:ext cx="7826400" cy="46166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Ablation Study</a:t>
              </a:r>
              <a:endParaRPr lang="zh-CN" altLang="en-US" sz="2400" b="1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7173" y="1695450"/>
            <a:ext cx="4876801" cy="45529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30642"/>
              </p:ext>
            </p:extLst>
          </p:nvPr>
        </p:nvGraphicFramePr>
        <p:xfrm>
          <a:off x="485774" y="2092862"/>
          <a:ext cx="4410076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38">
                  <a:extLst>
                    <a:ext uri="{9D8B030D-6E8A-4147-A177-3AD203B41FA5}">
                      <a16:colId xmlns:a16="http://schemas.microsoft.com/office/drawing/2014/main" val="388871033"/>
                    </a:ext>
                  </a:extLst>
                </a:gridCol>
                <a:gridCol w="2205038">
                  <a:extLst>
                    <a:ext uri="{9D8B030D-6E8A-4147-A177-3AD203B41FA5}">
                      <a16:colId xmlns:a16="http://schemas.microsoft.com/office/drawing/2014/main" val="337280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Setting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</a:rPr>
                        <a:t>Values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7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Roberta-large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97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Optimizer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AdamW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9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Learning Rate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{4e-5,2e-5,1e-5}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ysClr val="windowText" lastClr="000000"/>
                          </a:solidFill>
                        </a:rPr>
                        <a:t>Learing Rate Scheduler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solidFill>
                            <a:sysClr val="windowText" lastClr="000000"/>
                          </a:solidFill>
                        </a:rPr>
                        <a:t>Line scheduler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Batch Size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{64, 32,16}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Sequence</a:t>
                      </a:r>
                      <a:r>
                        <a:rPr lang="en-US" altLang="zh-CN" sz="1600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46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5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beta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47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</a:rPr>
                        <a:t>#entity</a:t>
                      </a:r>
                      <a:r>
                        <a:rPr lang="en-US" altLang="zh-CN" sz="1600" baseline="0" dirty="0" smtClean="0">
                          <a:solidFill>
                            <a:sysClr val="windowText" lastClr="000000"/>
                          </a:solidFill>
                        </a:rPr>
                        <a:t> retrieval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zh-CN" sz="16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849324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257173" y="1322180"/>
            <a:ext cx="4876801" cy="46166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Experiment Setting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27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Ranking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62" y="865783"/>
            <a:ext cx="8299795" cy="58824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52151" y="2323069"/>
            <a:ext cx="8361406" cy="535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57546" y="24061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Rank at 2/34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9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99C685-5501-A90B-DB83-21BE131542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7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520</Words>
  <Application>Microsoft Office PowerPoint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 Light</vt:lpstr>
      <vt:lpstr>Wingdings</vt:lpstr>
      <vt:lpstr>Arial</vt:lpstr>
      <vt:lpstr>等线</vt:lpstr>
      <vt:lpstr>맑은 고딕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QK6156</dc:creator>
  <cp:lastModifiedBy>张豪杰</cp:lastModifiedBy>
  <cp:revision>189</cp:revision>
  <dcterms:created xsi:type="dcterms:W3CDTF">2022-11-29T00:39:13Z</dcterms:created>
  <dcterms:modified xsi:type="dcterms:W3CDTF">2023-06-04T08:34:13Z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