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4" r:id="rId4"/>
  </p:sldMasterIdLst>
  <p:notesMasterIdLst>
    <p:notesMasterId r:id="rId13"/>
  </p:notesMasterIdLst>
  <p:handoutMasterIdLst>
    <p:handoutMasterId r:id="rId14"/>
  </p:handoutMasterIdLst>
  <p:sldIdLst>
    <p:sldId id="256" r:id="rId5"/>
    <p:sldId id="258" r:id="rId6"/>
    <p:sldId id="275" r:id="rId7"/>
    <p:sldId id="278" r:id="rId8"/>
    <p:sldId id="276" r:id="rId9"/>
    <p:sldId id="260" r:id="rId10"/>
    <p:sldId id="277" r:id="rId11"/>
    <p:sldId id="274" r:id="rId12"/>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snapToObjects="1">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8716840079985488E-2"/>
          <c:w val="0.84417088415499297"/>
          <c:h val="0.92344496558859424"/>
        </c:manualLayout>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w="25400">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8716840079985488E-2"/>
          <c:w val="0.84417088415499297"/>
          <c:h val="0.92344496558859424"/>
        </c:manualLayout>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w="25400">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8716840079985488E-2"/>
          <c:w val="0.84417088415499297"/>
          <c:h val="0.92344496558859424"/>
        </c:manualLayout>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w="25400">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8716840079985488E-2"/>
          <c:w val="0.84417088415499297"/>
          <c:h val="0.92344496558859424"/>
        </c:manualLayout>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w="25400">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Resim 2">
          <a:extLst xmlns:a="http://schemas.openxmlformats.org/drawingml/2006/main">
            <a:ext uri="{FF2B5EF4-FFF2-40B4-BE49-F238E27FC236}">
              <a16:creationId xmlns:a16="http://schemas.microsoft.com/office/drawing/2014/main" id="{93DB6BAA-0D58-4D10-A0F9-3C6A5245E65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26224" cy="7783011"/>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0.49594</cdr:y>
    </cdr:to>
    <cdr:pic>
      <cdr:nvPicPr>
        <cdr:cNvPr id="3" name="Resim 2">
          <a:extLst xmlns:a="http://schemas.openxmlformats.org/drawingml/2006/main">
            <a:ext uri="{FF2B5EF4-FFF2-40B4-BE49-F238E27FC236}">
              <a16:creationId xmlns:a16="http://schemas.microsoft.com/office/drawing/2014/main" id="{703F3586-92B7-4C72-B9CB-14248172893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411749" cy="181000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DA460E7-A664-49E3-B5EA-3F09BC20E5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6CFAACAF-0F46-403D-BBE8-720D37FF7F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27667-3650-419D-AA20-8714E12C9C3C}" type="datetime1">
              <a:rPr lang="tr-TR" smtClean="0"/>
              <a:t>13.04.2021</a:t>
            </a:fld>
            <a:endParaRPr lang="tr-TR" dirty="0"/>
          </a:p>
        </p:txBody>
      </p:sp>
      <p:sp>
        <p:nvSpPr>
          <p:cNvPr id="4" name="Alt Bilgi Yer Tutucusu 3">
            <a:extLst>
              <a:ext uri="{FF2B5EF4-FFF2-40B4-BE49-F238E27FC236}">
                <a16:creationId xmlns:a16="http://schemas.microsoft.com/office/drawing/2014/main" id="{CA6DBCA5-0586-4033-B589-9511260D94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B34F21FB-2EB9-4D6F-B418-F212B4E6D4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342954-4CCE-4109-A97D-EC56DC4CAA99}" type="slidenum">
              <a:rPr lang="tr-TR" smtClean="0"/>
              <a:t>‹#›</a:t>
            </a:fld>
            <a:endParaRPr lang="tr-TR"/>
          </a:p>
        </p:txBody>
      </p:sp>
    </p:spTree>
    <p:extLst>
      <p:ext uri="{BB962C8B-B14F-4D97-AF65-F5344CB8AC3E}">
        <p14:creationId xmlns:p14="http://schemas.microsoft.com/office/powerpoint/2010/main" val="275383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32843-7F2A-4030-B510-4CACAE9ACA32}" type="datetime1">
              <a:rPr lang="tr-TR" noProof="0" smtClean="0"/>
              <a:pPr/>
              <a:t>13.04.2021</a:t>
            </a:fld>
            <a:endParaRPr lang="tr-TR" noProof="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7135D-5D5A-42FB-B1E9-F217A5CF7350}" type="slidenum">
              <a:rPr lang="tr-TR" noProof="0" smtClean="0"/>
              <a:t>‹#›</a:t>
            </a:fld>
            <a:endParaRPr lang="tr-TR" noProof="0"/>
          </a:p>
        </p:txBody>
      </p:sp>
    </p:spTree>
    <p:extLst>
      <p:ext uri="{BB962C8B-B14F-4D97-AF65-F5344CB8AC3E}">
        <p14:creationId xmlns:p14="http://schemas.microsoft.com/office/powerpoint/2010/main" val="227376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1</a:t>
            </a:fld>
            <a:endParaRPr lang="tr-TR"/>
          </a:p>
        </p:txBody>
      </p:sp>
    </p:spTree>
    <p:extLst>
      <p:ext uri="{BB962C8B-B14F-4D97-AF65-F5344CB8AC3E}">
        <p14:creationId xmlns:p14="http://schemas.microsoft.com/office/powerpoint/2010/main" val="52956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2</a:t>
            </a:fld>
            <a:endParaRPr lang="tr-TR"/>
          </a:p>
        </p:txBody>
      </p:sp>
    </p:spTree>
    <p:extLst>
      <p:ext uri="{BB962C8B-B14F-4D97-AF65-F5344CB8AC3E}">
        <p14:creationId xmlns:p14="http://schemas.microsoft.com/office/powerpoint/2010/main" val="38233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3</a:t>
            </a:fld>
            <a:endParaRPr lang="tr-TR"/>
          </a:p>
        </p:txBody>
      </p:sp>
    </p:spTree>
    <p:extLst>
      <p:ext uri="{BB962C8B-B14F-4D97-AF65-F5344CB8AC3E}">
        <p14:creationId xmlns:p14="http://schemas.microsoft.com/office/powerpoint/2010/main" val="42076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4</a:t>
            </a:fld>
            <a:endParaRPr lang="tr-TR"/>
          </a:p>
        </p:txBody>
      </p:sp>
    </p:spTree>
    <p:extLst>
      <p:ext uri="{BB962C8B-B14F-4D97-AF65-F5344CB8AC3E}">
        <p14:creationId xmlns:p14="http://schemas.microsoft.com/office/powerpoint/2010/main" val="372704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5</a:t>
            </a:fld>
            <a:endParaRPr lang="tr-TR"/>
          </a:p>
        </p:txBody>
      </p:sp>
    </p:spTree>
    <p:extLst>
      <p:ext uri="{BB962C8B-B14F-4D97-AF65-F5344CB8AC3E}">
        <p14:creationId xmlns:p14="http://schemas.microsoft.com/office/powerpoint/2010/main" val="303074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6</a:t>
            </a:fld>
            <a:endParaRPr lang="tr-TR"/>
          </a:p>
        </p:txBody>
      </p:sp>
    </p:spTree>
    <p:extLst>
      <p:ext uri="{BB962C8B-B14F-4D97-AF65-F5344CB8AC3E}">
        <p14:creationId xmlns:p14="http://schemas.microsoft.com/office/powerpoint/2010/main" val="27813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7</a:t>
            </a:fld>
            <a:endParaRPr lang="tr-TR"/>
          </a:p>
        </p:txBody>
      </p:sp>
    </p:spTree>
    <p:extLst>
      <p:ext uri="{BB962C8B-B14F-4D97-AF65-F5344CB8AC3E}">
        <p14:creationId xmlns:p14="http://schemas.microsoft.com/office/powerpoint/2010/main" val="296236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8</a:t>
            </a:fld>
            <a:endParaRPr lang="tr-TR"/>
          </a:p>
        </p:txBody>
      </p:sp>
    </p:spTree>
    <p:extLst>
      <p:ext uri="{BB962C8B-B14F-4D97-AF65-F5344CB8AC3E}">
        <p14:creationId xmlns:p14="http://schemas.microsoft.com/office/powerpoint/2010/main" val="784095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98A275AA-AC86-44C3-B160-D9FFB4C186DE}" type="datetime1">
              <a:rPr lang="tr-TR" noProof="0" smtClean="0"/>
              <a:t>13.04.2021</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7A886901-453A-4179-A762-CC38E0149B93}" type="datetime1">
              <a:rPr lang="tr-TR" noProof="0" smtClean="0"/>
              <a:t>13.04.2021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EA00762-EB3F-4EF4-9A1D-DCA0E16BDA74}"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a:t>Asıl metin stillerini düzenlemek için tıklayın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CE4BDBCA-9E22-4A86-A2DF-E0ABFF6FAAB0}"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23E33DE-FA26-4B2D-900A-A407947DEF28}"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Ad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82BFD382-B255-4806-99FE-B1EAA3171C65}"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a:t>Asıl başlık stilini düzenlemek için tıklayın</a:t>
            </a:r>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0114CC0-BF86-4A5B-BD89-30C7A7EDD5CB}"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CC0DBEC1-1883-48BB-82C3-B5B097B2629B}"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699E3F44-C328-4198-BF13-6F7FB775F615}"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6134D7B8-6C65-4052-992C-0B97852EFB0F}"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a:t>Asıl başlık stilini düzenlemek için tıklayın</a:t>
            </a:r>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1D0A1612-0019-4921-ADD5-DF452AC74980}" type="datetime1">
              <a:rPr lang="tr-TR" noProof="0" smtClean="0"/>
              <a:t>13.04.2021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A3822819-B27F-4EA8-B2C2-F365D2BA02CB}" type="datetime1">
              <a:rPr lang="tr-TR" noProof="0" smtClean="0"/>
              <a:t>13.04.2021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869E6E2-F5EE-45F0-BDA1-077C26C1DED5}" type="datetime1">
              <a:rPr lang="tr-TR" noProof="0" smtClean="0"/>
              <a:t>13.04.2021</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B72FEFB8-69DB-4059-886E-89859E1DB37D}" type="datetime1">
              <a:rPr lang="tr-TR" noProof="0" smtClean="0"/>
              <a:t>13.04.2021</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97C706F1-255C-4869-886F-51CCCE7AE342}" type="datetime1">
              <a:rPr lang="tr-TR" noProof="0" smtClean="0"/>
              <a:t>13.04.2021</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a:t>Asıl başlık stilini düzenlemek için tıklayın</a:t>
            </a:r>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5BCADB7C-773C-4797-B50C-ABA667ABA207}" type="datetime1">
              <a:rPr lang="tr-TR" noProof="0" smtClean="0"/>
              <a:t>13.04.2021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a:t>Asıl başlık stilini düzenlemek için tıklayın</a:t>
            </a:r>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7F127C18-FA5A-4BB1-A65C-0BBE04C2C85E}" type="datetime1">
              <a:rPr lang="tr-TR" noProof="0" smtClean="0"/>
              <a:t>13.04.2021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24268E10-2250-4D2D-9150-1FBE505834EF}" type="datetime1">
              <a:rPr lang="tr-TR" noProof="0" smtClean="0"/>
              <a:t>13.04.2021</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tr-TR" b="1" dirty="0"/>
              <a:t>(SPECT) Verilerinden Kalp Hastalığı teşhisi</a:t>
            </a:r>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tr-TR" dirty="0">
                <a:solidFill>
                  <a:schemeClr val="accent1">
                    <a:lumMod val="40000"/>
                    <a:lumOff val="60000"/>
                  </a:schemeClr>
                </a:solidFill>
              </a:rPr>
              <a:t>2004040033 Tayfun Buğra Baş</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99F444-FCBD-B140-9C05-E443FA0805C4}"/>
              </a:ext>
            </a:extLst>
          </p:cNvPr>
          <p:cNvSpPr>
            <a:spLocks noGrp="1"/>
          </p:cNvSpPr>
          <p:nvPr>
            <p:ph type="title"/>
          </p:nvPr>
        </p:nvSpPr>
        <p:spPr>
          <a:xfrm>
            <a:off x="1188721" y="609600"/>
            <a:ext cx="6143423" cy="1456267"/>
          </a:xfrm>
        </p:spPr>
        <p:txBody>
          <a:bodyPr rtlCol="0">
            <a:normAutofit/>
          </a:bodyPr>
          <a:lstStyle/>
          <a:p>
            <a:pPr rtl="0"/>
            <a:r>
              <a:rPr lang="tr-TR" dirty="0"/>
              <a:t>Proje </a:t>
            </a:r>
            <a:r>
              <a:rPr lang="tr-TR" dirty="0" err="1"/>
              <a:t>AMacı</a:t>
            </a:r>
            <a:endParaRPr lang="tr-TR" dirty="0"/>
          </a:p>
        </p:txBody>
      </p:sp>
      <p:sp>
        <p:nvSpPr>
          <p:cNvPr id="6" name="İçerik Yer Tutucusu 5">
            <a:extLst>
              <a:ext uri="{FF2B5EF4-FFF2-40B4-BE49-F238E27FC236}">
                <a16:creationId xmlns:a16="http://schemas.microsoft.com/office/drawing/2014/main" id="{DF2C06B9-D79B-49BF-9376-ADC8BB155D2A}"/>
              </a:ext>
            </a:extLst>
          </p:cNvPr>
          <p:cNvSpPr>
            <a:spLocks noGrp="1"/>
          </p:cNvSpPr>
          <p:nvPr>
            <p:ph idx="1"/>
          </p:nvPr>
        </p:nvSpPr>
        <p:spPr/>
        <p:txBody>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Verilen verilerden yola çıkarak insanların anormal ya da normal olarak teşhisinin konulmasındaki etkenlerin hangilerinin daha çok etkili olduğunu bulmak, bağlantılı sonuçları bulup teşhisin doğrulanmasını kolaylaştırmak ve bunu bir bilgilendirme amaçlı kullanıcı dostu internet sitesi haline getirmek.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
        <p:nvSpPr>
          <p:cNvPr id="3" name="Slayt Numarası Yer Tutucusu 2">
            <a:extLst>
              <a:ext uri="{FF2B5EF4-FFF2-40B4-BE49-F238E27FC236}">
                <a16:creationId xmlns:a16="http://schemas.microsoft.com/office/drawing/2014/main" id="{83F24D61-A666-43CF-AD06-91784574CF74}"/>
              </a:ext>
            </a:extLst>
          </p:cNvPr>
          <p:cNvSpPr>
            <a:spLocks noGrp="1"/>
          </p:cNvSpPr>
          <p:nvPr>
            <p:ph type="sldNum" sz="quarter" idx="12"/>
          </p:nvPr>
        </p:nvSpPr>
        <p:spPr/>
        <p:txBody>
          <a:bodyPr/>
          <a:lstStyle/>
          <a:p>
            <a:pPr rtl="0"/>
            <a:fld id="{69E57DC2-970A-4B3E-BB1C-7A09969E49DF}" type="slidenum">
              <a:rPr lang="tr-TR" noProof="0" smtClean="0"/>
              <a:t>2</a:t>
            </a:fld>
            <a:endParaRPr lang="tr-TR" noProof="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99F444-FCBD-B140-9C05-E443FA0805C4}"/>
              </a:ext>
            </a:extLst>
          </p:cNvPr>
          <p:cNvSpPr>
            <a:spLocks noGrp="1"/>
          </p:cNvSpPr>
          <p:nvPr>
            <p:ph type="title"/>
          </p:nvPr>
        </p:nvSpPr>
        <p:spPr>
          <a:xfrm>
            <a:off x="1188721" y="609600"/>
            <a:ext cx="6143423" cy="1456267"/>
          </a:xfrm>
        </p:spPr>
        <p:txBody>
          <a:bodyPr rtlCol="0">
            <a:normAutofit/>
          </a:bodyPr>
          <a:lstStyle/>
          <a:p>
            <a:pPr rtl="0"/>
            <a:r>
              <a:rPr lang="tr-TR" dirty="0"/>
              <a:t>Veri Seti Özellikleri</a:t>
            </a:r>
          </a:p>
        </p:txBody>
      </p:sp>
      <p:sp>
        <p:nvSpPr>
          <p:cNvPr id="6" name="İçerik Yer Tutucusu 5">
            <a:extLst>
              <a:ext uri="{FF2B5EF4-FFF2-40B4-BE49-F238E27FC236}">
                <a16:creationId xmlns:a16="http://schemas.microsoft.com/office/drawing/2014/main" id="{DF2C06B9-D79B-49BF-9376-ADC8BB155D2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267 adet test bulunmaktadır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187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datası ve 80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training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datası olarak ayrılmıştır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Datalar 1(doğru) veya 0 (yanlış) olarak yazılmıştır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Boş veri bulunmamaktadır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 gerçek hastalık şüphesi olan insanlardan alınmış, doktorların teşhisleriyle algoritma teşhisleri karşılaştırılmıştır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Algoritma teşhisleri %84 doğruluk içermektedir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22 Teşhis sütunu ve 1 kesin sonuç sütunu bulunmaktadır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3" name="Slayt Numarası Yer Tutucusu 2">
            <a:extLst>
              <a:ext uri="{FF2B5EF4-FFF2-40B4-BE49-F238E27FC236}">
                <a16:creationId xmlns:a16="http://schemas.microsoft.com/office/drawing/2014/main" id="{4DAF00B7-F8FF-4743-876B-9AC5E6E34836}"/>
              </a:ext>
            </a:extLst>
          </p:cNvPr>
          <p:cNvSpPr>
            <a:spLocks noGrp="1"/>
          </p:cNvSpPr>
          <p:nvPr>
            <p:ph type="sldNum" sz="quarter" idx="12"/>
          </p:nvPr>
        </p:nvSpPr>
        <p:spPr/>
        <p:txBody>
          <a:bodyPr/>
          <a:lstStyle/>
          <a:p>
            <a:pPr rtl="0"/>
            <a:fld id="{69E57DC2-970A-4B3E-BB1C-7A09969E49DF}" type="slidenum">
              <a:rPr lang="tr-TR" noProof="0" smtClean="0"/>
              <a:t>3</a:t>
            </a:fld>
            <a:endParaRPr lang="tr-TR" noProof="0"/>
          </a:p>
        </p:txBody>
      </p:sp>
    </p:spTree>
    <p:extLst>
      <p:ext uri="{BB962C8B-B14F-4D97-AF65-F5344CB8AC3E}">
        <p14:creationId xmlns:p14="http://schemas.microsoft.com/office/powerpoint/2010/main" val="164802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87451" y="128337"/>
            <a:ext cx="7641635" cy="1122947"/>
          </a:xfrm>
        </p:spPr>
        <p:txBody>
          <a:bodyPr rtlCol="0">
            <a:normAutofit/>
          </a:bodyPr>
          <a:lstStyle/>
          <a:p>
            <a:pPr rtl="0"/>
            <a:r>
              <a:rPr lang="tr-TR" dirty="0"/>
              <a:t>Veri Setinden elde edilen Soru</a:t>
            </a:r>
          </a:p>
        </p:txBody>
      </p:sp>
      <p:sp>
        <p:nvSpPr>
          <p:cNvPr id="4" name="İçerik Yer Tutucusu 3">
            <a:extLst>
              <a:ext uri="{FF2B5EF4-FFF2-40B4-BE49-F238E27FC236}">
                <a16:creationId xmlns:a16="http://schemas.microsoft.com/office/drawing/2014/main" id="{913271AC-B834-4AE9-A4A2-E18DBFE7170E}"/>
              </a:ext>
            </a:extLst>
          </p:cNvPr>
          <p:cNvSpPr>
            <a:spLocks noGrp="1"/>
          </p:cNvSpPr>
          <p:nvPr>
            <p:ph idx="1"/>
          </p:nvPr>
        </p:nvSpPr>
        <p:spPr>
          <a:xfrm>
            <a:off x="685801" y="2142068"/>
            <a:ext cx="10344751" cy="1534784"/>
          </a:xfrm>
        </p:spPr>
        <p:txBody>
          <a:bodyPr/>
          <a:lstStyle/>
          <a:p>
            <a:pPr marL="342900" lvl="0" indent="-342900">
              <a:lnSpc>
                <a:spcPct val="107000"/>
              </a:lnSpc>
              <a:spcAft>
                <a:spcPts val="800"/>
              </a:spcAft>
              <a:buFont typeface="Symbol" panose="05050102010706020507" pitchFamily="18" charset="2"/>
              <a:buChar char=""/>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Verilerin Kaç tanesi en yüksek doğruluk oranını veriyor?</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3" name="Slayt Numarası Yer Tutucusu 2">
            <a:extLst>
              <a:ext uri="{FF2B5EF4-FFF2-40B4-BE49-F238E27FC236}">
                <a16:creationId xmlns:a16="http://schemas.microsoft.com/office/drawing/2014/main" id="{6FDFD7CC-C412-44AB-BB43-685AEEF8F36C}"/>
              </a:ext>
            </a:extLst>
          </p:cNvPr>
          <p:cNvSpPr>
            <a:spLocks noGrp="1"/>
          </p:cNvSpPr>
          <p:nvPr>
            <p:ph type="sldNum" sz="quarter" idx="12"/>
          </p:nvPr>
        </p:nvSpPr>
        <p:spPr/>
        <p:txBody>
          <a:bodyPr/>
          <a:lstStyle/>
          <a:p>
            <a:pPr rtl="0"/>
            <a:fld id="{69E57DC2-970A-4B3E-BB1C-7A09969E49DF}" type="slidenum">
              <a:rPr lang="tr-TR" noProof="0" smtClean="0"/>
              <a:t>4</a:t>
            </a:fld>
            <a:endParaRPr lang="tr-TR" noProof="0"/>
          </a:p>
        </p:txBody>
      </p:sp>
    </p:spTree>
    <p:extLst>
      <p:ext uri="{BB962C8B-B14F-4D97-AF65-F5344CB8AC3E}">
        <p14:creationId xmlns:p14="http://schemas.microsoft.com/office/powerpoint/2010/main" val="275683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0" y="158818"/>
            <a:ext cx="6467353" cy="901566"/>
          </a:xfrm>
        </p:spPr>
        <p:txBody>
          <a:bodyPr rtlCol="0">
            <a:normAutofit/>
          </a:bodyPr>
          <a:lstStyle/>
          <a:p>
            <a:pPr rtl="0"/>
            <a:r>
              <a:rPr lang="tr-TR" dirty="0" err="1"/>
              <a:t>Feature</a:t>
            </a:r>
            <a:r>
              <a:rPr lang="tr-TR" dirty="0"/>
              <a:t> </a:t>
            </a:r>
            <a:r>
              <a:rPr lang="tr-TR" dirty="0" err="1"/>
              <a:t>Selection</a:t>
            </a:r>
            <a:endParaRPr lang="tr-TR" dirty="0"/>
          </a:p>
        </p:txBody>
      </p:sp>
      <p:sp>
        <p:nvSpPr>
          <p:cNvPr id="4" name="İçerik Yer Tutucusu 3">
            <a:extLst>
              <a:ext uri="{FF2B5EF4-FFF2-40B4-BE49-F238E27FC236}">
                <a16:creationId xmlns:a16="http://schemas.microsoft.com/office/drawing/2014/main" id="{52C0FECC-6E8B-42B4-9454-DE111494C847}"/>
              </a:ext>
            </a:extLst>
          </p:cNvPr>
          <p:cNvSpPr>
            <a:spLocks noGrp="1"/>
          </p:cNvSpPr>
          <p:nvPr>
            <p:ph idx="1"/>
          </p:nvPr>
        </p:nvSpPr>
        <p:spPr>
          <a:xfrm>
            <a:off x="247713" y="1168325"/>
            <a:ext cx="11424988" cy="5212076"/>
          </a:xfrm>
        </p:spPr>
        <p:txBody>
          <a:bodyPr>
            <a:normAutofit fontScale="85000" lnSpcReduction="20000"/>
          </a:bodyPr>
          <a:lstStyle/>
          <a:p>
            <a:pPr marL="0" indent="0">
              <a:buNone/>
            </a:pPr>
            <a:r>
              <a:rPr lang="tr-TR" sz="3200" dirty="0"/>
              <a:t>Nedir?</a:t>
            </a:r>
          </a:p>
          <a:p>
            <a:pPr marL="0" indent="0">
              <a:buNone/>
            </a:pPr>
            <a:r>
              <a:rPr lang="tr-TR" sz="2600" dirty="0"/>
              <a:t>Özellik Seçimi (</a:t>
            </a:r>
            <a:r>
              <a:rPr lang="tr-TR" sz="2600" dirty="0" err="1"/>
              <a:t>Feature</a:t>
            </a:r>
            <a:r>
              <a:rPr lang="tr-TR" sz="2600" dirty="0"/>
              <a:t> </a:t>
            </a:r>
            <a:r>
              <a:rPr lang="tr-TR" sz="2600" dirty="0" err="1"/>
              <a:t>Selection</a:t>
            </a:r>
            <a:r>
              <a:rPr lang="tr-TR" sz="2600" dirty="0"/>
              <a:t>) veri kümesi içerisinde hangi özelliklerin sonuç üzerinde ne kadar etkili olduğunu belirlemek için özellikleri parça parça değerlendirmeye alma işlemine verilen isimdir.</a:t>
            </a:r>
          </a:p>
          <a:p>
            <a:pPr marL="0" indent="0">
              <a:buNone/>
            </a:pPr>
            <a:r>
              <a:rPr lang="tr-TR" sz="3200" dirty="0"/>
              <a:t>Neden Yaptım?</a:t>
            </a:r>
          </a:p>
          <a:p>
            <a:pPr marL="0" indent="0">
              <a:buNone/>
            </a:pPr>
            <a:r>
              <a:rPr lang="tr-TR" sz="2600" dirty="0"/>
              <a:t>Veri setinin bizi doğru sonuca ulaştırmasını en kolay yoldan sağlayacak özellikleri belirlemek için yapılmıştır</a:t>
            </a:r>
          </a:p>
          <a:p>
            <a:pPr marL="0" indent="0">
              <a:buNone/>
            </a:pPr>
            <a:endParaRPr lang="tr-TR" dirty="0"/>
          </a:p>
          <a:p>
            <a:pPr marL="0" indent="0">
              <a:buNone/>
            </a:pPr>
            <a:r>
              <a:rPr lang="tr-TR" sz="3200" dirty="0"/>
              <a:t>Kullanılan Yöntemler:</a:t>
            </a:r>
          </a:p>
          <a:p>
            <a:r>
              <a:rPr lang="tr-TR" sz="2600" dirty="0" err="1"/>
              <a:t>Fuzzy</a:t>
            </a:r>
            <a:r>
              <a:rPr lang="tr-TR" sz="2600" dirty="0"/>
              <a:t> </a:t>
            </a:r>
            <a:r>
              <a:rPr lang="tr-TR" sz="2600" dirty="0" err="1"/>
              <a:t>Rule</a:t>
            </a:r>
            <a:endParaRPr lang="tr-TR" sz="2600" dirty="0"/>
          </a:p>
          <a:p>
            <a:r>
              <a:rPr lang="tr-TR" sz="2600" dirty="0" err="1"/>
              <a:t>Decision</a:t>
            </a:r>
            <a:r>
              <a:rPr lang="tr-TR" sz="2600" dirty="0"/>
              <a:t> </a:t>
            </a:r>
            <a:r>
              <a:rPr lang="tr-TR" sz="2600" dirty="0" err="1"/>
              <a:t>Tree</a:t>
            </a:r>
            <a:r>
              <a:rPr lang="tr-TR" sz="2600" dirty="0"/>
              <a:t> </a:t>
            </a:r>
          </a:p>
          <a:p>
            <a:r>
              <a:rPr lang="tr-TR" sz="2600" dirty="0" err="1"/>
              <a:t>Probablistic</a:t>
            </a:r>
            <a:r>
              <a:rPr lang="tr-TR" sz="2600" dirty="0"/>
              <a:t> </a:t>
            </a:r>
            <a:r>
              <a:rPr lang="tr-TR" sz="2600" dirty="0" err="1"/>
              <a:t>Neural</a:t>
            </a:r>
            <a:r>
              <a:rPr lang="tr-TR" sz="2600" dirty="0"/>
              <a:t> Network</a:t>
            </a:r>
          </a:p>
          <a:p>
            <a:r>
              <a:rPr lang="tr-TR" sz="2600" dirty="0" err="1"/>
              <a:t>Python</a:t>
            </a:r>
            <a:r>
              <a:rPr lang="tr-TR" sz="2600" dirty="0"/>
              <a:t> </a:t>
            </a:r>
            <a:r>
              <a:rPr lang="tr-TR" sz="2600" dirty="0" err="1"/>
              <a:t>Random</a:t>
            </a:r>
            <a:r>
              <a:rPr lang="tr-TR" sz="2600" dirty="0"/>
              <a:t> </a:t>
            </a:r>
            <a:r>
              <a:rPr lang="tr-TR" sz="2600" dirty="0" err="1"/>
              <a:t>Forest</a:t>
            </a:r>
            <a:r>
              <a:rPr lang="tr-TR" sz="2600" dirty="0"/>
              <a:t> </a:t>
            </a:r>
            <a:r>
              <a:rPr lang="tr-TR" sz="2600" dirty="0" err="1"/>
              <a:t>Classifier</a:t>
            </a:r>
            <a:endParaRPr lang="tr-TR" sz="2600" dirty="0"/>
          </a:p>
          <a:p>
            <a:pPr marL="0" indent="0">
              <a:buNone/>
            </a:pPr>
            <a:endParaRPr lang="tr-TR" dirty="0"/>
          </a:p>
        </p:txBody>
      </p:sp>
      <p:sp>
        <p:nvSpPr>
          <p:cNvPr id="3" name="Slayt Numarası Yer Tutucusu 2">
            <a:extLst>
              <a:ext uri="{FF2B5EF4-FFF2-40B4-BE49-F238E27FC236}">
                <a16:creationId xmlns:a16="http://schemas.microsoft.com/office/drawing/2014/main" id="{65B51784-844D-47E5-9FB9-845D89A87CD5}"/>
              </a:ext>
            </a:extLst>
          </p:cNvPr>
          <p:cNvSpPr>
            <a:spLocks noGrp="1"/>
          </p:cNvSpPr>
          <p:nvPr>
            <p:ph type="sldNum" sz="quarter" idx="12"/>
          </p:nvPr>
        </p:nvSpPr>
        <p:spPr/>
        <p:txBody>
          <a:bodyPr/>
          <a:lstStyle/>
          <a:p>
            <a:pPr rtl="0"/>
            <a:fld id="{69E57DC2-970A-4B3E-BB1C-7A09969E49DF}" type="slidenum">
              <a:rPr lang="tr-TR" noProof="0" smtClean="0"/>
              <a:t>5</a:t>
            </a:fld>
            <a:endParaRPr lang="tr-TR" noProof="0"/>
          </a:p>
        </p:txBody>
      </p:sp>
    </p:spTree>
    <p:extLst>
      <p:ext uri="{BB962C8B-B14F-4D97-AF65-F5344CB8AC3E}">
        <p14:creationId xmlns:p14="http://schemas.microsoft.com/office/powerpoint/2010/main" val="130823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132398" y="116048"/>
            <a:ext cx="8554473" cy="873853"/>
          </a:xfrm>
        </p:spPr>
        <p:txBody>
          <a:bodyPr rtlCol="0">
            <a:normAutofit fontScale="90000"/>
          </a:bodyPr>
          <a:lstStyle/>
          <a:p>
            <a:pPr rtl="0"/>
            <a:br>
              <a:rPr lang="tr-TR" dirty="0"/>
            </a:br>
            <a:r>
              <a:rPr lang="tr-TR" dirty="0" err="1"/>
              <a:t>feature</a:t>
            </a:r>
            <a:r>
              <a:rPr lang="tr-TR" dirty="0"/>
              <a:t> Seçimi</a:t>
            </a:r>
          </a:p>
        </p:txBody>
      </p:sp>
      <p:graphicFrame>
        <p:nvGraphicFramePr>
          <p:cNvPr id="6" name="İçerik Yer Tutucusu 5" descr="Grafik">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197259151"/>
              </p:ext>
            </p:extLst>
          </p:nvPr>
        </p:nvGraphicFramePr>
        <p:xfrm>
          <a:off x="173093" y="2141538"/>
          <a:ext cx="5922907" cy="36496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İçerik Yer Tutucusu 5" descr="Grafik">
            <a:extLst>
              <a:ext uri="{FF2B5EF4-FFF2-40B4-BE49-F238E27FC236}">
                <a16:creationId xmlns:a16="http://schemas.microsoft.com/office/drawing/2014/main" id="{B350CB66-7310-47A8-B855-76A828DDC0F8}"/>
              </a:ext>
            </a:extLst>
          </p:cNvPr>
          <p:cNvGraphicFramePr>
            <a:graphicFrameLocks/>
          </p:cNvGraphicFramePr>
          <p:nvPr>
            <p:extLst>
              <p:ext uri="{D42A27DB-BD31-4B8C-83A1-F6EECF244321}">
                <p14:modId xmlns:p14="http://schemas.microsoft.com/office/powerpoint/2010/main" val="553953330"/>
              </p:ext>
            </p:extLst>
          </p:nvPr>
        </p:nvGraphicFramePr>
        <p:xfrm>
          <a:off x="6248400" y="2135538"/>
          <a:ext cx="5922907" cy="36556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İçerik Yer Tutucusu 5" descr="Grafik">
            <a:extLst>
              <a:ext uri="{FF2B5EF4-FFF2-40B4-BE49-F238E27FC236}">
                <a16:creationId xmlns:a16="http://schemas.microsoft.com/office/drawing/2014/main" id="{7C03304C-6B0E-44B9-A8C8-7DB0018076B0}"/>
              </a:ext>
            </a:extLst>
          </p:cNvPr>
          <p:cNvGraphicFramePr>
            <a:graphicFrameLocks/>
          </p:cNvGraphicFramePr>
          <p:nvPr>
            <p:extLst>
              <p:ext uri="{D42A27DB-BD31-4B8C-83A1-F6EECF244321}">
                <p14:modId xmlns:p14="http://schemas.microsoft.com/office/powerpoint/2010/main" val="3213341363"/>
              </p:ext>
            </p:extLst>
          </p:nvPr>
        </p:nvGraphicFramePr>
        <p:xfrm>
          <a:off x="612117" y="2141538"/>
          <a:ext cx="5922907" cy="364966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İçerik Yer Tutucusu 5" descr="Grafik">
            <a:extLst>
              <a:ext uri="{FF2B5EF4-FFF2-40B4-BE49-F238E27FC236}">
                <a16:creationId xmlns:a16="http://schemas.microsoft.com/office/drawing/2014/main" id="{A31DE0B3-D2BC-42CA-87DE-49449AFBD190}"/>
              </a:ext>
            </a:extLst>
          </p:cNvPr>
          <p:cNvGraphicFramePr>
            <a:graphicFrameLocks/>
          </p:cNvGraphicFramePr>
          <p:nvPr>
            <p:extLst>
              <p:ext uri="{D42A27DB-BD31-4B8C-83A1-F6EECF244321}">
                <p14:modId xmlns:p14="http://schemas.microsoft.com/office/powerpoint/2010/main" val="4181773083"/>
              </p:ext>
            </p:extLst>
          </p:nvPr>
        </p:nvGraphicFramePr>
        <p:xfrm>
          <a:off x="10950" y="2511514"/>
          <a:ext cx="5855795" cy="3165698"/>
        </p:xfrm>
        <a:graphic>
          <a:graphicData uri="http://schemas.openxmlformats.org/drawingml/2006/chart">
            <c:chart xmlns:c="http://schemas.openxmlformats.org/drawingml/2006/chart" xmlns:r="http://schemas.openxmlformats.org/officeDocument/2006/relationships" r:id="rId6"/>
          </a:graphicData>
        </a:graphic>
      </p:graphicFrame>
      <p:sp>
        <p:nvSpPr>
          <p:cNvPr id="3" name="Metin kutusu 2">
            <a:extLst>
              <a:ext uri="{FF2B5EF4-FFF2-40B4-BE49-F238E27FC236}">
                <a16:creationId xmlns:a16="http://schemas.microsoft.com/office/drawing/2014/main" id="{93517478-EAA7-4AB0-AD6F-02B111F1E44E}"/>
              </a:ext>
            </a:extLst>
          </p:cNvPr>
          <p:cNvSpPr txBox="1"/>
          <p:nvPr/>
        </p:nvSpPr>
        <p:spPr>
          <a:xfrm>
            <a:off x="10416609" y="1556763"/>
            <a:ext cx="2021747" cy="584775"/>
          </a:xfrm>
          <a:prstGeom prst="rect">
            <a:avLst/>
          </a:prstGeom>
          <a:noFill/>
        </p:spPr>
        <p:txBody>
          <a:bodyPr wrap="square" rtlCol="0">
            <a:spAutoFit/>
          </a:bodyPr>
          <a:lstStyle/>
          <a:p>
            <a:r>
              <a:rPr lang="tr-TR" sz="3200" dirty="0" err="1"/>
              <a:t>Python</a:t>
            </a:r>
            <a:endParaRPr lang="tr-TR" sz="3200" dirty="0"/>
          </a:p>
        </p:txBody>
      </p:sp>
      <p:sp>
        <p:nvSpPr>
          <p:cNvPr id="12" name="Metin kutusu 11">
            <a:extLst>
              <a:ext uri="{FF2B5EF4-FFF2-40B4-BE49-F238E27FC236}">
                <a16:creationId xmlns:a16="http://schemas.microsoft.com/office/drawing/2014/main" id="{E5DF938D-F37A-4683-B36F-EB3806CE7AB4}"/>
              </a:ext>
            </a:extLst>
          </p:cNvPr>
          <p:cNvSpPr txBox="1"/>
          <p:nvPr/>
        </p:nvSpPr>
        <p:spPr>
          <a:xfrm>
            <a:off x="294498" y="1550764"/>
            <a:ext cx="1728132" cy="584775"/>
          </a:xfrm>
          <a:prstGeom prst="rect">
            <a:avLst/>
          </a:prstGeom>
          <a:noFill/>
        </p:spPr>
        <p:txBody>
          <a:bodyPr wrap="square">
            <a:spAutoFit/>
          </a:bodyPr>
          <a:lstStyle/>
          <a:p>
            <a:r>
              <a:rPr lang="tr-TR" sz="3200" dirty="0" err="1"/>
              <a:t>Knime</a:t>
            </a:r>
            <a:endParaRPr lang="tr-TR" sz="3200" dirty="0"/>
          </a:p>
        </p:txBody>
      </p:sp>
      <p:sp>
        <p:nvSpPr>
          <p:cNvPr id="14" name="Metin kutusu 13">
            <a:extLst>
              <a:ext uri="{FF2B5EF4-FFF2-40B4-BE49-F238E27FC236}">
                <a16:creationId xmlns:a16="http://schemas.microsoft.com/office/drawing/2014/main" id="{5B787ABA-4184-4AF7-B065-BB002F98BB79}"/>
              </a:ext>
            </a:extLst>
          </p:cNvPr>
          <p:cNvSpPr txBox="1"/>
          <p:nvPr/>
        </p:nvSpPr>
        <p:spPr>
          <a:xfrm>
            <a:off x="10949" y="4196615"/>
            <a:ext cx="6173415" cy="1077218"/>
          </a:xfrm>
          <a:prstGeom prst="rect">
            <a:avLst/>
          </a:prstGeom>
          <a:noFill/>
        </p:spPr>
        <p:txBody>
          <a:bodyPr wrap="square" rtlCol="0">
            <a:spAutoFit/>
          </a:bodyPr>
          <a:lstStyle/>
          <a:p>
            <a:r>
              <a:rPr lang="tr-TR" sz="3200" dirty="0" err="1"/>
              <a:t>Feature</a:t>
            </a:r>
            <a:r>
              <a:rPr lang="tr-TR" sz="3200" dirty="0"/>
              <a:t> Doğruluk oranı : 0,94865</a:t>
            </a:r>
          </a:p>
          <a:p>
            <a:r>
              <a:rPr lang="tr-TR" sz="3200" dirty="0" err="1"/>
              <a:t>Feature</a:t>
            </a:r>
            <a:r>
              <a:rPr lang="tr-TR" sz="3200" dirty="0"/>
              <a:t> Sayısı: 18</a:t>
            </a:r>
          </a:p>
        </p:txBody>
      </p:sp>
      <p:sp>
        <p:nvSpPr>
          <p:cNvPr id="15" name="Metin kutusu 14">
            <a:extLst>
              <a:ext uri="{FF2B5EF4-FFF2-40B4-BE49-F238E27FC236}">
                <a16:creationId xmlns:a16="http://schemas.microsoft.com/office/drawing/2014/main" id="{E3BA2585-19A1-4AA1-81DA-B00A693D14EB}"/>
              </a:ext>
            </a:extLst>
          </p:cNvPr>
          <p:cNvSpPr txBox="1"/>
          <p:nvPr/>
        </p:nvSpPr>
        <p:spPr>
          <a:xfrm>
            <a:off x="6258143" y="5791200"/>
            <a:ext cx="5913164" cy="1077218"/>
          </a:xfrm>
          <a:prstGeom prst="rect">
            <a:avLst/>
          </a:prstGeom>
          <a:noFill/>
        </p:spPr>
        <p:txBody>
          <a:bodyPr wrap="square" rtlCol="0">
            <a:spAutoFit/>
          </a:bodyPr>
          <a:lstStyle/>
          <a:p>
            <a:r>
              <a:rPr lang="tr-TR" sz="3200" dirty="0" err="1"/>
              <a:t>Feature</a:t>
            </a:r>
            <a:r>
              <a:rPr lang="tr-TR" sz="3200" dirty="0"/>
              <a:t> Doğruluk oranı:0,91818</a:t>
            </a:r>
          </a:p>
          <a:p>
            <a:r>
              <a:rPr lang="tr-TR" sz="3200" dirty="0" err="1"/>
              <a:t>Feature</a:t>
            </a:r>
            <a:r>
              <a:rPr lang="tr-TR" sz="3200" dirty="0"/>
              <a:t> Sayısı: 15</a:t>
            </a:r>
          </a:p>
        </p:txBody>
      </p:sp>
      <p:sp>
        <p:nvSpPr>
          <p:cNvPr id="7" name="Slayt Numarası Yer Tutucusu 6">
            <a:extLst>
              <a:ext uri="{FF2B5EF4-FFF2-40B4-BE49-F238E27FC236}">
                <a16:creationId xmlns:a16="http://schemas.microsoft.com/office/drawing/2014/main" id="{B3BCCF81-0344-4DE0-914C-D286F1F7317E}"/>
              </a:ext>
            </a:extLst>
          </p:cNvPr>
          <p:cNvSpPr>
            <a:spLocks noGrp="1"/>
          </p:cNvSpPr>
          <p:nvPr>
            <p:ph type="sldNum" sz="quarter" idx="12"/>
          </p:nvPr>
        </p:nvSpPr>
        <p:spPr>
          <a:xfrm>
            <a:off x="11289517" y="6328090"/>
            <a:ext cx="551167" cy="377825"/>
          </a:xfrm>
        </p:spPr>
        <p:txBody>
          <a:bodyPr/>
          <a:lstStyle/>
          <a:p>
            <a:pPr rtl="0"/>
            <a:fld id="{69E57DC2-970A-4B3E-BB1C-7A09969E49DF}" type="slidenum">
              <a:rPr lang="tr-TR" noProof="0" smtClean="0"/>
              <a:t>6</a:t>
            </a:fld>
            <a:endParaRPr lang="tr-TR" noProof="0" dirty="0"/>
          </a:p>
        </p:txBody>
      </p:sp>
    </p:spTree>
    <p:extLst>
      <p:ext uri="{BB962C8B-B14F-4D97-AF65-F5344CB8AC3E}">
        <p14:creationId xmlns:p14="http://schemas.microsoft.com/office/powerpoint/2010/main" val="142939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92279" y="597666"/>
            <a:ext cx="6765737" cy="680185"/>
          </a:xfrm>
        </p:spPr>
        <p:txBody>
          <a:bodyPr rtlCol="0"/>
          <a:lstStyle/>
          <a:p>
            <a:pPr rtl="0"/>
            <a:r>
              <a:rPr lang="tr-TR" dirty="0" err="1"/>
              <a:t>Classification</a:t>
            </a:r>
            <a:endParaRPr lang="tr-TR" dirty="0"/>
          </a:p>
        </p:txBody>
      </p:sp>
      <p:sp>
        <p:nvSpPr>
          <p:cNvPr id="4" name="İçerik Yer Tutucusu 3">
            <a:extLst>
              <a:ext uri="{FF2B5EF4-FFF2-40B4-BE49-F238E27FC236}">
                <a16:creationId xmlns:a16="http://schemas.microsoft.com/office/drawing/2014/main" id="{6DE185F2-9321-4FCB-8908-F4930CC7344B}"/>
              </a:ext>
            </a:extLst>
          </p:cNvPr>
          <p:cNvSpPr>
            <a:spLocks noGrp="1"/>
          </p:cNvSpPr>
          <p:nvPr>
            <p:ph idx="1"/>
          </p:nvPr>
        </p:nvSpPr>
        <p:spPr>
          <a:xfrm>
            <a:off x="92279" y="1610843"/>
            <a:ext cx="6607624" cy="4188903"/>
          </a:xfrm>
        </p:spPr>
        <p:txBody>
          <a:bodyPr>
            <a:normAutofit fontScale="55000" lnSpcReduction="20000"/>
          </a:bodyPr>
          <a:lstStyle/>
          <a:p>
            <a:pPr marL="0" indent="0">
              <a:buNone/>
            </a:pPr>
            <a:r>
              <a:rPr lang="tr-TR" sz="3200" dirty="0"/>
              <a:t>Nedir ?</a:t>
            </a:r>
          </a:p>
          <a:p>
            <a:pPr marL="0" indent="0">
              <a:buNone/>
            </a:pPr>
            <a:r>
              <a:rPr lang="tr-TR" sz="3200" b="0" i="0" dirty="0">
                <a:solidFill>
                  <a:schemeClr val="tx1">
                    <a:lumMod val="95000"/>
                  </a:schemeClr>
                </a:solidFill>
                <a:effectLst/>
                <a:latin typeface="Ubuntu"/>
              </a:rPr>
              <a:t>Sınıflandırma  bir veri kümesinin (data set) birbirinden farklı ve </a:t>
            </a:r>
          </a:p>
          <a:p>
            <a:pPr marL="0" indent="0">
              <a:buNone/>
            </a:pPr>
            <a:r>
              <a:rPr lang="tr-TR" sz="3200" b="0" i="0" dirty="0">
                <a:solidFill>
                  <a:schemeClr val="tx1">
                    <a:lumMod val="95000"/>
                  </a:schemeClr>
                </a:solidFill>
                <a:effectLst/>
                <a:latin typeface="Ubuntu"/>
              </a:rPr>
              <a:t>önceden belirlenmiş sınıflardan birine atanmasıdır.</a:t>
            </a:r>
            <a:endParaRPr lang="tr-TR" sz="3200" dirty="0">
              <a:solidFill>
                <a:schemeClr val="tx1">
                  <a:lumMod val="95000"/>
                </a:schemeClr>
              </a:solidFill>
            </a:endParaRPr>
          </a:p>
          <a:p>
            <a:pPr marL="0" indent="0">
              <a:buNone/>
            </a:pPr>
            <a:r>
              <a:rPr lang="tr-TR" sz="3200" dirty="0"/>
              <a:t>Neden Yapıldı?</a:t>
            </a:r>
          </a:p>
          <a:p>
            <a:pPr marL="0" indent="0">
              <a:buNone/>
            </a:pPr>
            <a:r>
              <a:rPr lang="tr-TR" sz="3300" dirty="0"/>
              <a:t>Hastalık var mı(1), yok mu(0) teşhisi için kullanılmıştır.</a:t>
            </a:r>
          </a:p>
          <a:p>
            <a:pPr marL="0" indent="0">
              <a:buNone/>
            </a:pPr>
            <a:r>
              <a:rPr lang="tr-TR" sz="3200" dirty="0"/>
              <a:t>Kullanılan Yöntemler</a:t>
            </a:r>
          </a:p>
          <a:p>
            <a:pPr marL="0" indent="0">
              <a:buNone/>
            </a:pPr>
            <a:r>
              <a:rPr lang="tr-TR" sz="3300" dirty="0" err="1"/>
              <a:t>Decision</a:t>
            </a:r>
            <a:r>
              <a:rPr lang="tr-TR" sz="3300" dirty="0"/>
              <a:t> </a:t>
            </a:r>
            <a:r>
              <a:rPr lang="tr-TR" sz="3300" dirty="0" err="1"/>
              <a:t>Tree</a:t>
            </a:r>
            <a:endParaRPr lang="tr-TR" sz="3300" dirty="0"/>
          </a:p>
          <a:p>
            <a:pPr marL="0" indent="0">
              <a:buNone/>
            </a:pPr>
            <a:r>
              <a:rPr lang="tr-TR" sz="3300" dirty="0" err="1"/>
              <a:t>Naive</a:t>
            </a:r>
            <a:r>
              <a:rPr lang="tr-TR" sz="3300" dirty="0"/>
              <a:t> </a:t>
            </a:r>
            <a:r>
              <a:rPr lang="tr-TR" sz="3300" dirty="0" err="1"/>
              <a:t>Bayes</a:t>
            </a:r>
            <a:endParaRPr lang="tr-TR" sz="3300" dirty="0"/>
          </a:p>
          <a:p>
            <a:pPr marL="0" indent="0">
              <a:buNone/>
            </a:pPr>
            <a:r>
              <a:rPr lang="tr-TR" sz="3300" dirty="0" err="1"/>
              <a:t>Probablistic</a:t>
            </a:r>
            <a:r>
              <a:rPr lang="tr-TR" sz="3300" dirty="0"/>
              <a:t> </a:t>
            </a:r>
            <a:r>
              <a:rPr lang="tr-TR" sz="3300" dirty="0" err="1"/>
              <a:t>neural</a:t>
            </a:r>
            <a:r>
              <a:rPr lang="tr-TR" sz="3300" dirty="0"/>
              <a:t> network</a:t>
            </a:r>
          </a:p>
          <a:p>
            <a:pPr marL="0" indent="0">
              <a:buNone/>
            </a:pPr>
            <a:r>
              <a:rPr lang="tr-TR" sz="3300" dirty="0" err="1"/>
              <a:t>Fuzzy</a:t>
            </a:r>
            <a:r>
              <a:rPr lang="tr-TR" sz="3300" dirty="0"/>
              <a:t> </a:t>
            </a:r>
            <a:r>
              <a:rPr lang="tr-TR" sz="3300" dirty="0" err="1"/>
              <a:t>Rule</a:t>
            </a:r>
            <a:r>
              <a:rPr lang="tr-TR" sz="3300" dirty="0"/>
              <a:t> </a:t>
            </a:r>
            <a:r>
              <a:rPr lang="tr-TR" sz="3300" dirty="0" err="1"/>
              <a:t>Learner</a:t>
            </a:r>
            <a:endParaRPr lang="tr-TR" sz="3300" dirty="0"/>
          </a:p>
          <a:p>
            <a:pPr marL="0" indent="0">
              <a:buNone/>
            </a:pPr>
            <a:r>
              <a:rPr lang="tr-TR" sz="3300" dirty="0" err="1"/>
              <a:t>Rprop</a:t>
            </a:r>
            <a:r>
              <a:rPr lang="tr-TR" sz="3300" dirty="0"/>
              <a:t> MLP </a:t>
            </a:r>
            <a:r>
              <a:rPr lang="tr-TR" sz="3300" dirty="0" err="1"/>
              <a:t>Learner</a:t>
            </a:r>
            <a:endParaRPr lang="tr-TR" sz="3300" dirty="0"/>
          </a:p>
          <a:p>
            <a:pPr marL="0" indent="0">
              <a:buNone/>
            </a:pPr>
            <a:endParaRPr lang="tr-TR" dirty="0"/>
          </a:p>
        </p:txBody>
      </p:sp>
      <p:pic>
        <p:nvPicPr>
          <p:cNvPr id="7" name="Resim 6">
            <a:extLst>
              <a:ext uri="{FF2B5EF4-FFF2-40B4-BE49-F238E27FC236}">
                <a16:creationId xmlns:a16="http://schemas.microsoft.com/office/drawing/2014/main" id="{72B84344-9164-443A-A990-C74F787CD4D5}"/>
              </a:ext>
            </a:extLst>
          </p:cNvPr>
          <p:cNvPicPr>
            <a:picLocks noChangeAspect="1"/>
          </p:cNvPicPr>
          <p:nvPr/>
        </p:nvPicPr>
        <p:blipFill>
          <a:blip r:embed="rId3"/>
          <a:stretch>
            <a:fillRect/>
          </a:stretch>
        </p:blipFill>
        <p:spPr>
          <a:xfrm>
            <a:off x="6699903" y="597666"/>
            <a:ext cx="5191482" cy="5715798"/>
          </a:xfrm>
          <a:prstGeom prst="rect">
            <a:avLst/>
          </a:prstGeom>
        </p:spPr>
      </p:pic>
      <p:sp>
        <p:nvSpPr>
          <p:cNvPr id="3" name="Slayt Numarası Yer Tutucusu 2">
            <a:extLst>
              <a:ext uri="{FF2B5EF4-FFF2-40B4-BE49-F238E27FC236}">
                <a16:creationId xmlns:a16="http://schemas.microsoft.com/office/drawing/2014/main" id="{16856083-DC59-4B5F-AC03-EBC1C543449A}"/>
              </a:ext>
            </a:extLst>
          </p:cNvPr>
          <p:cNvSpPr>
            <a:spLocks noGrp="1"/>
          </p:cNvSpPr>
          <p:nvPr>
            <p:ph type="sldNum" sz="quarter" idx="12"/>
          </p:nvPr>
        </p:nvSpPr>
        <p:spPr>
          <a:xfrm>
            <a:off x="11516020" y="6365525"/>
            <a:ext cx="551167" cy="377825"/>
          </a:xfrm>
        </p:spPr>
        <p:txBody>
          <a:bodyPr/>
          <a:lstStyle/>
          <a:p>
            <a:pPr rtl="0"/>
            <a:fld id="{69E57DC2-970A-4B3E-BB1C-7A09969E49DF}" type="slidenum">
              <a:rPr lang="tr-TR" noProof="0" smtClean="0"/>
              <a:t>7</a:t>
            </a:fld>
            <a:endParaRPr lang="tr-TR" noProof="0"/>
          </a:p>
        </p:txBody>
      </p:sp>
    </p:spTree>
    <p:extLst>
      <p:ext uri="{BB962C8B-B14F-4D97-AF65-F5344CB8AC3E}">
        <p14:creationId xmlns:p14="http://schemas.microsoft.com/office/powerpoint/2010/main" val="142264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tr-TR" dirty="0"/>
              <a:t>Teşekkürler!</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zay">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F1DF1E-36E3-406C-8CF7-DB13BB647087}">
  <ds:schemaRefs>
    <ds:schemaRef ds:uri="http://schemas.microsoft.com/sharepoint/v3/contenttype/forms"/>
  </ds:schemaRefs>
</ds:datastoreItem>
</file>

<file path=customXml/itemProps3.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{0860EA66-0DAD-4CCE-8D20-7AD19C6575D6}tf22566005</Template>
  <TotalTime>267</TotalTime>
  <Words>279</Words>
  <Application>Microsoft Office PowerPoint</Application>
  <PresentationFormat>Geniş ekran</PresentationFormat>
  <Paragraphs>59</Paragraphs>
  <Slides>8</Slides>
  <Notes>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Calibri</vt:lpstr>
      <vt:lpstr>Calibri Light</vt:lpstr>
      <vt:lpstr>Symbol</vt:lpstr>
      <vt:lpstr>Times New Roman</vt:lpstr>
      <vt:lpstr>Ubuntu</vt:lpstr>
      <vt:lpstr>Uzay</vt:lpstr>
      <vt:lpstr>(SPECT) Verilerinden Kalp Hastalığı teşhisi</vt:lpstr>
      <vt:lpstr>Proje AMacı</vt:lpstr>
      <vt:lpstr>Veri Seti Özellikleri</vt:lpstr>
      <vt:lpstr>Veri Setinden elde edilen Soru</vt:lpstr>
      <vt:lpstr>Feature Selection</vt:lpstr>
      <vt:lpstr> feature Seçimi</vt:lpstr>
      <vt:lpstr>Classification</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Tomografi Verilerinden Kalp Hastalığı teşhisi</dc:title>
  <dc:creator>TAYFUN BUĞRA BAŞ</dc:creator>
  <cp:lastModifiedBy>TAYFUN BUĞRA BAŞ</cp:lastModifiedBy>
  <cp:revision>19</cp:revision>
  <dcterms:created xsi:type="dcterms:W3CDTF">2021-04-11T09:27:00Z</dcterms:created>
  <dcterms:modified xsi:type="dcterms:W3CDTF">2021-04-13T10:38:38Z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