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0A9"/>
    <a:srgbClr val="05D6A0"/>
    <a:srgbClr val="2C85AE"/>
    <a:srgbClr val="FFFFFF"/>
    <a:srgbClr val="EEE9DA"/>
    <a:srgbClr val="45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F513D-6EDF-CD4F-DC46-7CFA63D05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3098E-1F75-6EFB-C989-C749A2C5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41D8-F0B6-83E8-3EC8-62CF2EF1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71BF-8FF0-B169-A46C-C0B3E98B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61016-B5C7-4374-6DB4-6F079E6D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1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FCCF-DA6C-CC04-8686-E024695F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6EC51-A404-6B39-169E-D6EB8F762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085EA-DAFC-3BBB-BE10-CDCDC1EA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3055-7CD2-34E9-92F7-E076B708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64D7-9FDD-89A2-1635-E5C0550E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9397-0201-3738-4043-A55ECA350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31651-26F0-709B-7B97-866CD2119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85DD7-2BE6-37FB-A5C0-8BBACF52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9C5E-B37C-1656-28A8-008F6CA1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D858B-B529-1F70-40E0-41C02760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26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1058-1F6F-591C-FAF1-E24F4B2E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3472-B88B-9927-A4E3-FF49E306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371D-310F-CF86-6877-DDFF62A9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24237-6345-81D5-5F27-661121DB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ED07-F835-901F-EF2E-6DDE0879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5B5E-378A-DBBD-C80C-824FB3AF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BE44A-66D0-C1D3-022B-A6F7260C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6BFF4-A71C-D9AF-E803-586A6237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ACDC-23F9-1971-7002-8461726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9B823-722F-F740-D65C-1F0D13C4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1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0EDC-C65D-DAAC-07A4-AED86DF8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C5F8-0E0B-6261-68D5-70D5077EE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5122E-B467-E1A2-5FFE-A0D4E8A4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0061-18A6-BF78-00E7-EB71D166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EAF80-2852-D1D2-882A-C28E19A6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3A293-D2B0-543F-3B9B-E7287FEF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8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8308-88FE-CE46-55E8-946F8F26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55F72-23CB-EBAA-EE77-8502AACB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57791-CEF5-DF27-73C5-2CDAE7E16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5F2A6-B776-AC3E-85E6-9B8D2044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3C69E-CE3D-DB53-3D5F-42A740002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8DB41-22F2-4C34-8096-0FDF78DA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354FA-43B4-6296-B0CD-B9BA5672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E63B-8AF1-0043-A0A6-403C3304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4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D90D-6589-6D8D-298A-A3E30379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58154-FBCF-A746-CDCC-919586D1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A21C0-5CC0-B6B7-711E-E26C84E8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188D6-65C9-CC3C-CAF0-A21B0E17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E31D0-A4EA-571A-D658-7BD9E976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22E7C-7F38-2848-A655-8A09B0CB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C5C40-BDEE-8F75-174E-6CD84C81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C127-017A-EAF5-EE6C-7D87D7D1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D16E-3788-3034-1885-9317F260A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B90C-5F28-76CC-DBE0-E3F062F6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CBB3-7DBE-3704-F28D-E8A97D32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6D76B-E08A-1728-3E70-72FBC7EF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DEF2-EBEF-225D-F9EC-A938CEBB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4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F445-AAE0-80FB-3ADE-E57402BA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7802E-908A-1F64-3B1C-CBB483E2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BC7BE-CC90-0F73-A499-04994C04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2E7A-A782-0502-3AE9-C659EF74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117A2-F652-4ADF-8AC6-30C05919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65BFD-A0AB-C516-04DD-AED0BA89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1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F7DA7-08C8-55D6-22A7-ED50C0EA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3645D-3C1C-C937-19B0-199FF15E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3DE5-D1E7-9D3A-E307-4E6982C73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DDA5-0244-41E1-A484-06D7A7473931}" type="datetimeFigureOut">
              <a:rPr lang="en-US" smtClean="0"/>
              <a:t>13/5/2025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4A1E-C087-7839-0D99-B0B06F187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E938-322A-F19C-AE78-C3E7B39B4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B1A7-D9AD-4170-BAE4-1B664B7D27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bania to establish development bank to support SMEs and green investments  - Albanian Times | Albanian Times">
            <a:extLst>
              <a:ext uri="{FF2B5EF4-FFF2-40B4-BE49-F238E27FC236}">
                <a16:creationId xmlns:a16="http://schemas.microsoft.com/office/drawing/2014/main" id="{E90BA4C8-5AFD-067E-3A00-4C89D6386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3283"/>
            <a:ext cx="12192000" cy="690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77A55-4560-86DD-133E-F2544C3F2044}"/>
              </a:ext>
            </a:extLst>
          </p:cNvPr>
          <p:cNvSpPr txBox="1"/>
          <p:nvPr/>
        </p:nvSpPr>
        <p:spPr>
          <a:xfrm>
            <a:off x="5450609" y="606496"/>
            <a:ext cx="6380018" cy="1323439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Loan Default Prediction- Feature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2FE1B-838E-5EE0-23B2-F54149DB4940}"/>
              </a:ext>
            </a:extLst>
          </p:cNvPr>
          <p:cNvSpPr/>
          <p:nvPr/>
        </p:nvSpPr>
        <p:spPr>
          <a:xfrm>
            <a:off x="0" y="854660"/>
            <a:ext cx="5089236" cy="413556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D963D-E844-A76A-D821-911607AFC5C3}"/>
              </a:ext>
            </a:extLst>
          </p:cNvPr>
          <p:cNvSpPr txBox="1"/>
          <p:nvPr/>
        </p:nvSpPr>
        <p:spPr>
          <a:xfrm>
            <a:off x="412443" y="4372124"/>
            <a:ext cx="4518145" cy="1631216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CS611 - Machine Learning Engineering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Assignment 1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Tay Guan Liang</a:t>
            </a:r>
          </a:p>
        </p:txBody>
      </p:sp>
    </p:spTree>
    <p:extLst>
      <p:ext uri="{BB962C8B-B14F-4D97-AF65-F5344CB8AC3E}">
        <p14:creationId xmlns:p14="http://schemas.microsoft.com/office/powerpoint/2010/main" val="3580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1F616B6-92FE-25F9-0684-870A8658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0" y="0"/>
            <a:ext cx="20728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11313"/>
            <a:ext cx="10515600" cy="586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57370"/>
                </a:solidFill>
                <a:latin typeface="+mn-lt"/>
              </a:rPr>
              <a:t>Objective 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4293"/>
            <a:ext cx="332509" cy="900257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3B650-220A-740A-42E3-2338B29BA1C7}"/>
              </a:ext>
            </a:extLst>
          </p:cNvPr>
          <p:cNvSpPr/>
          <p:nvPr/>
        </p:nvSpPr>
        <p:spPr>
          <a:xfrm>
            <a:off x="489527" y="946729"/>
            <a:ext cx="5606473" cy="101600"/>
          </a:xfrm>
          <a:prstGeom prst="rect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FF200B-BB53-DED0-603B-0798581D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23" y="2109162"/>
            <a:ext cx="7614959" cy="3075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5AE971-AC1E-8412-4191-B30F1585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0" y="1911682"/>
            <a:ext cx="1005840" cy="894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64BB2A-9FC6-A620-A97F-B457189714B7}"/>
              </a:ext>
            </a:extLst>
          </p:cNvPr>
          <p:cNvSpPr txBox="1"/>
          <p:nvPr/>
        </p:nvSpPr>
        <p:spPr>
          <a:xfrm>
            <a:off x="649890" y="2806519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1.Clickstream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AD9DA9-00ED-B039-D99E-2E01B9B6F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90" y="3273903"/>
            <a:ext cx="1005840" cy="994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9771F9-594C-7361-81CF-613D4D7FA72D}"/>
              </a:ext>
            </a:extLst>
          </p:cNvPr>
          <p:cNvSpPr txBox="1"/>
          <p:nvPr/>
        </p:nvSpPr>
        <p:spPr>
          <a:xfrm>
            <a:off x="764190" y="4220847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2.Attributes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E23D0-5597-55DF-1CE0-66C2F3465DF5}"/>
              </a:ext>
            </a:extLst>
          </p:cNvPr>
          <p:cNvSpPr txBox="1"/>
          <p:nvPr/>
        </p:nvSpPr>
        <p:spPr>
          <a:xfrm>
            <a:off x="764190" y="5622100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3.Financials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529781-B5BD-3196-FD7C-BB3B239E9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90" y="4659778"/>
            <a:ext cx="1005840" cy="950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9EB9F9A-B582-C502-06BD-60468DFC0757}"/>
              </a:ext>
            </a:extLst>
          </p:cNvPr>
          <p:cNvSpPr txBox="1"/>
          <p:nvPr/>
        </p:nvSpPr>
        <p:spPr>
          <a:xfrm>
            <a:off x="6429375" y="1373494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M</a:t>
            </a:r>
            <a:r>
              <a:rPr lang="en-US" sz="2000" b="1" i="0" u="sng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edallion </a:t>
            </a:r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A</a:t>
            </a:r>
            <a:r>
              <a:rPr lang="en-US" sz="2000" b="1" i="0" u="sng" dirty="0">
                <a:solidFill>
                  <a:srgbClr val="1B3139"/>
                </a:solidFill>
                <a:effectLst/>
                <a:latin typeface="DM Sans" panose="020F0502020204030204" pitchFamily="2" charset="0"/>
              </a:rPr>
              <a:t>rchitecture</a:t>
            </a:r>
          </a:p>
          <a:p>
            <a:endParaRPr lang="en-US" sz="20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CBC58F-F7FF-2F80-75CC-7EF842F38FF8}"/>
              </a:ext>
            </a:extLst>
          </p:cNvPr>
          <p:cNvSpPr txBox="1"/>
          <p:nvPr/>
        </p:nvSpPr>
        <p:spPr>
          <a:xfrm>
            <a:off x="649890" y="1373494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Raw Data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8CA0F1D-D540-ECCF-E51D-37911FE9A994}"/>
              </a:ext>
            </a:extLst>
          </p:cNvPr>
          <p:cNvSpPr/>
          <p:nvPr/>
        </p:nvSpPr>
        <p:spPr>
          <a:xfrm>
            <a:off x="2457450" y="3459520"/>
            <a:ext cx="1552575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F41EA-68D5-E77F-CA42-5856935AA0DA}"/>
              </a:ext>
            </a:extLst>
          </p:cNvPr>
          <p:cNvSpPr txBox="1"/>
          <p:nvPr/>
        </p:nvSpPr>
        <p:spPr>
          <a:xfrm>
            <a:off x="2641035" y="3118701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Transform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0BB602-9D83-13D0-E385-D30D6C46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90" y="1923582"/>
            <a:ext cx="1005840" cy="8943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EB20099-0FC1-F96D-1398-4F602251D802}"/>
              </a:ext>
            </a:extLst>
          </p:cNvPr>
          <p:cNvSpPr txBox="1"/>
          <p:nvPr/>
        </p:nvSpPr>
        <p:spPr>
          <a:xfrm>
            <a:off x="649890" y="2818419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1.Clickstream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9247719-67FE-91F5-90A8-5576AE091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90" y="3285803"/>
            <a:ext cx="1005840" cy="99424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D7E2ED3-F3C5-5B7B-DAF2-27497FEEF54C}"/>
              </a:ext>
            </a:extLst>
          </p:cNvPr>
          <p:cNvSpPr txBox="1"/>
          <p:nvPr/>
        </p:nvSpPr>
        <p:spPr>
          <a:xfrm>
            <a:off x="764190" y="4232747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2.Attributes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CBCE49-0F5F-6C1F-6916-A4C38F4E8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90" y="4671678"/>
            <a:ext cx="1005840" cy="9504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1A00CDA-DBAA-20F5-5E9E-190A5A51BD52}"/>
              </a:ext>
            </a:extLst>
          </p:cNvPr>
          <p:cNvSpPr txBox="1"/>
          <p:nvPr/>
        </p:nvSpPr>
        <p:spPr>
          <a:xfrm>
            <a:off x="4243994" y="5483600"/>
            <a:ext cx="6334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</a:t>
            </a:r>
            <a:r>
              <a:rPr lang="en-US" b="1" i="1" dirty="0">
                <a:solidFill>
                  <a:srgbClr val="46B0A9"/>
                </a:solidFill>
              </a:rPr>
              <a:t>create feature store </a:t>
            </a:r>
            <a:r>
              <a:rPr lang="en-US" dirty="0"/>
              <a:t>for downstream </a:t>
            </a:r>
            <a:r>
              <a:rPr lang="en-US" b="1" i="1" dirty="0">
                <a:solidFill>
                  <a:srgbClr val="46B0A9"/>
                </a:solidFill>
              </a:rPr>
              <a:t>machine learning </a:t>
            </a:r>
            <a:r>
              <a:rPr lang="en-US" dirty="0"/>
              <a:t>tasks following the </a:t>
            </a:r>
            <a:r>
              <a:rPr lang="en-US" b="1" i="1" dirty="0">
                <a:solidFill>
                  <a:srgbClr val="46B0A9"/>
                </a:solidFill>
              </a:rPr>
              <a:t>medallion architecture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2432D5-60F1-8872-207E-029B89432AFE}"/>
              </a:ext>
            </a:extLst>
          </p:cNvPr>
          <p:cNvSpPr txBox="1"/>
          <p:nvPr/>
        </p:nvSpPr>
        <p:spPr>
          <a:xfrm>
            <a:off x="6429375" y="6407283"/>
            <a:ext cx="7277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fr-FR" sz="1000" b="0" i="0" u="none" strike="noStrike" baseline="0" dirty="0">
                <a:latin typeface="Arial" panose="020B0604020202020204" pitchFamily="34" charset="0"/>
              </a:rPr>
              <a:t>Source: https://www.databricks.com/glossary/medallion-architecture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802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48B148-D182-4D9C-E666-5B3F9C4A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0" y="0"/>
            <a:ext cx="20728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11313"/>
            <a:ext cx="10515600" cy="586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57370"/>
                </a:solidFill>
                <a:latin typeface="+mn-lt"/>
              </a:rPr>
              <a:t>Bronze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4293"/>
            <a:ext cx="332509" cy="900257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3B650-220A-740A-42E3-2338B29BA1C7}"/>
              </a:ext>
            </a:extLst>
          </p:cNvPr>
          <p:cNvSpPr/>
          <p:nvPr/>
        </p:nvSpPr>
        <p:spPr>
          <a:xfrm>
            <a:off x="489527" y="946729"/>
            <a:ext cx="5606473" cy="101600"/>
          </a:xfrm>
          <a:prstGeom prst="rect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3D4C6-39C7-BA1E-7E55-576AA6373A69}"/>
              </a:ext>
            </a:extLst>
          </p:cNvPr>
          <p:cNvSpPr txBox="1"/>
          <p:nvPr/>
        </p:nvSpPr>
        <p:spPr>
          <a:xfrm>
            <a:off x="574467" y="5541939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3.Financials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72826-DEA8-33B7-A4C6-3BFDB1831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67" y="1843421"/>
            <a:ext cx="1005840" cy="89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283109-57B6-9FD4-1C9E-24E4B01FA2C4}"/>
              </a:ext>
            </a:extLst>
          </p:cNvPr>
          <p:cNvSpPr txBox="1"/>
          <p:nvPr/>
        </p:nvSpPr>
        <p:spPr>
          <a:xfrm>
            <a:off x="460167" y="2738258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1.Clickstream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3F874B-C111-D50A-A09F-9A4BD2C06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67" y="3205642"/>
            <a:ext cx="1005840" cy="994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5CA43-0376-5AB8-A545-4E2DB910B571}"/>
              </a:ext>
            </a:extLst>
          </p:cNvPr>
          <p:cNvSpPr txBox="1"/>
          <p:nvPr/>
        </p:nvSpPr>
        <p:spPr>
          <a:xfrm>
            <a:off x="574467" y="4152586"/>
            <a:ext cx="146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2.Attributes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43C5A-3051-0981-51C5-C9B555B67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467" y="4591517"/>
            <a:ext cx="1005840" cy="9504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A64FD7-CC85-8EAC-E727-69A92672FE1F}"/>
              </a:ext>
            </a:extLst>
          </p:cNvPr>
          <p:cNvSpPr txBox="1"/>
          <p:nvPr/>
        </p:nvSpPr>
        <p:spPr>
          <a:xfrm>
            <a:off x="2039246" y="2091480"/>
            <a:ext cx="16775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215377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22 cols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8B28C4-7483-6AB4-83AA-ABC6CAF9FC52}"/>
              </a:ext>
            </a:extLst>
          </p:cNvPr>
          <p:cNvSpPr txBox="1"/>
          <p:nvPr/>
        </p:nvSpPr>
        <p:spPr>
          <a:xfrm>
            <a:off x="2039246" y="3455455"/>
            <a:ext cx="16775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12501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cols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8B9501-E5B5-FE2D-3BAA-B7E86F30C621}"/>
              </a:ext>
            </a:extLst>
          </p:cNvPr>
          <p:cNvSpPr txBox="1"/>
          <p:nvPr/>
        </p:nvSpPr>
        <p:spPr>
          <a:xfrm>
            <a:off x="2039246" y="4819430"/>
            <a:ext cx="16775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12501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22 cols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D36913-F6E3-D373-EF56-658EDDE4C6F2}"/>
              </a:ext>
            </a:extLst>
          </p:cNvPr>
          <p:cNvSpPr txBox="1"/>
          <p:nvPr/>
        </p:nvSpPr>
        <p:spPr>
          <a:xfrm>
            <a:off x="8205737" y="4575257"/>
            <a:ext cx="305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Partition by </a:t>
            </a:r>
            <a:r>
              <a:rPr lang="en-US" dirty="0" err="1"/>
              <a:t>snapshot_date</a:t>
            </a:r>
            <a:endParaRPr lang="en-US" dirty="0"/>
          </a:p>
          <a:p>
            <a:r>
              <a:rPr lang="en-US" dirty="0"/>
              <a:t>Stored as 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ACDB48-78E9-CA47-86C1-2C566D94AAC0}"/>
              </a:ext>
            </a:extLst>
          </p:cNvPr>
          <p:cNvSpPr txBox="1"/>
          <p:nvPr/>
        </p:nvSpPr>
        <p:spPr>
          <a:xfrm>
            <a:off x="8747135" y="1304862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Bronze Table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BBF8B0-1B59-3A6C-1FB1-CF6F86B6C94A}"/>
              </a:ext>
            </a:extLst>
          </p:cNvPr>
          <p:cNvSpPr txBox="1"/>
          <p:nvPr/>
        </p:nvSpPr>
        <p:spPr>
          <a:xfrm>
            <a:off x="954690" y="1304862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Raw Data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2A25F5-B2B9-3F89-8377-1E157A99A381}"/>
              </a:ext>
            </a:extLst>
          </p:cNvPr>
          <p:cNvSpPr txBox="1"/>
          <p:nvPr/>
        </p:nvSpPr>
        <p:spPr>
          <a:xfrm>
            <a:off x="4033896" y="5351804"/>
            <a:ext cx="633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Raw data are</a:t>
            </a:r>
            <a:r>
              <a:rPr lang="en-US" b="1" i="1" dirty="0">
                <a:solidFill>
                  <a:srgbClr val="2C85AE"/>
                </a:solidFill>
              </a:rPr>
              <a:t> </a:t>
            </a:r>
            <a:r>
              <a:rPr lang="en-US" b="1" i="1" dirty="0">
                <a:solidFill>
                  <a:srgbClr val="46B0A9"/>
                </a:solidFill>
              </a:rPr>
              <a:t>joined together </a:t>
            </a:r>
            <a:r>
              <a:rPr lang="en-US" dirty="0"/>
              <a:t>and</a:t>
            </a:r>
            <a:r>
              <a:rPr lang="en-US" dirty="0">
                <a:solidFill>
                  <a:srgbClr val="46B0A9"/>
                </a:solidFill>
              </a:rPr>
              <a:t> </a:t>
            </a:r>
            <a:r>
              <a:rPr lang="en-US" b="1" i="1" dirty="0">
                <a:solidFill>
                  <a:srgbClr val="46B0A9"/>
                </a:solidFill>
              </a:rPr>
              <a:t>stored in csv format as different partition</a:t>
            </a:r>
            <a:r>
              <a:rPr lang="en-US" b="1" i="1" dirty="0">
                <a:solidFill>
                  <a:srgbClr val="05D6A0"/>
                </a:solidFill>
              </a:rPr>
              <a:t> </a:t>
            </a:r>
            <a:r>
              <a:rPr lang="en-US" dirty="0"/>
              <a:t>based on snapshot date for fast and efficient query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FE8E7A-06DE-11C7-EC3F-3BF7E0D9299D}"/>
              </a:ext>
            </a:extLst>
          </p:cNvPr>
          <p:cNvSpPr txBox="1"/>
          <p:nvPr/>
        </p:nvSpPr>
        <p:spPr>
          <a:xfrm>
            <a:off x="4295480" y="1289793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Key Transformations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7C247542-02D9-6D08-9B3F-8D6132C59A75}"/>
              </a:ext>
            </a:extLst>
          </p:cNvPr>
          <p:cNvSpPr/>
          <p:nvPr/>
        </p:nvSpPr>
        <p:spPr>
          <a:xfrm>
            <a:off x="2639698" y="1309476"/>
            <a:ext cx="1005122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BA0035C-C3D9-27AE-A293-38BC54C652BA}"/>
              </a:ext>
            </a:extLst>
          </p:cNvPr>
          <p:cNvSpPr/>
          <p:nvPr/>
        </p:nvSpPr>
        <p:spPr>
          <a:xfrm>
            <a:off x="7610598" y="1309476"/>
            <a:ext cx="1005122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DCC22E-422A-0A95-AF0B-D1CAAC4975CB}"/>
              </a:ext>
            </a:extLst>
          </p:cNvPr>
          <p:cNvSpPr txBox="1"/>
          <p:nvPr/>
        </p:nvSpPr>
        <p:spPr>
          <a:xfrm>
            <a:off x="4090227" y="2012748"/>
            <a:ext cx="38776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Outer Join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Put together all relevant information in one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Keys: '</a:t>
            </a:r>
            <a:r>
              <a:rPr lang="en-US" sz="1600" dirty="0" err="1"/>
              <a:t>Customer_ID</a:t>
            </a:r>
            <a:r>
              <a:rPr lang="en-US" sz="1600" dirty="0"/>
              <a:t>’, '</a:t>
            </a:r>
            <a:r>
              <a:rPr lang="en-US" sz="1600" dirty="0" err="1"/>
              <a:t>snapshot_date</a:t>
            </a:r>
            <a:r>
              <a:rPr lang="en-US" sz="1600" dirty="0"/>
              <a:t>’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r>
              <a:rPr lang="en-US" sz="1600" b="1" dirty="0">
                <a:solidFill>
                  <a:srgbClr val="7030A0"/>
                </a:solidFill>
              </a:rPr>
              <a:t>Partition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Split data by snapshot dates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62E10E1-154A-F239-4637-7011FD3E21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1706" y="2177144"/>
            <a:ext cx="1552575" cy="1601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66CD5C-E83D-296A-60C1-0B2F06F033C0}"/>
              </a:ext>
            </a:extLst>
          </p:cNvPr>
          <p:cNvSpPr txBox="1"/>
          <p:nvPr/>
        </p:nvSpPr>
        <p:spPr>
          <a:xfrm>
            <a:off x="8747135" y="3876721"/>
            <a:ext cx="1677576" cy="6463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218902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46 cols</a:t>
            </a:r>
          </a:p>
        </p:txBody>
      </p:sp>
    </p:spTree>
    <p:extLst>
      <p:ext uri="{BB962C8B-B14F-4D97-AF65-F5344CB8AC3E}">
        <p14:creationId xmlns:p14="http://schemas.microsoft.com/office/powerpoint/2010/main" val="404806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48B148-D182-4D9C-E666-5B3F9C4A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0" y="0"/>
            <a:ext cx="20728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11313"/>
            <a:ext cx="10515600" cy="586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57370"/>
                </a:solidFill>
                <a:latin typeface="+mn-lt"/>
              </a:rPr>
              <a:t>Silver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4293"/>
            <a:ext cx="332509" cy="900257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3B650-220A-740A-42E3-2338B29BA1C7}"/>
              </a:ext>
            </a:extLst>
          </p:cNvPr>
          <p:cNvSpPr/>
          <p:nvPr/>
        </p:nvSpPr>
        <p:spPr>
          <a:xfrm>
            <a:off x="489527" y="946729"/>
            <a:ext cx="5606473" cy="101600"/>
          </a:xfrm>
          <a:prstGeom prst="rect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9E48718-5D5D-820E-7175-A87835434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49" y="2189675"/>
            <a:ext cx="1552575" cy="160147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0ACDB48-78E9-CA47-86C1-2C566D94AAC0}"/>
              </a:ext>
            </a:extLst>
          </p:cNvPr>
          <p:cNvSpPr txBox="1"/>
          <p:nvPr/>
        </p:nvSpPr>
        <p:spPr>
          <a:xfrm>
            <a:off x="295898" y="1289793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Bronze Table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C23D1-66AC-5D5B-1D16-22C62EA0F403}"/>
              </a:ext>
            </a:extLst>
          </p:cNvPr>
          <p:cNvSpPr txBox="1"/>
          <p:nvPr/>
        </p:nvSpPr>
        <p:spPr>
          <a:xfrm>
            <a:off x="4295480" y="1289793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Key Transformations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AC3BA8-7D62-F275-3256-80976046E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4849" y="2228490"/>
            <a:ext cx="1552575" cy="1562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016667-CDF7-E526-71FA-BAB33D57BEA2}"/>
              </a:ext>
            </a:extLst>
          </p:cNvPr>
          <p:cNvSpPr txBox="1"/>
          <p:nvPr/>
        </p:nvSpPr>
        <p:spPr>
          <a:xfrm>
            <a:off x="9377702" y="1289793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Silver Table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1E0E4-AC30-E0C7-990A-FA8416325B9A}"/>
              </a:ext>
            </a:extLst>
          </p:cNvPr>
          <p:cNvSpPr txBox="1"/>
          <p:nvPr/>
        </p:nvSpPr>
        <p:spPr>
          <a:xfrm>
            <a:off x="2261478" y="1855658"/>
            <a:ext cx="715294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Trim additional spaces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Removal of unrelated symbols and illogical text (e.g. _, !@9#%8, etc)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Replace invalid values with Null (e.g. negative Num_of_Delayed_Payment)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7030A0"/>
                </a:solidFill>
              </a:rPr>
              <a:t>Extract Information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Credit_History_Age is transformed from strings (e.g. “10 Years and 9 Months”) to numerical value (10.75)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  <a:p>
            <a:r>
              <a:rPr lang="en-US" sz="1400" b="1" dirty="0">
                <a:solidFill>
                  <a:srgbClr val="7030A0"/>
                </a:solidFill>
              </a:rPr>
              <a:t>Imputation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Fill empty cells with values as appropriate. Forward fill if possible to prevent data leakage.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Fill with median (numerical cols) and Unknown (categorical cols) if forward fill is not available (Unique Cust ID, no historical data).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7030A0"/>
                </a:solidFill>
              </a:rPr>
              <a:t>Rounding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Numerical columns are rounded to 2dp</a:t>
            </a:r>
          </a:p>
          <a:p>
            <a:endParaRPr lang="en-US" sz="1400" b="1" dirty="0"/>
          </a:p>
          <a:p>
            <a:r>
              <a:rPr lang="en-US" sz="1400" b="1" dirty="0">
                <a:solidFill>
                  <a:srgbClr val="7030A0"/>
                </a:solidFill>
              </a:rPr>
              <a:t>Enforce Schema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Columns are casted to their appropriate datatypes</a:t>
            </a:r>
          </a:p>
          <a:p>
            <a:endParaRPr lang="en-US" sz="16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8F11B0-6692-F937-A8FF-826BB8AF80F7}"/>
              </a:ext>
            </a:extLst>
          </p:cNvPr>
          <p:cNvSpPr/>
          <p:nvPr/>
        </p:nvSpPr>
        <p:spPr>
          <a:xfrm>
            <a:off x="2639698" y="1309476"/>
            <a:ext cx="1005122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B3C803-ACC2-A7D7-9F55-869396EAD81D}"/>
              </a:ext>
            </a:extLst>
          </p:cNvPr>
          <p:cNvSpPr/>
          <p:nvPr/>
        </p:nvSpPr>
        <p:spPr>
          <a:xfrm>
            <a:off x="7610598" y="1309476"/>
            <a:ext cx="1005122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11F25-D7B7-CD05-EC8A-9C7F07FBEB9A}"/>
              </a:ext>
            </a:extLst>
          </p:cNvPr>
          <p:cNvSpPr txBox="1"/>
          <p:nvPr/>
        </p:nvSpPr>
        <p:spPr>
          <a:xfrm>
            <a:off x="7064662" y="5310273"/>
            <a:ext cx="3581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 "just-enough" </a:t>
            </a:r>
            <a:r>
              <a:rPr lang="en-US" b="1" i="1" dirty="0">
                <a:solidFill>
                  <a:srgbClr val="46B0A9"/>
                </a:solidFill>
              </a:rPr>
              <a:t>transformations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46B0A9"/>
                </a:solidFill>
              </a:rPr>
              <a:t>data cleansing </a:t>
            </a:r>
            <a:r>
              <a:rPr lang="en-US" dirty="0"/>
              <a:t>to provide a clean "Enterprise view" of all key business entities, concepts and transactions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8383B-4A1B-02B1-DFF1-FC08B365E9EA}"/>
              </a:ext>
            </a:extLst>
          </p:cNvPr>
          <p:cNvSpPr txBox="1"/>
          <p:nvPr/>
        </p:nvSpPr>
        <p:spPr>
          <a:xfrm>
            <a:off x="366166" y="3856465"/>
            <a:ext cx="30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Stored as 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4AF90-F72E-6E97-6C3E-E610AA74E1E8}"/>
              </a:ext>
            </a:extLst>
          </p:cNvPr>
          <p:cNvSpPr txBox="1"/>
          <p:nvPr/>
        </p:nvSpPr>
        <p:spPr>
          <a:xfrm>
            <a:off x="9267978" y="3791151"/>
            <a:ext cx="221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Stored as Parquet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3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48B148-D182-4D9C-E666-5B3F9C4A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0" y="0"/>
            <a:ext cx="20728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11313"/>
            <a:ext cx="10515600" cy="586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57370"/>
                </a:solidFill>
                <a:latin typeface="+mn-lt"/>
              </a:rPr>
              <a:t>Gold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4293"/>
            <a:ext cx="332509" cy="900257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3B650-220A-740A-42E3-2338B29BA1C7}"/>
              </a:ext>
            </a:extLst>
          </p:cNvPr>
          <p:cNvSpPr/>
          <p:nvPr/>
        </p:nvSpPr>
        <p:spPr>
          <a:xfrm>
            <a:off x="489527" y="946729"/>
            <a:ext cx="5606473" cy="101600"/>
          </a:xfrm>
          <a:prstGeom prst="rect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ACDB48-78E9-CA47-86C1-2C566D94AAC0}"/>
              </a:ext>
            </a:extLst>
          </p:cNvPr>
          <p:cNvSpPr txBox="1"/>
          <p:nvPr/>
        </p:nvSpPr>
        <p:spPr>
          <a:xfrm>
            <a:off x="295898" y="1289793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Silver Table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C23D1-66AC-5D5B-1D16-22C62EA0F403}"/>
              </a:ext>
            </a:extLst>
          </p:cNvPr>
          <p:cNvSpPr txBox="1"/>
          <p:nvPr/>
        </p:nvSpPr>
        <p:spPr>
          <a:xfrm>
            <a:off x="4295480" y="1289793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Key Transformations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AC3BA8-7D62-F275-3256-80976046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64" y="2132922"/>
            <a:ext cx="1552575" cy="15626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016667-CDF7-E526-71FA-BAB33D57BEA2}"/>
              </a:ext>
            </a:extLst>
          </p:cNvPr>
          <p:cNvSpPr txBox="1"/>
          <p:nvPr/>
        </p:nvSpPr>
        <p:spPr>
          <a:xfrm>
            <a:off x="9377702" y="1289793"/>
            <a:ext cx="382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1B3139"/>
                </a:solidFill>
                <a:latin typeface="DM Sans" panose="020F0502020204030204" pitchFamily="2" charset="0"/>
              </a:rPr>
              <a:t>Gold Table</a:t>
            </a:r>
            <a:endParaRPr lang="en-US" sz="2000" b="1" i="0" u="sng" dirty="0">
              <a:solidFill>
                <a:srgbClr val="1B3139"/>
              </a:solidFill>
              <a:effectLst/>
              <a:latin typeface="DM Sans" panose="020F0502020204030204" pitchFamily="2" charset="0"/>
            </a:endParaRPr>
          </a:p>
          <a:p>
            <a:endParaRPr lang="en-US" sz="20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51E0E4-AC30-E0C7-990A-FA8416325B9A}"/>
              </a:ext>
            </a:extLst>
          </p:cNvPr>
          <p:cNvSpPr txBox="1"/>
          <p:nvPr/>
        </p:nvSpPr>
        <p:spPr>
          <a:xfrm>
            <a:off x="2617513" y="1780961"/>
            <a:ext cx="695697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One hot encoding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Convert categorical columns (Occupation, Credit_Mix, Payment_Behaviour, Payment_of_Min_Amount and Type_of_Loan) to one hot encoding.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Use drop_first= True to avoid multicollinearity for linear models.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7030A0"/>
                </a:solidFill>
              </a:rPr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Create and transform existing features to useful features to improve the performance of machine learning model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We engineered 7 features: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Recent_Delays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Income_to_Debt_Ratio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EMI_to_Income_Ratio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Monthly_Saving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Is_Multi_Borrower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Int_across_loans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Delinquency_Score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7030A0"/>
                </a:solidFill>
              </a:rPr>
              <a:t>Rounding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Numerical columns are rounded to 2dp</a:t>
            </a:r>
          </a:p>
          <a:p>
            <a:endParaRPr lang="en-US" sz="1600" b="1" dirty="0"/>
          </a:p>
          <a:p>
            <a:endParaRPr lang="en-US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28F11B0-6692-F937-A8FF-826BB8AF80F7}"/>
              </a:ext>
            </a:extLst>
          </p:cNvPr>
          <p:cNvSpPr/>
          <p:nvPr/>
        </p:nvSpPr>
        <p:spPr>
          <a:xfrm>
            <a:off x="2639698" y="1309476"/>
            <a:ext cx="1005122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B3C803-ACC2-A7D7-9F55-869396EAD81D}"/>
              </a:ext>
            </a:extLst>
          </p:cNvPr>
          <p:cNvSpPr/>
          <p:nvPr/>
        </p:nvSpPr>
        <p:spPr>
          <a:xfrm>
            <a:off x="7610598" y="1309476"/>
            <a:ext cx="1005122" cy="4000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11F25-D7B7-CD05-EC8A-9C7F07FBEB9A}"/>
              </a:ext>
            </a:extLst>
          </p:cNvPr>
          <p:cNvSpPr txBox="1"/>
          <p:nvPr/>
        </p:nvSpPr>
        <p:spPr>
          <a:xfrm>
            <a:off x="6738090" y="4676627"/>
            <a:ext cx="3892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46B0A9"/>
                </a:solidFill>
              </a:rPr>
              <a:t>Consumption-ready</a:t>
            </a:r>
            <a:r>
              <a:rPr lang="en-US" dirty="0"/>
              <a:t> database for specific project. Create de-normalized and read-optimized data models ready for machine learning.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44FED-FF77-7681-F0D0-308D44203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2594" y="2128557"/>
            <a:ext cx="1486960" cy="15670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5E83C7-58BA-958B-BAE3-AFB2FDC19A17}"/>
              </a:ext>
            </a:extLst>
          </p:cNvPr>
          <p:cNvSpPr txBox="1"/>
          <p:nvPr/>
        </p:nvSpPr>
        <p:spPr>
          <a:xfrm>
            <a:off x="80744" y="3695583"/>
            <a:ext cx="243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Stored as Parquet file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87D1E-B3D4-1369-9901-09D7C9C4E7CB}"/>
              </a:ext>
            </a:extLst>
          </p:cNvPr>
          <p:cNvSpPr txBox="1"/>
          <p:nvPr/>
        </p:nvSpPr>
        <p:spPr>
          <a:xfrm>
            <a:off x="9260603" y="3730913"/>
            <a:ext cx="243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Stored as Parquet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48B148-D182-4D9C-E666-5B3F9C4A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0" y="0"/>
            <a:ext cx="20728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11313"/>
            <a:ext cx="10515600" cy="586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57370"/>
                </a:solidFill>
                <a:latin typeface="+mn-lt"/>
              </a:rPr>
              <a:t>Feature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4293"/>
            <a:ext cx="332509" cy="900257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3B650-220A-740A-42E3-2338B29BA1C7}"/>
              </a:ext>
            </a:extLst>
          </p:cNvPr>
          <p:cNvSpPr/>
          <p:nvPr/>
        </p:nvSpPr>
        <p:spPr>
          <a:xfrm>
            <a:off x="489527" y="946729"/>
            <a:ext cx="5606473" cy="101600"/>
          </a:xfrm>
          <a:prstGeom prst="rect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811F25-D7B7-CD05-EC8A-9C7F07FBEB9A}"/>
              </a:ext>
            </a:extLst>
          </p:cNvPr>
          <p:cNvSpPr txBox="1"/>
          <p:nvPr/>
        </p:nvSpPr>
        <p:spPr>
          <a:xfrm>
            <a:off x="561407" y="1154550"/>
            <a:ext cx="97749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7030A0"/>
                </a:solidFill>
              </a:rPr>
              <a:t>1. Recent_Delays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Transform Delay_from_due_date to binary (Recent Delay =1 if Delay_from_due_date &gt; 10 else 0)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Risk of default is higher if delay in loan payment is recent</a:t>
            </a:r>
          </a:p>
          <a:p>
            <a:endParaRPr lang="en-US" sz="1300" dirty="0"/>
          </a:p>
          <a:p>
            <a:r>
              <a:rPr lang="en-US" sz="1300" b="1" dirty="0">
                <a:solidFill>
                  <a:srgbClr val="7030A0"/>
                </a:solidFill>
              </a:rPr>
              <a:t>2. Income_to_Debt_Ratio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Annual_Income/Outstanding_Debt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Measures the borrower's debt burden relative to their income</a:t>
            </a:r>
          </a:p>
          <a:p>
            <a:endParaRPr lang="en-US" sz="1300" dirty="0"/>
          </a:p>
          <a:p>
            <a:r>
              <a:rPr lang="en-US" sz="1300" b="1" dirty="0">
                <a:solidFill>
                  <a:srgbClr val="7030A0"/>
                </a:solidFill>
              </a:rPr>
              <a:t>3. EMI_to_Income_Ratio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Total_EMI_per_month/(Annual_Income/12)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Evaluates disposable income after EMI payments</a:t>
            </a:r>
          </a:p>
          <a:p>
            <a:endParaRPr lang="en-US" sz="1300" dirty="0"/>
          </a:p>
          <a:p>
            <a:r>
              <a:rPr lang="en-US" sz="1300" b="1" dirty="0">
                <a:solidFill>
                  <a:srgbClr val="7030A0"/>
                </a:solidFill>
              </a:rPr>
              <a:t>4. Monthly_Saving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Monthly_Inhand_Salary- Total_EMI_per_month- Amount_invested_monthly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Lower monthly saving may indicate higher risk of default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300" dirty="0"/>
          </a:p>
          <a:p>
            <a:r>
              <a:rPr lang="en-US" sz="1300" b="1" dirty="0">
                <a:solidFill>
                  <a:srgbClr val="7030A0"/>
                </a:solidFill>
              </a:rPr>
              <a:t>5. Is_Multi_Borrower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Is_Multi_Borrower= 1 if Num_Bank_Accounts+ Num_Credit_Card&gt;6 else 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A multi borrower may indicate riskier loans</a:t>
            </a:r>
          </a:p>
          <a:p>
            <a:endParaRPr lang="en-US" sz="1300" dirty="0"/>
          </a:p>
          <a:p>
            <a:r>
              <a:rPr lang="en-US" sz="1300" b="1" dirty="0">
                <a:solidFill>
                  <a:srgbClr val="7030A0"/>
                </a:solidFill>
              </a:rPr>
              <a:t>6. Int_across_loans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Interest_Rate/Num_of_Loan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Higher average rates may indicate riskier loans</a:t>
            </a:r>
          </a:p>
          <a:p>
            <a:endParaRPr lang="en-US" sz="1300" dirty="0"/>
          </a:p>
          <a:p>
            <a:r>
              <a:rPr lang="en-US" sz="1300" b="1" dirty="0">
                <a:solidFill>
                  <a:srgbClr val="7030A0"/>
                </a:solidFill>
              </a:rPr>
              <a:t>7. Delinquency_Score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Num_of_Delayed_Payment/(Num_Credit_Card+Num_of_Loan)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300" dirty="0"/>
              <a:t>Normalizes late payments by credit lines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4C063-EB33-006B-E90B-7E3B0CF81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84" y="3756615"/>
            <a:ext cx="2613887" cy="26291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9A2231-73B9-1792-583E-71F6094EB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127" y="944912"/>
            <a:ext cx="2309060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7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48B148-D182-4D9C-E666-5B3F9C4A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0" y="0"/>
            <a:ext cx="20728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11313"/>
            <a:ext cx="10515600" cy="586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57370"/>
                </a:solidFill>
                <a:latin typeface="+mn-lt"/>
              </a:rPr>
              <a:t>Storage Structure and Environment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4293"/>
            <a:ext cx="332509" cy="900257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3B650-220A-740A-42E3-2338B29BA1C7}"/>
              </a:ext>
            </a:extLst>
          </p:cNvPr>
          <p:cNvSpPr/>
          <p:nvPr/>
        </p:nvSpPr>
        <p:spPr>
          <a:xfrm>
            <a:off x="489527" y="946729"/>
            <a:ext cx="5606473" cy="101600"/>
          </a:xfrm>
          <a:prstGeom prst="rect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F5FC8-DC7D-C518-2F67-B69E88CD2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011" y="304529"/>
            <a:ext cx="2682472" cy="62489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8D3550-1C63-293B-098E-40E062A857CF}"/>
              </a:ext>
            </a:extLst>
          </p:cNvPr>
          <p:cNvSpPr txBox="1"/>
          <p:nvPr/>
        </p:nvSpPr>
        <p:spPr>
          <a:xfrm>
            <a:off x="489527" y="1408842"/>
            <a:ext cx="69569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File structure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Separate .py files was created to generate the bronze, silver and gold tables required to create the feature store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Feature_store folder was created in the datamart to help separate the feature and label store tables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Feature_store.ipynb was used to explore the dataset to help generate the feature store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7030A0"/>
                </a:solidFill>
              </a:rPr>
              <a:t>Environment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Docker was used to run the jupyter notebook and .py script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7030A0"/>
                </a:solidFill>
              </a:rPr>
              <a:t>Git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Git was utilized to manage version control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https://github.com/Taygl/MLE.git</a:t>
            </a:r>
          </a:p>
          <a:p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6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4148B148-D182-4D9C-E666-5B3F9C4A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180" y="0"/>
            <a:ext cx="207282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64" y="411313"/>
            <a:ext cx="10515600" cy="58621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457370"/>
                </a:solidFill>
                <a:latin typeface="+mn-lt"/>
              </a:rPr>
              <a:t>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54293"/>
            <a:ext cx="332509" cy="900257"/>
          </a:xfrm>
          <a:prstGeom prst="rect">
            <a:avLst/>
          </a:prstGeom>
          <a:solidFill>
            <a:srgbClr val="2C85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3B650-220A-740A-42E3-2338B29BA1C7}"/>
              </a:ext>
            </a:extLst>
          </p:cNvPr>
          <p:cNvSpPr/>
          <p:nvPr/>
        </p:nvSpPr>
        <p:spPr>
          <a:xfrm>
            <a:off x="489527" y="946729"/>
            <a:ext cx="5606473" cy="101600"/>
          </a:xfrm>
          <a:prstGeom prst="rect">
            <a:avLst/>
          </a:prstGeom>
          <a:solidFill>
            <a:srgbClr val="EEE9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D3550-1C63-293B-098E-40E062A857CF}"/>
              </a:ext>
            </a:extLst>
          </p:cNvPr>
          <p:cNvSpPr txBox="1"/>
          <p:nvPr/>
        </p:nvSpPr>
        <p:spPr>
          <a:xfrm>
            <a:off x="489527" y="1532945"/>
            <a:ext cx="10268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Feature store following the medallion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Bronze table: separate by snapshot dates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Silver table: Preprocessing and cleaning (extract information, imputation, rounding, enforce schema)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Gold Table: One hot encoding and feature engineering for machine learning (Recent_Delays, Income_to_Debt_Ratio, EMI_to_Income_Ratio, Monthly_Saving, Is_Multi_Borrower, Int_across_loans, Delinquency_Score)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7030A0"/>
                </a:solidFill>
              </a:rPr>
              <a:t>Docker was used to development in a controlled environment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rgbClr val="7030A0"/>
                </a:solidFill>
              </a:rPr>
              <a:t>Github was used to help maintain proper versioning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10AFB5-003A-4FB0-5087-4B782E22D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43" y="4091739"/>
            <a:ext cx="2187053" cy="2111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AB298-CD96-8AC1-F243-53A8C021922C}"/>
              </a:ext>
            </a:extLst>
          </p:cNvPr>
          <p:cNvSpPr txBox="1"/>
          <p:nvPr/>
        </p:nvSpPr>
        <p:spPr>
          <a:xfrm>
            <a:off x="489527" y="5325055"/>
            <a:ext cx="546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Ready for modelling in the next assignment!</a:t>
            </a:r>
          </a:p>
        </p:txBody>
      </p:sp>
    </p:spTree>
    <p:extLst>
      <p:ext uri="{BB962C8B-B14F-4D97-AF65-F5344CB8AC3E}">
        <p14:creationId xmlns:p14="http://schemas.microsoft.com/office/powerpoint/2010/main" val="7963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897</Words>
  <Application>Microsoft Office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DM Sans</vt:lpstr>
      <vt:lpstr>Google Sans</vt:lpstr>
      <vt:lpstr>Wingdings</vt:lpstr>
      <vt:lpstr>Office Theme</vt:lpstr>
      <vt:lpstr>PowerPoint Presentation</vt:lpstr>
      <vt:lpstr>Objective </vt:lpstr>
      <vt:lpstr>Bronze Table</vt:lpstr>
      <vt:lpstr>Silver Table</vt:lpstr>
      <vt:lpstr>Gold Table</vt:lpstr>
      <vt:lpstr>Feature Engineering</vt:lpstr>
      <vt:lpstr>Storage Structure and Environment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 LIANG TAY XIYNQ</dc:creator>
  <cp:lastModifiedBy>GUAN LIANG TAY XIYNQ</cp:lastModifiedBy>
  <cp:revision>70</cp:revision>
  <dcterms:created xsi:type="dcterms:W3CDTF">2025-05-12T07:19:32Z</dcterms:created>
  <dcterms:modified xsi:type="dcterms:W3CDTF">2025-05-13T04:19:27Z</dcterms:modified>
</cp:coreProperties>
</file>