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p:scale>
          <a:sx n="50" d="100"/>
          <a:sy n="50" d="100"/>
        </p:scale>
        <p:origin x="1458" y="-48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6000" y="2631175"/>
            <a:ext cx="17563631" cy="14188392"/>
          </a:xfrm>
        </p:spPr>
        <p:txBody>
          <a:bodyPr anchor="b">
            <a:normAutofit/>
          </a:bodyPr>
          <a:lstStyle>
            <a:lvl1pPr algn="ctr">
              <a:defRPr sz="9354">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916000" y="17155954"/>
            <a:ext cx="17563631" cy="9796437"/>
          </a:xfrm>
        </p:spPr>
        <p:txBody>
          <a:bodyPr anchor="t">
            <a:normAutofit/>
          </a:bodyPr>
          <a:lstStyle>
            <a:lvl1pPr marL="0" indent="0" algn="ctr">
              <a:buNone/>
              <a:defRPr sz="4209">
                <a:gradFill flip="none" rotWithShape="1">
                  <a:gsLst>
                    <a:gs pos="0">
                      <a:schemeClr val="tx1"/>
                    </a:gs>
                    <a:gs pos="100000">
                      <a:schemeClr val="tx1">
                        <a:lumMod val="75000"/>
                      </a:schemeClr>
                    </a:gs>
                  </a:gsLst>
                  <a:lin ang="0" scaled="1"/>
                  <a:tileRect/>
                </a:gra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144002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6027" y="19324775"/>
            <a:ext cx="17335626" cy="4006257"/>
          </a:xfrm>
        </p:spPr>
        <p:txBody>
          <a:bodyPr anchor="b">
            <a:normAutofit/>
          </a:bodyPr>
          <a:lstStyle>
            <a:lvl1pPr algn="l">
              <a:defRPr sz="467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6030" y="4397755"/>
            <a:ext cx="17074691" cy="1316042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4" name="Text Placeholder 3"/>
          <p:cNvSpPr>
            <a:spLocks noGrp="1"/>
          </p:cNvSpPr>
          <p:nvPr>
            <p:ph type="body" sz="half" idx="2"/>
          </p:nvPr>
        </p:nvSpPr>
        <p:spPr>
          <a:xfrm>
            <a:off x="2146027" y="23331029"/>
            <a:ext cx="17335626" cy="3607024"/>
          </a:xfrm>
        </p:spPr>
        <p:txBody>
          <a:bodyPr>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51EE6676-9DAD-4FFB-A842-3314018869E1}" type="datetimeFigureOut">
              <a:rPr lang="tr-TR" smtClean="0"/>
              <a:t>10.11.2024</a:t>
            </a:fld>
            <a:endParaRPr lang="tr-TR"/>
          </a:p>
        </p:txBody>
      </p:sp>
      <p:sp>
        <p:nvSpPr>
          <p:cNvPr id="6" name="Footer Placeholder 5"/>
          <p:cNvSpPr>
            <a:spLocks noGrp="1"/>
          </p:cNvSpPr>
          <p:nvPr>
            <p:ph type="ftr" sz="quarter" idx="11"/>
          </p:nvPr>
        </p:nvSpPr>
        <p:spPr>
          <a:xfrm>
            <a:off x="2146028" y="27288061"/>
            <a:ext cx="12481447" cy="1611875"/>
          </a:xfrm>
        </p:spPr>
        <p:txBody>
          <a:bodyPr/>
          <a:lstStyle/>
          <a:p>
            <a:endParaRPr lang="tr-TR"/>
          </a:p>
        </p:txBody>
      </p:sp>
      <p:sp>
        <p:nvSpPr>
          <p:cNvPr id="7" name="Slide Number Placeholder 6"/>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43511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13739" y="2631171"/>
            <a:ext cx="17565895" cy="13852000"/>
          </a:xfrm>
        </p:spPr>
        <p:txBody>
          <a:bodyPr anchor="ctr">
            <a:normAutofit/>
          </a:bodyPr>
          <a:lstStyle>
            <a:lvl1pPr algn="l">
              <a:defRPr sz="6548" b="0" cap="all"/>
            </a:lvl1pPr>
          </a:lstStyle>
          <a:p>
            <a:r>
              <a:rPr lang="en-US"/>
              <a:t>Click to edit Master title style</a:t>
            </a:r>
            <a:endParaRPr lang="en-US" dirty="0"/>
          </a:p>
        </p:txBody>
      </p:sp>
      <p:sp>
        <p:nvSpPr>
          <p:cNvPr id="3" name="Text Placeholder 2"/>
          <p:cNvSpPr>
            <a:spLocks noGrp="1"/>
          </p:cNvSpPr>
          <p:nvPr>
            <p:ph type="body" idx="1"/>
          </p:nvPr>
        </p:nvSpPr>
        <p:spPr>
          <a:xfrm>
            <a:off x="1913739" y="19174302"/>
            <a:ext cx="17565895" cy="7763751"/>
          </a:xfrm>
        </p:spPr>
        <p:txBody>
          <a:bodyPr anchor="ctr">
            <a:normAutofit/>
          </a:bodyPr>
          <a:lstStyle>
            <a:lvl1pPr marL="0" indent="0" algn="l">
              <a:buNone/>
              <a:defRPr sz="4209">
                <a:gradFill flip="none" rotWithShape="1">
                  <a:gsLst>
                    <a:gs pos="0">
                      <a:schemeClr val="tx1"/>
                    </a:gs>
                    <a:gs pos="100000">
                      <a:schemeClr val="tx1">
                        <a:lumMod val="75000"/>
                      </a:schemeClr>
                    </a:gs>
                  </a:gsLst>
                  <a:lin ang="5400000" scaled="0"/>
                  <a:tileRect/>
                </a:gra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262555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365284" y="3797760"/>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08" dirty="0">
                <a:solidFill>
                  <a:schemeClr val="accent1"/>
                </a:solidFill>
              </a:rPr>
              <a:t>“</a:t>
            </a:r>
          </a:p>
        </p:txBody>
      </p:sp>
      <p:sp>
        <p:nvSpPr>
          <p:cNvPr id="15" name="TextBox 14"/>
          <p:cNvSpPr txBox="1"/>
          <p:nvPr/>
        </p:nvSpPr>
        <p:spPr>
          <a:xfrm>
            <a:off x="18448340" y="13181606"/>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8708" dirty="0">
                <a:solidFill>
                  <a:schemeClr val="accent1"/>
                </a:solidFill>
              </a:rPr>
              <a:t>”</a:t>
            </a:r>
          </a:p>
        </p:txBody>
      </p:sp>
      <p:sp>
        <p:nvSpPr>
          <p:cNvPr id="2" name="Title 1"/>
          <p:cNvSpPr>
            <a:spLocks noGrp="1"/>
          </p:cNvSpPr>
          <p:nvPr>
            <p:ph type="title"/>
          </p:nvPr>
        </p:nvSpPr>
        <p:spPr>
          <a:xfrm>
            <a:off x="2537183" y="2631173"/>
            <a:ext cx="16309259" cy="13438341"/>
          </a:xfrm>
        </p:spPr>
        <p:txBody>
          <a:bodyPr anchor="ctr">
            <a:normAutofit/>
          </a:bodyPr>
          <a:lstStyle>
            <a:lvl1pPr algn="l">
              <a:defRPr sz="6548"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38228" y="16115905"/>
            <a:ext cx="15507169" cy="1681956"/>
          </a:xfrm>
        </p:spPr>
        <p:txBody>
          <a:bodyPr anchor="ctr">
            <a:normAutofit/>
          </a:bodyPr>
          <a:lstStyle>
            <a:lvl1pPr marL="0" indent="0">
              <a:buFontTx/>
              <a:buNone/>
              <a:defRPr sz="3274"/>
            </a:lvl1pPr>
            <a:lvl2pPr marL="1069162" indent="0">
              <a:buFontTx/>
              <a:buNone/>
              <a:defRPr/>
            </a:lvl2pPr>
            <a:lvl3pPr marL="2138324" indent="0">
              <a:buFontTx/>
              <a:buNone/>
              <a:defRPr/>
            </a:lvl3pPr>
            <a:lvl4pPr marL="3207487" indent="0">
              <a:buFontTx/>
              <a:buNone/>
              <a:defRPr/>
            </a:lvl4pPr>
            <a:lvl5pPr marL="4276649" indent="0">
              <a:buFontTx/>
              <a:buNone/>
              <a:defRPr/>
            </a:lvl5pPr>
          </a:lstStyle>
          <a:p>
            <a:pPr lvl="0"/>
            <a:r>
              <a:rPr lang="en-US"/>
              <a:t>Click to edit Master text styles</a:t>
            </a:r>
          </a:p>
        </p:txBody>
      </p:sp>
      <p:sp>
        <p:nvSpPr>
          <p:cNvPr id="3" name="Text Placeholder 2"/>
          <p:cNvSpPr>
            <a:spLocks noGrp="1"/>
          </p:cNvSpPr>
          <p:nvPr>
            <p:ph type="body" idx="1"/>
          </p:nvPr>
        </p:nvSpPr>
        <p:spPr>
          <a:xfrm>
            <a:off x="1913740" y="20488991"/>
            <a:ext cx="17565893" cy="6391434"/>
          </a:xfrm>
        </p:spPr>
        <p:txBody>
          <a:bodyPr anchor="ctr">
            <a:normAutofit/>
          </a:bodyPr>
          <a:lstStyle>
            <a:lvl1pPr marL="0" indent="0" algn="l">
              <a:buNone/>
              <a:defRPr sz="4209">
                <a:gradFill flip="none" rotWithShape="1">
                  <a:gsLst>
                    <a:gs pos="0">
                      <a:schemeClr val="tx1"/>
                    </a:gs>
                    <a:gs pos="100000">
                      <a:schemeClr val="tx1">
                        <a:lumMod val="75000"/>
                      </a:schemeClr>
                    </a:gs>
                  </a:gsLst>
                  <a:lin ang="0" scaled="1"/>
                  <a:tileRect/>
                </a:gra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606230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13739" y="15908243"/>
            <a:ext cx="17567915" cy="6484140"/>
          </a:xfrm>
        </p:spPr>
        <p:txBody>
          <a:bodyPr anchor="b">
            <a:normAutofit/>
          </a:bodyPr>
          <a:lstStyle>
            <a:lvl1pPr algn="l">
              <a:defRPr sz="6548" b="0" cap="all"/>
            </a:lvl1pPr>
          </a:lstStyle>
          <a:p>
            <a:r>
              <a:rPr lang="en-US"/>
              <a:t>Click to edit Master title style</a:t>
            </a:r>
            <a:endParaRPr lang="en-US" dirty="0"/>
          </a:p>
        </p:txBody>
      </p:sp>
      <p:sp>
        <p:nvSpPr>
          <p:cNvPr id="3" name="Text Placeholder 2"/>
          <p:cNvSpPr>
            <a:spLocks noGrp="1"/>
          </p:cNvSpPr>
          <p:nvPr>
            <p:ph type="body" idx="1"/>
          </p:nvPr>
        </p:nvSpPr>
        <p:spPr>
          <a:xfrm>
            <a:off x="1919979" y="22392383"/>
            <a:ext cx="17567918" cy="4545670"/>
          </a:xfrm>
        </p:spPr>
        <p:txBody>
          <a:bodyPr anchor="t">
            <a:normAutofit/>
          </a:bodyPr>
          <a:lstStyle>
            <a:lvl1pPr marL="0" indent="0" algn="l">
              <a:buNone/>
              <a:defRPr sz="4209">
                <a:gradFill flip="none" rotWithShape="1">
                  <a:gsLst>
                    <a:gs pos="0">
                      <a:schemeClr val="tx1"/>
                    </a:gs>
                    <a:gs pos="100000">
                      <a:schemeClr val="tx1">
                        <a:lumMod val="75000"/>
                      </a:schemeClr>
                    </a:gs>
                  </a:gsLst>
                  <a:lin ang="5400000" scaled="0"/>
                  <a:tileRect/>
                </a:gra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4862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1365284" y="3327938"/>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08" dirty="0">
                <a:solidFill>
                  <a:schemeClr val="accent1"/>
                </a:solidFill>
              </a:rPr>
              <a:t>“</a:t>
            </a:r>
          </a:p>
        </p:txBody>
      </p:sp>
      <p:sp>
        <p:nvSpPr>
          <p:cNvPr id="16" name="TextBox 15"/>
          <p:cNvSpPr txBox="1"/>
          <p:nvPr/>
        </p:nvSpPr>
        <p:spPr>
          <a:xfrm>
            <a:off x="18445379" y="12711784"/>
            <a:ext cx="1069460" cy="258154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8708" dirty="0">
                <a:solidFill>
                  <a:schemeClr val="accent1"/>
                </a:solidFill>
              </a:rPr>
              <a:t>”</a:t>
            </a:r>
          </a:p>
        </p:txBody>
      </p:sp>
      <p:sp>
        <p:nvSpPr>
          <p:cNvPr id="2" name="Title 1"/>
          <p:cNvSpPr>
            <a:spLocks noGrp="1"/>
          </p:cNvSpPr>
          <p:nvPr>
            <p:ph type="title"/>
          </p:nvPr>
        </p:nvSpPr>
        <p:spPr>
          <a:xfrm>
            <a:off x="2537183" y="2631173"/>
            <a:ext cx="16309259" cy="12556704"/>
          </a:xfrm>
        </p:spPr>
        <p:txBody>
          <a:bodyPr anchor="ctr">
            <a:normAutofit/>
          </a:bodyPr>
          <a:lstStyle>
            <a:lvl1pPr algn="l">
              <a:defRPr sz="6548"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913739" y="17155954"/>
            <a:ext cx="17567915" cy="4651479"/>
          </a:xfrm>
        </p:spPr>
        <p:txBody>
          <a:bodyPr vert="horz" lIns="91440" tIns="45720" rIns="91440" bIns="45720" rtlCol="0" anchor="b">
            <a:normAutofit/>
          </a:bodyPr>
          <a:lstStyle>
            <a:lvl1pPr>
              <a:buNone/>
              <a:defRPr lang="en-US" sz="4677"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913739" y="21807433"/>
            <a:ext cx="17567915" cy="5130620"/>
          </a:xfrm>
        </p:spPr>
        <p:txBody>
          <a:bodyPr anchor="t">
            <a:normAutofit/>
          </a:bodyPr>
          <a:lstStyle>
            <a:lvl1pPr marL="0" indent="0" algn="l">
              <a:buNone/>
              <a:defRPr sz="3742">
                <a:gradFill flip="none" rotWithShape="1">
                  <a:gsLst>
                    <a:gs pos="0">
                      <a:schemeClr val="tx1"/>
                    </a:gs>
                    <a:gs pos="100000">
                      <a:schemeClr val="tx1">
                        <a:lumMod val="75000"/>
                      </a:schemeClr>
                    </a:gs>
                  </a:gsLst>
                  <a:lin ang="5400000" scaled="0"/>
                  <a:tileRect/>
                </a:gradFill>
              </a:defRPr>
            </a:lvl1pPr>
            <a:lvl2pPr marL="1069162" indent="0">
              <a:buNone/>
              <a:defRPr sz="3742">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089999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13737" y="2631174"/>
            <a:ext cx="17565893" cy="12170048"/>
          </a:xfrm>
        </p:spPr>
        <p:txBody>
          <a:bodyPr vert="horz" lIns="91440" tIns="45720" rIns="91440" bIns="45720" rtlCol="0" anchor="ctr">
            <a:normAutofit/>
          </a:bodyPr>
          <a:lstStyle>
            <a:lvl1pPr>
              <a:defRPr lang="en-US" sz="6548"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913737" y="16258653"/>
            <a:ext cx="17565893" cy="4632147"/>
          </a:xfrm>
        </p:spPr>
        <p:txBody>
          <a:bodyPr vert="horz" lIns="91440" tIns="45720" rIns="91440" bIns="45720" rtlCol="0" anchor="b">
            <a:normAutofit/>
          </a:bodyPr>
          <a:lstStyle>
            <a:lvl1pPr>
              <a:buNone/>
              <a:defRPr lang="en-US" sz="5612"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913739" y="20890798"/>
            <a:ext cx="17565890" cy="6047255"/>
          </a:xfrm>
        </p:spPr>
        <p:txBody>
          <a:bodyPr anchor="t">
            <a:normAutofit/>
          </a:bodyPr>
          <a:lstStyle>
            <a:lvl1pPr marL="0" indent="0" algn="l">
              <a:buNone/>
              <a:defRPr sz="3742">
                <a:gradFill flip="none" rotWithShape="1">
                  <a:gsLst>
                    <a:gs pos="0">
                      <a:schemeClr val="tx1"/>
                    </a:gs>
                    <a:gs pos="100000">
                      <a:schemeClr val="tx1">
                        <a:lumMod val="75000"/>
                      </a:schemeClr>
                    </a:gs>
                  </a:gsLst>
                  <a:lin ang="5400000" scaled="0"/>
                  <a:tileRect/>
                </a:gradFill>
              </a:defRPr>
            </a:lvl1pPr>
            <a:lvl2pPr marL="1069162" indent="0">
              <a:buNone/>
              <a:defRPr sz="3742">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64965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913740" y="2631171"/>
            <a:ext cx="17565893" cy="579405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046790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21442" y="2631171"/>
            <a:ext cx="4158189" cy="24306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13740" y="2631171"/>
            <a:ext cx="13152279" cy="2430688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402968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214333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16000" y="14438771"/>
            <a:ext cx="17563631" cy="8049132"/>
          </a:xfrm>
        </p:spPr>
        <p:txBody>
          <a:bodyPr anchor="b">
            <a:normAutofit/>
          </a:bodyPr>
          <a:lstStyle>
            <a:lvl1pPr algn="r">
              <a:defRPr sz="6548" b="0" cap="all"/>
            </a:lvl1pPr>
          </a:lstStyle>
          <a:p>
            <a:r>
              <a:rPr lang="en-US"/>
              <a:t>Click to edit Master title style</a:t>
            </a:r>
            <a:endParaRPr lang="en-US" dirty="0"/>
          </a:p>
        </p:txBody>
      </p:sp>
      <p:sp>
        <p:nvSpPr>
          <p:cNvPr id="3" name="Text Placeholder 2"/>
          <p:cNvSpPr>
            <a:spLocks noGrp="1"/>
          </p:cNvSpPr>
          <p:nvPr>
            <p:ph type="body" idx="1"/>
          </p:nvPr>
        </p:nvSpPr>
        <p:spPr>
          <a:xfrm>
            <a:off x="1916000" y="22531195"/>
            <a:ext cx="17563631" cy="4406858"/>
          </a:xfrm>
        </p:spPr>
        <p:txBody>
          <a:bodyPr anchor="t">
            <a:normAutofit/>
          </a:bodyPr>
          <a:lstStyle>
            <a:lvl1pPr marL="0" indent="0" algn="r">
              <a:buNone/>
              <a:defRPr sz="4209">
                <a:gradFill flip="none" rotWithShape="1">
                  <a:gsLst>
                    <a:gs pos="0">
                      <a:schemeClr val="tx1"/>
                    </a:gs>
                    <a:gs pos="100000">
                      <a:schemeClr val="tx1">
                        <a:lumMod val="75000"/>
                      </a:schemeClr>
                    </a:gs>
                  </a:gsLst>
                  <a:lin ang="5400000" scaled="0"/>
                  <a:tileRect/>
                </a:gra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E6676-9DAD-4FFB-A842-3314018869E1}" type="datetimeFigureOut">
              <a:rPr lang="tr-TR" smtClean="0"/>
              <a:t>10.11.2024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429289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13740" y="9098008"/>
            <a:ext cx="8617697" cy="17796647"/>
          </a:xfrm>
        </p:spPr>
        <p:txBody>
          <a:bodyPr>
            <a:normAutofit/>
          </a:bodyPr>
          <a:lstStyle>
            <a:lvl1pPr>
              <a:defRPr sz="3742"/>
            </a:lvl1pPr>
            <a:lvl2pPr>
              <a:defRPr sz="3274"/>
            </a:lvl2pPr>
            <a:lvl3pPr>
              <a:defRPr sz="2806"/>
            </a:lvl3pPr>
            <a:lvl4pPr>
              <a:defRPr sz="2572"/>
            </a:lvl4pPr>
            <a:lvl5pPr>
              <a:defRPr sz="2572"/>
            </a:lvl5pPr>
            <a:lvl6pPr>
              <a:defRPr sz="2572"/>
            </a:lvl6pPr>
            <a:lvl7pPr>
              <a:defRPr sz="2572"/>
            </a:lvl7pPr>
            <a:lvl8pPr>
              <a:defRPr sz="2572"/>
            </a:lvl8pPr>
            <a:lvl9pPr>
              <a:defRPr sz="2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52191" y="9098006"/>
            <a:ext cx="8627439" cy="17796643"/>
          </a:xfrm>
        </p:spPr>
        <p:txBody>
          <a:bodyPr>
            <a:normAutofit/>
          </a:bodyPr>
          <a:lstStyle>
            <a:lvl1pPr>
              <a:defRPr sz="3742"/>
            </a:lvl1pPr>
            <a:lvl2pPr>
              <a:defRPr sz="3274"/>
            </a:lvl2pPr>
            <a:lvl3pPr>
              <a:defRPr sz="2806"/>
            </a:lvl3pPr>
            <a:lvl4pPr>
              <a:defRPr sz="2572"/>
            </a:lvl4pPr>
            <a:lvl5pPr>
              <a:defRPr sz="2572"/>
            </a:lvl5pPr>
            <a:lvl6pPr>
              <a:defRPr sz="2572"/>
            </a:lvl6pPr>
            <a:lvl7pPr>
              <a:defRPr sz="2572"/>
            </a:lvl7pPr>
            <a:lvl8pPr>
              <a:defRPr sz="2572"/>
            </a:lvl8pPr>
            <a:lvl9pPr>
              <a:defRPr sz="2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E6676-9DAD-4FFB-A842-3314018869E1}" type="datetimeFigureOut">
              <a:rPr lang="tr-TR" smtClean="0"/>
              <a:t>10.11.2024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86303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87144" y="9098006"/>
            <a:ext cx="7944290" cy="3238521"/>
          </a:xfrm>
        </p:spPr>
        <p:txBody>
          <a:bodyPr anchor="b">
            <a:noAutofit/>
          </a:bodyPr>
          <a:lstStyle>
            <a:lvl1pPr marL="0" indent="0">
              <a:buNone/>
              <a:defRPr sz="5145" b="0"/>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913740" y="12299151"/>
            <a:ext cx="8617697" cy="14638904"/>
          </a:xfrm>
        </p:spPr>
        <p:txBody>
          <a:bodyPr anchor="t">
            <a:normAutofit/>
          </a:bodyPr>
          <a:lstStyle>
            <a:lvl1pPr>
              <a:defRPr sz="3742"/>
            </a:lvl1pPr>
            <a:lvl2pPr>
              <a:defRPr sz="3274"/>
            </a:lvl2pPr>
            <a:lvl3pPr>
              <a:defRPr sz="2806"/>
            </a:lvl3pPr>
            <a:lvl4pPr>
              <a:defRPr sz="2572"/>
            </a:lvl4pPr>
            <a:lvl5pPr>
              <a:defRPr sz="2572"/>
            </a:lvl5pPr>
            <a:lvl6pPr>
              <a:defRPr sz="2572"/>
            </a:lvl6pPr>
            <a:lvl7pPr>
              <a:defRPr sz="2572"/>
            </a:lvl7pPr>
            <a:lvl8pPr>
              <a:defRPr sz="2572"/>
            </a:lvl8pPr>
            <a:lvl9pPr>
              <a:defRPr sz="2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482590" y="9098009"/>
            <a:ext cx="7997041" cy="3201142"/>
          </a:xfrm>
        </p:spPr>
        <p:txBody>
          <a:bodyPr anchor="b">
            <a:noAutofit/>
          </a:bodyPr>
          <a:lstStyle>
            <a:lvl1pPr marL="0" indent="0">
              <a:buNone/>
              <a:defRPr sz="5145" b="0"/>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95" y="12299151"/>
            <a:ext cx="8656159" cy="14638904"/>
          </a:xfrm>
        </p:spPr>
        <p:txBody>
          <a:bodyPr anchor="t">
            <a:normAutofit/>
          </a:bodyPr>
          <a:lstStyle>
            <a:lvl1pPr>
              <a:defRPr sz="3742"/>
            </a:lvl1pPr>
            <a:lvl2pPr>
              <a:defRPr sz="3274"/>
            </a:lvl2pPr>
            <a:lvl3pPr>
              <a:defRPr sz="2806"/>
            </a:lvl3pPr>
            <a:lvl4pPr>
              <a:defRPr sz="2572"/>
            </a:lvl4pPr>
            <a:lvl5pPr>
              <a:defRPr sz="2572"/>
            </a:lvl5pPr>
            <a:lvl6pPr>
              <a:defRPr sz="2572"/>
            </a:lvl6pPr>
            <a:lvl7pPr>
              <a:defRPr sz="2572"/>
            </a:lvl7pPr>
            <a:lvl8pPr>
              <a:defRPr sz="2572"/>
            </a:lvl8pPr>
            <a:lvl9pPr>
              <a:defRPr sz="2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E6676-9DAD-4FFB-A842-3314018869E1}" type="datetimeFigureOut">
              <a:rPr lang="tr-TR" smtClean="0"/>
              <a:t>10.11.2024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53215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E6676-9DAD-4FFB-A842-3314018869E1}" type="datetimeFigureOut">
              <a:rPr lang="tr-TR" smtClean="0"/>
              <a:t>10.11.2024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156198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676-9DAD-4FFB-A842-3314018869E1}" type="datetimeFigureOut">
              <a:rPr lang="tr-TR" smtClean="0"/>
              <a:t>10.11.2024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403664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3740" y="7747276"/>
            <a:ext cx="6383103" cy="6055043"/>
          </a:xfrm>
        </p:spPr>
        <p:txBody>
          <a:bodyPr anchor="b">
            <a:normAutofit/>
          </a:bodyPr>
          <a:lstStyle>
            <a:lvl1pPr algn="l">
              <a:defRPr sz="5145" b="0"/>
            </a:lvl1pPr>
          </a:lstStyle>
          <a:p>
            <a:r>
              <a:rPr lang="en-US"/>
              <a:t>Click to edit Master title style</a:t>
            </a:r>
            <a:endParaRPr lang="en-US" dirty="0"/>
          </a:p>
        </p:txBody>
      </p:sp>
      <p:sp>
        <p:nvSpPr>
          <p:cNvPr id="3" name="Content Placeholder 2"/>
          <p:cNvSpPr>
            <a:spLocks noGrp="1"/>
          </p:cNvSpPr>
          <p:nvPr>
            <p:ph idx="1"/>
          </p:nvPr>
        </p:nvSpPr>
        <p:spPr>
          <a:xfrm>
            <a:off x="8953939" y="2631173"/>
            <a:ext cx="10525692" cy="24306877"/>
          </a:xfrm>
        </p:spPr>
        <p:txBody>
          <a:bodyPr anchor="ctr">
            <a:normAutofit/>
          </a:bodyPr>
          <a:lstStyle>
            <a:lvl1pPr>
              <a:defRPr sz="4209"/>
            </a:lvl1pPr>
            <a:lvl2pPr>
              <a:defRPr sz="3742"/>
            </a:lvl2pPr>
            <a:lvl3pPr>
              <a:defRPr sz="3274"/>
            </a:lvl3pPr>
            <a:lvl4pPr>
              <a:defRPr sz="2806"/>
            </a:lvl4pPr>
            <a:lvl5pPr>
              <a:defRPr sz="2572"/>
            </a:lvl5pPr>
            <a:lvl6pPr>
              <a:defRPr sz="2572"/>
            </a:lvl6pPr>
            <a:lvl7pPr>
              <a:defRPr sz="2572"/>
            </a:lvl7pPr>
            <a:lvl8pPr>
              <a:defRPr sz="2572"/>
            </a:lvl8pPr>
            <a:lvl9pPr>
              <a:defRPr sz="2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13740" y="13802319"/>
            <a:ext cx="6383103" cy="8073390"/>
          </a:xfrm>
        </p:spPr>
        <p:txBody>
          <a:bodyPr>
            <a:normAutofit/>
          </a:bodyPr>
          <a:lstStyle>
            <a:lvl1pPr marL="0" indent="0">
              <a:buNone/>
              <a:defRPr sz="3742"/>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51EE6676-9DAD-4FFB-A842-3314018869E1}" type="datetimeFigureOut">
              <a:rPr lang="tr-TR" smtClean="0"/>
              <a:t>10.11.2024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384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3740" y="8380067"/>
            <a:ext cx="10345248" cy="6055043"/>
          </a:xfrm>
        </p:spPr>
        <p:txBody>
          <a:bodyPr anchor="b">
            <a:normAutofit/>
          </a:bodyPr>
          <a:lstStyle>
            <a:lvl1pPr algn="l">
              <a:defRPr sz="5612"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2898091" y="-80734"/>
            <a:ext cx="5846499" cy="30477048"/>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a:t>Click icon to add picture</a:t>
            </a:r>
            <a:endParaRPr lang="en-US" dirty="0"/>
          </a:p>
        </p:txBody>
      </p:sp>
      <p:sp>
        <p:nvSpPr>
          <p:cNvPr id="4" name="Text Placeholder 3"/>
          <p:cNvSpPr>
            <a:spLocks noGrp="1"/>
          </p:cNvSpPr>
          <p:nvPr>
            <p:ph type="body" sz="half" idx="2"/>
          </p:nvPr>
        </p:nvSpPr>
        <p:spPr>
          <a:xfrm>
            <a:off x="1911333" y="14435109"/>
            <a:ext cx="10345248" cy="8073390"/>
          </a:xfrm>
        </p:spPr>
        <p:txBody>
          <a:bodyPr>
            <a:normAutofit/>
          </a:bodyPr>
          <a:lstStyle>
            <a:lvl1pPr marL="0" indent="0">
              <a:buNone/>
              <a:defRPr sz="3742"/>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a:t>Click to edit Master text styles</a:t>
            </a:r>
          </a:p>
        </p:txBody>
      </p:sp>
      <p:sp>
        <p:nvSpPr>
          <p:cNvPr id="5" name="Date Placeholder 4"/>
          <p:cNvSpPr>
            <a:spLocks noGrp="1"/>
          </p:cNvSpPr>
          <p:nvPr>
            <p:ph type="dt" sz="half" idx="10"/>
          </p:nvPr>
        </p:nvSpPr>
        <p:spPr>
          <a:xfrm>
            <a:off x="10578742" y="27288061"/>
            <a:ext cx="1680247" cy="1611875"/>
          </a:xfrm>
        </p:spPr>
        <p:txBody>
          <a:bodyPr/>
          <a:lstStyle/>
          <a:p>
            <a:fld id="{51EE6676-9DAD-4FFB-A842-3314018869E1}" type="datetimeFigureOut">
              <a:rPr lang="tr-TR" smtClean="0"/>
              <a:t>10.11.2024</a:t>
            </a:fld>
            <a:endParaRPr lang="tr-TR"/>
          </a:p>
        </p:txBody>
      </p:sp>
      <p:sp>
        <p:nvSpPr>
          <p:cNvPr id="6" name="Footer Placeholder 5"/>
          <p:cNvSpPr>
            <a:spLocks noGrp="1"/>
          </p:cNvSpPr>
          <p:nvPr>
            <p:ph type="ftr" sz="quarter" idx="11"/>
          </p:nvPr>
        </p:nvSpPr>
        <p:spPr>
          <a:xfrm>
            <a:off x="1913741" y="27288061"/>
            <a:ext cx="8664998" cy="1611875"/>
          </a:xfrm>
        </p:spPr>
        <p:txBody>
          <a:bodyPr/>
          <a:lstStyle/>
          <a:p>
            <a:endParaRPr lang="tr-TR"/>
          </a:p>
        </p:txBody>
      </p:sp>
      <p:sp>
        <p:nvSpPr>
          <p:cNvPr id="7" name="Slide Number Placeholder 6"/>
          <p:cNvSpPr>
            <a:spLocks noGrp="1"/>
          </p:cNvSpPr>
          <p:nvPr>
            <p:ph type="sldNum" sz="quarter" idx="12"/>
          </p:nvPr>
        </p:nvSpPr>
        <p:spPr>
          <a:xfrm>
            <a:off x="18765071" y="27288058"/>
            <a:ext cx="713690" cy="1453502"/>
          </a:xfrm>
        </p:spPr>
        <p:txBody>
          <a:bodyPr/>
          <a:lstStyle/>
          <a:p>
            <a:fld id="{EE83A244-1E96-4914-BBE5-8E14F374D348}" type="slidenum">
              <a:rPr lang="tr-TR" smtClean="0"/>
              <a:t>‹#›</a:t>
            </a:fld>
            <a:endParaRPr lang="tr-TR"/>
          </a:p>
        </p:txBody>
      </p:sp>
    </p:spTree>
    <p:extLst>
      <p:ext uri="{BB962C8B-B14F-4D97-AF65-F5344CB8AC3E}">
        <p14:creationId xmlns:p14="http://schemas.microsoft.com/office/powerpoint/2010/main" val="76079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3740" y="2631171"/>
            <a:ext cx="17565893" cy="57940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13741" y="9098006"/>
            <a:ext cx="17565890" cy="17840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21442" y="27274446"/>
            <a:ext cx="3010788" cy="1611875"/>
          </a:xfrm>
          <a:prstGeom prst="rect">
            <a:avLst/>
          </a:prstGeom>
        </p:spPr>
        <p:txBody>
          <a:bodyPr vert="horz" lIns="91440" tIns="45720" rIns="91440" bIns="45720" rtlCol="0" anchor="ctr"/>
          <a:lstStyle>
            <a:lvl1pPr algn="r">
              <a:defRPr sz="1871" b="1" i="0">
                <a:solidFill>
                  <a:schemeClr val="tx1">
                    <a:lumMod val="75000"/>
                  </a:schemeClr>
                </a:solidFill>
                <a:effectLst>
                  <a:outerShdw blurRad="50800" dist="38100" dir="2700000" algn="tl" rotWithShape="0">
                    <a:srgbClr val="000000">
                      <a:alpha val="43000"/>
                    </a:srgbClr>
                  </a:outerShdw>
                </a:effectLst>
                <a:latin typeface="+mn-lt"/>
              </a:defRPr>
            </a:lvl1pPr>
          </a:lstStyle>
          <a:p>
            <a:fld id="{51EE6676-9DAD-4FFB-A842-3314018869E1}" type="datetimeFigureOut">
              <a:rPr lang="tr-TR" smtClean="0"/>
              <a:t>10.11.2024</a:t>
            </a:fld>
            <a:endParaRPr lang="tr-TR"/>
          </a:p>
        </p:txBody>
      </p:sp>
      <p:sp>
        <p:nvSpPr>
          <p:cNvPr id="5" name="Footer Placeholder 4"/>
          <p:cNvSpPr>
            <a:spLocks noGrp="1"/>
          </p:cNvSpPr>
          <p:nvPr>
            <p:ph type="ftr" sz="quarter" idx="3"/>
          </p:nvPr>
        </p:nvSpPr>
        <p:spPr>
          <a:xfrm>
            <a:off x="1913740" y="27274446"/>
            <a:ext cx="13152279" cy="1611875"/>
          </a:xfrm>
          <a:prstGeom prst="rect">
            <a:avLst/>
          </a:prstGeom>
        </p:spPr>
        <p:txBody>
          <a:bodyPr vert="horz" lIns="91440" tIns="45720" rIns="91440" bIns="45720" rtlCol="0" anchor="ctr"/>
          <a:lstStyle>
            <a:lvl1pPr algn="l">
              <a:defRPr sz="1871"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8514708" y="27274446"/>
            <a:ext cx="966947" cy="1611875"/>
          </a:xfrm>
          <a:prstGeom prst="rect">
            <a:avLst/>
          </a:prstGeom>
        </p:spPr>
        <p:txBody>
          <a:bodyPr vert="horz" lIns="91440" tIns="45720" rIns="91440" bIns="45720" rtlCol="0" anchor="ctr"/>
          <a:lstStyle>
            <a:lvl1pPr algn="r">
              <a:defRPr sz="1871" b="1" i="0">
                <a:solidFill>
                  <a:schemeClr val="tx1">
                    <a:lumMod val="75000"/>
                  </a:schemeClr>
                </a:solidFill>
                <a:effectLst>
                  <a:outerShdw blurRad="50800" dist="38100" dir="2700000" algn="tl" rotWithShape="0">
                    <a:srgbClr val="000000">
                      <a:alpha val="43000"/>
                    </a:srgbClr>
                  </a:outerShdw>
                </a:effectLst>
                <a:latin typeface="+mn-lt"/>
              </a:defRPr>
            </a:lvl1pPr>
          </a:lstStyle>
          <a:p>
            <a:fld id="{EE83A244-1E96-4914-BBE5-8E14F374D348}" type="slidenum">
              <a:rPr lang="tr-TR" smtClean="0"/>
              <a:t>‹#›</a:t>
            </a:fld>
            <a:endParaRPr lang="tr-TR"/>
          </a:p>
        </p:txBody>
      </p:sp>
    </p:spTree>
    <p:extLst>
      <p:ext uri="{BB962C8B-B14F-4D97-AF65-F5344CB8AC3E}">
        <p14:creationId xmlns:p14="http://schemas.microsoft.com/office/powerpoint/2010/main" val="267949965"/>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1069162" rtl="0" eaLnBrk="1" latinLnBrk="0" hangingPunct="1">
        <a:spcBef>
          <a:spcPct val="0"/>
        </a:spcBef>
        <a:buNone/>
        <a:defRPr sz="6548"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68226" indent="-668226" algn="l" defTabSz="1069162" rtl="0" eaLnBrk="1" latinLnBrk="0" hangingPunct="1">
        <a:spcBef>
          <a:spcPct val="20000"/>
        </a:spcBef>
        <a:spcAft>
          <a:spcPts val="1403"/>
        </a:spcAft>
        <a:buClr>
          <a:schemeClr val="tx1"/>
        </a:buClr>
        <a:buSzPct val="130000"/>
        <a:buFont typeface="Arial"/>
        <a:buChar char="•"/>
        <a:defRPr sz="4209"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737389" indent="-668226" algn="l" defTabSz="1069162" rtl="0" eaLnBrk="1" latinLnBrk="0" hangingPunct="1">
        <a:spcBef>
          <a:spcPct val="20000"/>
        </a:spcBef>
        <a:spcAft>
          <a:spcPts val="1403"/>
        </a:spcAft>
        <a:buClr>
          <a:schemeClr val="tx1"/>
        </a:buClr>
        <a:buSzPct val="130000"/>
        <a:buFont typeface="Arial"/>
        <a:buChar char="•"/>
        <a:defRPr sz="3742"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2806551" indent="-668226" algn="l" defTabSz="1069162" rtl="0" eaLnBrk="1" latinLnBrk="0" hangingPunct="1">
        <a:spcBef>
          <a:spcPct val="20000"/>
        </a:spcBef>
        <a:spcAft>
          <a:spcPts val="1403"/>
        </a:spcAft>
        <a:buClr>
          <a:schemeClr val="tx1"/>
        </a:buClr>
        <a:buSzPct val="130000"/>
        <a:buFont typeface="Arial"/>
        <a:buChar char="•"/>
        <a:defRPr sz="3274"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3608422" indent="-400936" algn="l" defTabSz="1069162" rtl="0" eaLnBrk="1" latinLnBrk="0" hangingPunct="1">
        <a:spcBef>
          <a:spcPct val="20000"/>
        </a:spcBef>
        <a:spcAft>
          <a:spcPts val="1403"/>
        </a:spcAft>
        <a:buClr>
          <a:schemeClr val="tx1"/>
        </a:buClr>
        <a:buSzPct val="130000"/>
        <a:buFont typeface="Arial"/>
        <a:buChar char="•"/>
        <a:defRPr sz="3274"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4677585" indent="-400936" algn="l" defTabSz="1069162" rtl="0" eaLnBrk="1" latinLnBrk="0" hangingPunct="1">
        <a:spcBef>
          <a:spcPct val="20000"/>
        </a:spcBef>
        <a:spcAft>
          <a:spcPts val="1403"/>
        </a:spcAft>
        <a:buClr>
          <a:schemeClr val="tx1"/>
        </a:buClr>
        <a:buSzPct val="130000"/>
        <a:buFont typeface="Arial"/>
        <a:buChar char="•"/>
        <a:defRPr sz="2806"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5880392" indent="-534581" algn="l" defTabSz="1069162" rtl="0" eaLnBrk="1" latinLnBrk="0" hangingPunct="1">
        <a:spcBef>
          <a:spcPct val="20000"/>
        </a:spcBef>
        <a:spcAft>
          <a:spcPts val="1403"/>
        </a:spcAft>
        <a:buClr>
          <a:schemeClr val="tx1"/>
        </a:buClr>
        <a:buSzPct val="130000"/>
        <a:buFont typeface="Arial"/>
        <a:buChar char="•"/>
        <a:defRPr sz="2572"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6949554" indent="-534581" algn="l" defTabSz="1069162" rtl="0" eaLnBrk="1" latinLnBrk="0" hangingPunct="1">
        <a:spcBef>
          <a:spcPct val="20000"/>
        </a:spcBef>
        <a:spcAft>
          <a:spcPts val="1403"/>
        </a:spcAft>
        <a:buClr>
          <a:schemeClr val="tx1"/>
        </a:buClr>
        <a:buSzPct val="130000"/>
        <a:buFont typeface="Arial"/>
        <a:buChar char="•"/>
        <a:defRPr sz="2572"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8018717" indent="-534581" algn="l" defTabSz="1069162" rtl="0" eaLnBrk="1" latinLnBrk="0" hangingPunct="1">
        <a:spcBef>
          <a:spcPct val="20000"/>
        </a:spcBef>
        <a:spcAft>
          <a:spcPts val="1403"/>
        </a:spcAft>
        <a:buClr>
          <a:schemeClr val="tx1"/>
        </a:buClr>
        <a:buSzPct val="130000"/>
        <a:buFont typeface="Arial"/>
        <a:buChar char="•"/>
        <a:defRPr sz="2572"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9087879" indent="-534581" algn="l" defTabSz="1069162" rtl="0" eaLnBrk="1" latinLnBrk="0" hangingPunct="1">
        <a:spcBef>
          <a:spcPct val="20000"/>
        </a:spcBef>
        <a:spcAft>
          <a:spcPts val="1403"/>
        </a:spcAft>
        <a:buClr>
          <a:schemeClr val="tx1"/>
        </a:buClr>
        <a:buSzPct val="100000"/>
        <a:buFont typeface="Arial"/>
        <a:buChar char="•"/>
        <a:defRPr sz="2572"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1069162" rtl="0" eaLnBrk="1" latinLnBrk="0" hangingPunct="1">
        <a:defRPr sz="4209" kern="1200">
          <a:solidFill>
            <a:schemeClr val="tx1"/>
          </a:solidFill>
          <a:latin typeface="+mn-lt"/>
          <a:ea typeface="+mn-ea"/>
          <a:cs typeface="+mn-cs"/>
        </a:defRPr>
      </a:lvl1pPr>
      <a:lvl2pPr marL="1069162" algn="l" defTabSz="1069162" rtl="0" eaLnBrk="1" latinLnBrk="0" hangingPunct="1">
        <a:defRPr sz="4209" kern="1200">
          <a:solidFill>
            <a:schemeClr val="tx1"/>
          </a:solidFill>
          <a:latin typeface="+mn-lt"/>
          <a:ea typeface="+mn-ea"/>
          <a:cs typeface="+mn-cs"/>
        </a:defRPr>
      </a:lvl2pPr>
      <a:lvl3pPr marL="2138324" algn="l" defTabSz="1069162" rtl="0" eaLnBrk="1" latinLnBrk="0" hangingPunct="1">
        <a:defRPr sz="4209" kern="1200">
          <a:solidFill>
            <a:schemeClr val="tx1"/>
          </a:solidFill>
          <a:latin typeface="+mn-lt"/>
          <a:ea typeface="+mn-ea"/>
          <a:cs typeface="+mn-cs"/>
        </a:defRPr>
      </a:lvl3pPr>
      <a:lvl4pPr marL="3207487" algn="l" defTabSz="1069162" rtl="0" eaLnBrk="1" latinLnBrk="0" hangingPunct="1">
        <a:defRPr sz="4209" kern="1200">
          <a:solidFill>
            <a:schemeClr val="tx1"/>
          </a:solidFill>
          <a:latin typeface="+mn-lt"/>
          <a:ea typeface="+mn-ea"/>
          <a:cs typeface="+mn-cs"/>
        </a:defRPr>
      </a:lvl4pPr>
      <a:lvl5pPr marL="4276649" algn="l" defTabSz="1069162" rtl="0" eaLnBrk="1" latinLnBrk="0" hangingPunct="1">
        <a:defRPr sz="4209" kern="1200">
          <a:solidFill>
            <a:schemeClr val="tx1"/>
          </a:solidFill>
          <a:latin typeface="+mn-lt"/>
          <a:ea typeface="+mn-ea"/>
          <a:cs typeface="+mn-cs"/>
        </a:defRPr>
      </a:lvl5pPr>
      <a:lvl6pPr marL="5345811" algn="l" defTabSz="1069162" rtl="0" eaLnBrk="1" latinLnBrk="0" hangingPunct="1">
        <a:defRPr sz="4209" kern="1200">
          <a:solidFill>
            <a:schemeClr val="tx1"/>
          </a:solidFill>
          <a:latin typeface="+mn-lt"/>
          <a:ea typeface="+mn-ea"/>
          <a:cs typeface="+mn-cs"/>
        </a:defRPr>
      </a:lvl6pPr>
      <a:lvl7pPr marL="6414973" algn="l" defTabSz="1069162" rtl="0" eaLnBrk="1" latinLnBrk="0" hangingPunct="1">
        <a:defRPr sz="4209" kern="1200">
          <a:solidFill>
            <a:schemeClr val="tx1"/>
          </a:solidFill>
          <a:latin typeface="+mn-lt"/>
          <a:ea typeface="+mn-ea"/>
          <a:cs typeface="+mn-cs"/>
        </a:defRPr>
      </a:lvl7pPr>
      <a:lvl8pPr marL="7484135" algn="l" defTabSz="1069162" rtl="0" eaLnBrk="1" latinLnBrk="0" hangingPunct="1">
        <a:defRPr sz="4209" kern="1200">
          <a:solidFill>
            <a:schemeClr val="tx1"/>
          </a:solidFill>
          <a:latin typeface="+mn-lt"/>
          <a:ea typeface="+mn-ea"/>
          <a:cs typeface="+mn-cs"/>
        </a:defRPr>
      </a:lvl8pPr>
      <a:lvl9pPr marL="8553298" algn="l" defTabSz="1069162"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C948-B2E0-11A9-C40F-4B103F01FAAA}"/>
              </a:ext>
            </a:extLst>
          </p:cNvPr>
          <p:cNvSpPr>
            <a:spLocks noGrp="1"/>
          </p:cNvSpPr>
          <p:nvPr>
            <p:ph type="ctrTitle"/>
          </p:nvPr>
        </p:nvSpPr>
        <p:spPr>
          <a:xfrm>
            <a:off x="1479743" y="1047072"/>
            <a:ext cx="18008021" cy="463676"/>
          </a:xfrm>
        </p:spPr>
        <p:txBody>
          <a:bodyPr>
            <a:noAutofit/>
          </a:bodyPr>
          <a:lstStyle/>
          <a:p>
            <a:r>
              <a:rPr lang="en-US" sz="3600" b="0" i="0" dirty="0">
                <a:solidFill>
                  <a:schemeClr val="tx1"/>
                </a:solidFill>
                <a:effectLst/>
              </a:rPr>
              <a:t>Using Machine Learning Techniques to Predict Customer Churn Rates</a:t>
            </a:r>
            <a:endParaRPr lang="tr-TR" sz="3600" dirty="0">
              <a:solidFill>
                <a:schemeClr val="tx1"/>
              </a:solidFill>
            </a:endParaRPr>
          </a:p>
        </p:txBody>
      </p:sp>
      <p:sp>
        <p:nvSpPr>
          <p:cNvPr id="3" name="Subtitle 2">
            <a:extLst>
              <a:ext uri="{FF2B5EF4-FFF2-40B4-BE49-F238E27FC236}">
                <a16:creationId xmlns:a16="http://schemas.microsoft.com/office/drawing/2014/main" id="{4474B8C3-7D19-04A9-B73F-51CE464F93FE}"/>
              </a:ext>
            </a:extLst>
          </p:cNvPr>
          <p:cNvSpPr>
            <a:spLocks noGrp="1"/>
          </p:cNvSpPr>
          <p:nvPr>
            <p:ph type="subTitle" idx="1"/>
          </p:nvPr>
        </p:nvSpPr>
        <p:spPr>
          <a:xfrm>
            <a:off x="1479744" y="1872705"/>
            <a:ext cx="18008020" cy="2165716"/>
          </a:xfrm>
        </p:spPr>
        <p:txBody>
          <a:bodyPr>
            <a:normAutofit/>
          </a:bodyPr>
          <a:lstStyle/>
          <a:p>
            <a:r>
              <a:rPr lang="en-US" sz="1800" dirty="0"/>
              <a:t>This project uses machine learning and data analytics techniques to predict bank customer churn. The developed model can be applied to increase bank customer loyalty and reduce churn risk.</a:t>
            </a:r>
            <a:endParaRPr lang="tr-TR" sz="1800" dirty="0"/>
          </a:p>
        </p:txBody>
      </p:sp>
      <p:sp>
        <p:nvSpPr>
          <p:cNvPr id="5" name="TextBox 4">
            <a:extLst>
              <a:ext uri="{FF2B5EF4-FFF2-40B4-BE49-F238E27FC236}">
                <a16:creationId xmlns:a16="http://schemas.microsoft.com/office/drawing/2014/main" id="{EF20B509-5C23-8892-C5A6-22E4EB16C18A}"/>
              </a:ext>
            </a:extLst>
          </p:cNvPr>
          <p:cNvSpPr txBox="1"/>
          <p:nvPr/>
        </p:nvSpPr>
        <p:spPr>
          <a:xfrm>
            <a:off x="1687802" y="3249640"/>
            <a:ext cx="18008019" cy="646331"/>
          </a:xfrm>
          <a:prstGeom prst="rect">
            <a:avLst/>
          </a:prstGeom>
          <a:noFill/>
        </p:spPr>
        <p:txBody>
          <a:bodyPr wrap="square">
            <a:spAutoFit/>
          </a:bodyPr>
          <a:lstStyle/>
          <a:p>
            <a:r>
              <a:rPr lang="en-US" dirty="0"/>
              <a:t>Customer churn is a critical problem in the banking sector that affects profitability and customer loyalty. In this project, a model that can predict churn risk by analyzing customer data has been developed. This model can be used to develop targeted strategies by predicting customer churn.</a:t>
            </a:r>
            <a:endParaRPr lang="tr-TR" dirty="0"/>
          </a:p>
        </p:txBody>
      </p:sp>
      <p:sp>
        <p:nvSpPr>
          <p:cNvPr id="7" name="TextBox 6">
            <a:extLst>
              <a:ext uri="{FF2B5EF4-FFF2-40B4-BE49-F238E27FC236}">
                <a16:creationId xmlns:a16="http://schemas.microsoft.com/office/drawing/2014/main" id="{2864EB08-14FE-B45C-3755-11CFFFF8A886}"/>
              </a:ext>
            </a:extLst>
          </p:cNvPr>
          <p:cNvSpPr txBox="1"/>
          <p:nvPr/>
        </p:nvSpPr>
        <p:spPr>
          <a:xfrm>
            <a:off x="1674751" y="4657681"/>
            <a:ext cx="10694504" cy="369332"/>
          </a:xfrm>
          <a:prstGeom prst="rect">
            <a:avLst/>
          </a:prstGeom>
          <a:noFill/>
        </p:spPr>
        <p:txBody>
          <a:bodyPr wrap="square">
            <a:spAutoFit/>
          </a:bodyPr>
          <a:lstStyle/>
          <a:p>
            <a:r>
              <a:rPr lang="it-IT" dirty="0"/>
              <a:t>2. Data Preprocessing</a:t>
            </a:r>
            <a:endParaRPr lang="tr-TR" dirty="0"/>
          </a:p>
        </p:txBody>
      </p:sp>
      <p:sp>
        <p:nvSpPr>
          <p:cNvPr id="9" name="TextBox 8">
            <a:extLst>
              <a:ext uri="{FF2B5EF4-FFF2-40B4-BE49-F238E27FC236}">
                <a16:creationId xmlns:a16="http://schemas.microsoft.com/office/drawing/2014/main" id="{1718FF7D-0062-7498-9665-B9B6777640B3}"/>
              </a:ext>
            </a:extLst>
          </p:cNvPr>
          <p:cNvSpPr txBox="1"/>
          <p:nvPr/>
        </p:nvSpPr>
        <p:spPr>
          <a:xfrm>
            <a:off x="1674750" y="5330238"/>
            <a:ext cx="17813013" cy="2308324"/>
          </a:xfrm>
          <a:prstGeom prst="rect">
            <a:avLst/>
          </a:prstGeom>
          <a:noFill/>
        </p:spPr>
        <p:txBody>
          <a:bodyPr wrap="square">
            <a:spAutoFit/>
          </a:bodyPr>
          <a:lstStyle/>
          <a:p>
            <a:r>
              <a:rPr lang="en-US" b="1" dirty="0"/>
              <a:t>Dataset Introduction: This dataset contains demographic information, financial status and interaction data of a bank’s customers. The target variable is the Exited column, which indicates whether the customer has left the bank or not.</a:t>
            </a:r>
          </a:p>
          <a:p>
            <a:endParaRPr lang="en-US" b="1" dirty="0"/>
          </a:p>
          <a:p>
            <a:r>
              <a:rPr lang="en-US" b="1" dirty="0"/>
              <a:t>Data Preprocessing Steps:</a:t>
            </a:r>
          </a:p>
          <a:p>
            <a:r>
              <a:rPr lang="en-US" b="1" dirty="0"/>
              <a:t>Missing values ​​are filled with mean or mode.</a:t>
            </a:r>
          </a:p>
          <a:p>
            <a:endParaRPr lang="en-US" b="1" dirty="0"/>
          </a:p>
          <a:p>
            <a:r>
              <a:rPr lang="en-US" b="1" dirty="0"/>
              <a:t>Categorical variables such as Geography and Gender are made numerical.</a:t>
            </a:r>
          </a:p>
          <a:p>
            <a:r>
              <a:rPr lang="en-US" b="1" dirty="0"/>
              <a:t>Numerical variables such as </a:t>
            </a:r>
            <a:r>
              <a:rPr lang="en-US" b="1" dirty="0" err="1"/>
              <a:t>CreditScore</a:t>
            </a:r>
            <a:r>
              <a:rPr lang="en-US" b="1" dirty="0"/>
              <a:t>, Age, Balance and </a:t>
            </a:r>
            <a:r>
              <a:rPr lang="en-US" b="1" dirty="0" err="1"/>
              <a:t>EstimatedSalary</a:t>
            </a:r>
            <a:r>
              <a:rPr lang="en-US" b="1" dirty="0"/>
              <a:t> are standardized to improve the performance of the model.</a:t>
            </a:r>
            <a:endParaRPr lang="tr-TR" dirty="0"/>
          </a:p>
        </p:txBody>
      </p:sp>
      <p:sp>
        <p:nvSpPr>
          <p:cNvPr id="11" name="TextBox 10">
            <a:extLst>
              <a:ext uri="{FF2B5EF4-FFF2-40B4-BE49-F238E27FC236}">
                <a16:creationId xmlns:a16="http://schemas.microsoft.com/office/drawing/2014/main" id="{C415CD8A-1B93-6902-9CA2-F7042F16E8E3}"/>
              </a:ext>
            </a:extLst>
          </p:cNvPr>
          <p:cNvSpPr txBox="1"/>
          <p:nvPr/>
        </p:nvSpPr>
        <p:spPr>
          <a:xfrm>
            <a:off x="10880496" y="9289980"/>
            <a:ext cx="10692580" cy="369332"/>
          </a:xfrm>
          <a:prstGeom prst="rect">
            <a:avLst/>
          </a:prstGeom>
          <a:noFill/>
        </p:spPr>
        <p:txBody>
          <a:bodyPr wrap="square">
            <a:spAutoFit/>
          </a:bodyPr>
          <a:lstStyle/>
          <a:p>
            <a:r>
              <a:rPr lang="tr-TR" dirty="0"/>
              <a:t>3. Exploratory Data Analysis - EDA</a:t>
            </a:r>
          </a:p>
        </p:txBody>
      </p:sp>
      <p:sp>
        <p:nvSpPr>
          <p:cNvPr id="13" name="TextBox 12">
            <a:extLst>
              <a:ext uri="{FF2B5EF4-FFF2-40B4-BE49-F238E27FC236}">
                <a16:creationId xmlns:a16="http://schemas.microsoft.com/office/drawing/2014/main" id="{8E310B59-AC5F-460E-E7A0-F905D73452FC}"/>
              </a:ext>
            </a:extLst>
          </p:cNvPr>
          <p:cNvSpPr txBox="1"/>
          <p:nvPr/>
        </p:nvSpPr>
        <p:spPr>
          <a:xfrm>
            <a:off x="10880496" y="10000366"/>
            <a:ext cx="10692580" cy="1754326"/>
          </a:xfrm>
          <a:prstGeom prst="rect">
            <a:avLst/>
          </a:prstGeom>
          <a:noFill/>
        </p:spPr>
        <p:txBody>
          <a:bodyPr wrap="square">
            <a:spAutoFit/>
          </a:bodyPr>
          <a:lstStyle/>
          <a:p>
            <a:r>
              <a:rPr lang="en-US" b="1" dirty="0"/>
              <a:t>Key Findings:</a:t>
            </a:r>
          </a:p>
          <a:p>
            <a:r>
              <a:rPr lang="en-US" b="1" dirty="0"/>
              <a:t>Age: In the age distribution analysis, it was seen that the risk of customer churn increases as age increases.</a:t>
            </a:r>
          </a:p>
          <a:p>
            <a:r>
              <a:rPr lang="en-US" b="1" dirty="0"/>
              <a:t>Customer Churn Rate: The rate of customers leaving the bank is 20%.</a:t>
            </a:r>
          </a:p>
          <a:p>
            <a:r>
              <a:rPr lang="en-US" b="1" dirty="0"/>
              <a:t>Credit Score: Customers with low credit scores have a higher churn rate.</a:t>
            </a:r>
          </a:p>
          <a:p>
            <a:r>
              <a:rPr lang="en-US" b="1" dirty="0"/>
              <a:t>Geography: The churn rate for customers in Germany is higher than in other countries.</a:t>
            </a:r>
            <a:endParaRPr lang="tr-TR" dirty="0"/>
          </a:p>
        </p:txBody>
      </p:sp>
      <p:sp>
        <p:nvSpPr>
          <p:cNvPr id="15" name="TextBox 14">
            <a:extLst>
              <a:ext uri="{FF2B5EF4-FFF2-40B4-BE49-F238E27FC236}">
                <a16:creationId xmlns:a16="http://schemas.microsoft.com/office/drawing/2014/main" id="{529BA380-8868-482C-7824-B8E5204B5319}"/>
              </a:ext>
            </a:extLst>
          </p:cNvPr>
          <p:cNvSpPr txBox="1"/>
          <p:nvPr/>
        </p:nvSpPr>
        <p:spPr>
          <a:xfrm>
            <a:off x="1674751" y="13425466"/>
            <a:ext cx="9192694" cy="369332"/>
          </a:xfrm>
          <a:prstGeom prst="rect">
            <a:avLst/>
          </a:prstGeom>
          <a:noFill/>
        </p:spPr>
        <p:txBody>
          <a:bodyPr wrap="square">
            <a:spAutoFit/>
          </a:bodyPr>
          <a:lstStyle/>
          <a:p>
            <a:r>
              <a:rPr lang="tr-TR" dirty="0"/>
              <a:t>4. Modeling and Performance Comparison</a:t>
            </a:r>
          </a:p>
        </p:txBody>
      </p:sp>
      <p:graphicFrame>
        <p:nvGraphicFramePr>
          <p:cNvPr id="16" name="Table 15">
            <a:extLst>
              <a:ext uri="{FF2B5EF4-FFF2-40B4-BE49-F238E27FC236}">
                <a16:creationId xmlns:a16="http://schemas.microsoft.com/office/drawing/2014/main" id="{E2B0FFBA-FE73-DF6D-5218-E9C56DC5BD7D}"/>
              </a:ext>
            </a:extLst>
          </p:cNvPr>
          <p:cNvGraphicFramePr>
            <a:graphicFrameLocks noGrp="1"/>
          </p:cNvGraphicFramePr>
          <p:nvPr>
            <p:extLst>
              <p:ext uri="{D42A27DB-BD31-4B8C-83A1-F6EECF244321}">
                <p14:modId xmlns:p14="http://schemas.microsoft.com/office/powerpoint/2010/main" val="720285988"/>
              </p:ext>
            </p:extLst>
          </p:nvPr>
        </p:nvGraphicFramePr>
        <p:xfrm>
          <a:off x="11093059" y="14173877"/>
          <a:ext cx="8136209" cy="2343998"/>
        </p:xfrm>
        <a:graphic>
          <a:graphicData uri="http://schemas.openxmlformats.org/drawingml/2006/table">
            <a:tbl>
              <a:tblPr/>
              <a:tblGrid>
                <a:gridCol w="1356035">
                  <a:extLst>
                    <a:ext uri="{9D8B030D-6E8A-4147-A177-3AD203B41FA5}">
                      <a16:colId xmlns:a16="http://schemas.microsoft.com/office/drawing/2014/main" val="21843696"/>
                    </a:ext>
                  </a:extLst>
                </a:gridCol>
                <a:gridCol w="1356035">
                  <a:extLst>
                    <a:ext uri="{9D8B030D-6E8A-4147-A177-3AD203B41FA5}">
                      <a16:colId xmlns:a16="http://schemas.microsoft.com/office/drawing/2014/main" val="3350898196"/>
                    </a:ext>
                  </a:extLst>
                </a:gridCol>
                <a:gridCol w="1234255">
                  <a:extLst>
                    <a:ext uri="{9D8B030D-6E8A-4147-A177-3AD203B41FA5}">
                      <a16:colId xmlns:a16="http://schemas.microsoft.com/office/drawing/2014/main" val="1932313147"/>
                    </a:ext>
                  </a:extLst>
                </a:gridCol>
                <a:gridCol w="1477814">
                  <a:extLst>
                    <a:ext uri="{9D8B030D-6E8A-4147-A177-3AD203B41FA5}">
                      <a16:colId xmlns:a16="http://schemas.microsoft.com/office/drawing/2014/main" val="1488174405"/>
                    </a:ext>
                  </a:extLst>
                </a:gridCol>
                <a:gridCol w="1356035">
                  <a:extLst>
                    <a:ext uri="{9D8B030D-6E8A-4147-A177-3AD203B41FA5}">
                      <a16:colId xmlns:a16="http://schemas.microsoft.com/office/drawing/2014/main" val="1182183925"/>
                    </a:ext>
                  </a:extLst>
                </a:gridCol>
                <a:gridCol w="1356035">
                  <a:extLst>
                    <a:ext uri="{9D8B030D-6E8A-4147-A177-3AD203B41FA5}">
                      <a16:colId xmlns:a16="http://schemas.microsoft.com/office/drawing/2014/main" val="2265274509"/>
                    </a:ext>
                  </a:extLst>
                </a:gridCol>
              </a:tblGrid>
              <a:tr h="423758">
                <a:tc>
                  <a:txBody>
                    <a:bodyPr/>
                    <a:lstStyle/>
                    <a:p>
                      <a:r>
                        <a:rPr lang="tr-TR" sz="1800"/>
                        <a:t>Model</a:t>
                      </a:r>
                    </a:p>
                  </a:txBody>
                  <a:tcPr anchor="ctr">
                    <a:lnL>
                      <a:noFill/>
                    </a:lnL>
                    <a:lnR>
                      <a:noFill/>
                    </a:lnR>
                    <a:lnT>
                      <a:noFill/>
                    </a:lnT>
                    <a:lnB>
                      <a:noFill/>
                    </a:lnB>
                    <a:noFill/>
                  </a:tcPr>
                </a:tc>
                <a:tc>
                  <a:txBody>
                    <a:bodyPr/>
                    <a:lstStyle/>
                    <a:p>
                      <a:r>
                        <a:rPr lang="tr-TR" sz="1800" dirty="0"/>
                        <a:t>Accuracy</a:t>
                      </a:r>
                    </a:p>
                  </a:txBody>
                  <a:tcPr anchor="ctr">
                    <a:lnL>
                      <a:noFill/>
                    </a:lnL>
                    <a:lnR>
                      <a:noFill/>
                    </a:lnR>
                    <a:lnT>
                      <a:noFill/>
                    </a:lnT>
                    <a:lnB>
                      <a:noFill/>
                    </a:lnB>
                    <a:noFill/>
                  </a:tcPr>
                </a:tc>
                <a:tc>
                  <a:txBody>
                    <a:bodyPr/>
                    <a:lstStyle/>
                    <a:p>
                      <a:r>
                        <a:rPr lang="tr-TR" sz="1800"/>
                        <a:t>Precision</a:t>
                      </a:r>
                    </a:p>
                  </a:txBody>
                  <a:tcPr anchor="ctr">
                    <a:lnL>
                      <a:noFill/>
                    </a:lnL>
                    <a:lnR>
                      <a:noFill/>
                    </a:lnR>
                    <a:lnT>
                      <a:noFill/>
                    </a:lnT>
                    <a:lnB>
                      <a:noFill/>
                    </a:lnB>
                    <a:noFill/>
                  </a:tcPr>
                </a:tc>
                <a:tc>
                  <a:txBody>
                    <a:bodyPr/>
                    <a:lstStyle/>
                    <a:p>
                      <a:r>
                        <a:rPr lang="tr-TR" sz="1800" dirty="0"/>
                        <a:t>Recall</a:t>
                      </a:r>
                    </a:p>
                  </a:txBody>
                  <a:tcPr anchor="ctr">
                    <a:lnL>
                      <a:noFill/>
                    </a:lnL>
                    <a:lnR>
                      <a:noFill/>
                    </a:lnR>
                    <a:lnT>
                      <a:noFill/>
                    </a:lnT>
                    <a:lnB>
                      <a:noFill/>
                    </a:lnB>
                    <a:noFill/>
                  </a:tcPr>
                </a:tc>
                <a:tc>
                  <a:txBody>
                    <a:bodyPr/>
                    <a:lstStyle/>
                    <a:p>
                      <a:r>
                        <a:rPr lang="tr-TR" sz="1800"/>
                        <a:t>F1 Score</a:t>
                      </a:r>
                    </a:p>
                  </a:txBody>
                  <a:tcPr anchor="ctr">
                    <a:lnL>
                      <a:noFill/>
                    </a:lnL>
                    <a:lnR>
                      <a:noFill/>
                    </a:lnR>
                    <a:lnT>
                      <a:noFill/>
                    </a:lnT>
                    <a:lnB>
                      <a:noFill/>
                    </a:lnB>
                    <a:noFill/>
                  </a:tcPr>
                </a:tc>
                <a:tc>
                  <a:txBody>
                    <a:bodyPr/>
                    <a:lstStyle/>
                    <a:p>
                      <a:r>
                        <a:rPr lang="tr-TR" sz="1800"/>
                        <a:t>ROC-AUC</a:t>
                      </a:r>
                    </a:p>
                  </a:txBody>
                  <a:tcPr anchor="ctr">
                    <a:lnL>
                      <a:noFill/>
                    </a:lnL>
                    <a:lnR>
                      <a:noFill/>
                    </a:lnR>
                    <a:lnT>
                      <a:noFill/>
                    </a:lnT>
                    <a:lnB>
                      <a:noFill/>
                    </a:lnB>
                    <a:noFill/>
                  </a:tcPr>
                </a:tc>
                <a:extLst>
                  <a:ext uri="{0D108BD9-81ED-4DB2-BD59-A6C34878D82A}">
                    <a16:rowId xmlns:a16="http://schemas.microsoft.com/office/drawing/2014/main" val="1516032318"/>
                  </a:ext>
                </a:extLst>
              </a:tr>
              <a:tr h="513374">
                <a:tc>
                  <a:txBody>
                    <a:bodyPr/>
                    <a:lstStyle/>
                    <a:p>
                      <a:r>
                        <a:rPr lang="tr-TR" sz="1800"/>
                        <a:t>Logistic Regression</a:t>
                      </a:r>
                    </a:p>
                  </a:txBody>
                  <a:tcPr anchor="ctr">
                    <a:lnL>
                      <a:noFill/>
                    </a:lnL>
                    <a:lnR>
                      <a:noFill/>
                    </a:lnR>
                    <a:lnT>
                      <a:noFill/>
                    </a:lnT>
                    <a:lnB>
                      <a:noFill/>
                    </a:lnB>
                    <a:noFill/>
                  </a:tcPr>
                </a:tc>
                <a:tc>
                  <a:txBody>
                    <a:bodyPr/>
                    <a:lstStyle/>
                    <a:p>
                      <a:r>
                        <a:rPr lang="tr-TR" sz="1800" dirty="0"/>
                        <a:t>0.808</a:t>
                      </a:r>
                    </a:p>
                  </a:txBody>
                  <a:tcPr anchor="ctr">
                    <a:lnL>
                      <a:noFill/>
                    </a:lnL>
                    <a:lnR>
                      <a:noFill/>
                    </a:lnR>
                    <a:lnT>
                      <a:noFill/>
                    </a:lnT>
                    <a:lnB>
                      <a:noFill/>
                    </a:lnB>
                    <a:noFill/>
                  </a:tcPr>
                </a:tc>
                <a:tc>
                  <a:txBody>
                    <a:bodyPr/>
                    <a:lstStyle/>
                    <a:p>
                      <a:r>
                        <a:rPr lang="tr-TR" sz="1800"/>
                        <a:t>0.556</a:t>
                      </a:r>
                    </a:p>
                  </a:txBody>
                  <a:tcPr anchor="ctr">
                    <a:lnL>
                      <a:noFill/>
                    </a:lnL>
                    <a:lnR>
                      <a:noFill/>
                    </a:lnR>
                    <a:lnT>
                      <a:noFill/>
                    </a:lnT>
                    <a:lnB>
                      <a:noFill/>
                    </a:lnB>
                    <a:noFill/>
                  </a:tcPr>
                </a:tc>
                <a:tc>
                  <a:txBody>
                    <a:bodyPr/>
                    <a:lstStyle/>
                    <a:p>
                      <a:r>
                        <a:rPr lang="tr-TR" sz="1800"/>
                        <a:t>0.208</a:t>
                      </a:r>
                    </a:p>
                  </a:txBody>
                  <a:tcPr anchor="ctr">
                    <a:lnL>
                      <a:noFill/>
                    </a:lnL>
                    <a:lnR>
                      <a:noFill/>
                    </a:lnR>
                    <a:lnT>
                      <a:noFill/>
                    </a:lnT>
                    <a:lnB>
                      <a:noFill/>
                    </a:lnB>
                    <a:noFill/>
                  </a:tcPr>
                </a:tc>
                <a:tc>
                  <a:txBody>
                    <a:bodyPr/>
                    <a:lstStyle/>
                    <a:p>
                      <a:r>
                        <a:rPr lang="tr-TR" sz="1800" dirty="0"/>
                        <a:t>0.303</a:t>
                      </a:r>
                    </a:p>
                  </a:txBody>
                  <a:tcPr anchor="ctr">
                    <a:lnL>
                      <a:noFill/>
                    </a:lnL>
                    <a:lnR>
                      <a:noFill/>
                    </a:lnR>
                    <a:lnT>
                      <a:noFill/>
                    </a:lnT>
                    <a:lnB>
                      <a:noFill/>
                    </a:lnB>
                    <a:noFill/>
                  </a:tcPr>
                </a:tc>
                <a:tc>
                  <a:txBody>
                    <a:bodyPr/>
                    <a:lstStyle/>
                    <a:p>
                      <a:r>
                        <a:rPr lang="tr-TR" sz="1800"/>
                        <a:t>0.763</a:t>
                      </a:r>
                    </a:p>
                  </a:txBody>
                  <a:tcPr anchor="ctr">
                    <a:lnL>
                      <a:noFill/>
                    </a:lnL>
                    <a:lnR>
                      <a:noFill/>
                    </a:lnR>
                    <a:lnT>
                      <a:noFill/>
                    </a:lnT>
                    <a:lnB>
                      <a:noFill/>
                    </a:lnB>
                    <a:noFill/>
                  </a:tcPr>
                </a:tc>
                <a:extLst>
                  <a:ext uri="{0D108BD9-81ED-4DB2-BD59-A6C34878D82A}">
                    <a16:rowId xmlns:a16="http://schemas.microsoft.com/office/drawing/2014/main" val="1590621942"/>
                  </a:ext>
                </a:extLst>
              </a:tr>
              <a:tr h="413551">
                <a:tc>
                  <a:txBody>
                    <a:bodyPr/>
                    <a:lstStyle/>
                    <a:p>
                      <a:r>
                        <a:rPr lang="tr-TR" sz="1800"/>
                        <a:t>Random Forest</a:t>
                      </a:r>
                    </a:p>
                  </a:txBody>
                  <a:tcPr anchor="ctr">
                    <a:lnL>
                      <a:noFill/>
                    </a:lnL>
                    <a:lnR>
                      <a:noFill/>
                    </a:lnR>
                    <a:lnT>
                      <a:noFill/>
                    </a:lnT>
                    <a:lnB>
                      <a:noFill/>
                    </a:lnB>
                    <a:noFill/>
                  </a:tcPr>
                </a:tc>
                <a:tc>
                  <a:txBody>
                    <a:bodyPr/>
                    <a:lstStyle/>
                    <a:p>
                      <a:r>
                        <a:rPr lang="tr-TR" sz="1800" dirty="0"/>
                        <a:t>0.868</a:t>
                      </a:r>
                    </a:p>
                  </a:txBody>
                  <a:tcPr anchor="ctr">
                    <a:lnL>
                      <a:noFill/>
                    </a:lnL>
                    <a:lnR>
                      <a:noFill/>
                    </a:lnR>
                    <a:lnT>
                      <a:noFill/>
                    </a:lnT>
                    <a:lnB>
                      <a:noFill/>
                    </a:lnB>
                    <a:noFill/>
                  </a:tcPr>
                </a:tc>
                <a:tc>
                  <a:txBody>
                    <a:bodyPr/>
                    <a:lstStyle/>
                    <a:p>
                      <a:r>
                        <a:rPr lang="tr-TR" sz="1800"/>
                        <a:t>0.760</a:t>
                      </a:r>
                    </a:p>
                  </a:txBody>
                  <a:tcPr anchor="ctr">
                    <a:lnL>
                      <a:noFill/>
                    </a:lnL>
                    <a:lnR>
                      <a:noFill/>
                    </a:lnR>
                    <a:lnT>
                      <a:noFill/>
                    </a:lnT>
                    <a:lnB>
                      <a:noFill/>
                    </a:lnB>
                    <a:noFill/>
                  </a:tcPr>
                </a:tc>
                <a:tc>
                  <a:txBody>
                    <a:bodyPr/>
                    <a:lstStyle/>
                    <a:p>
                      <a:r>
                        <a:rPr lang="tr-TR" sz="1800"/>
                        <a:t>0.495</a:t>
                      </a:r>
                    </a:p>
                  </a:txBody>
                  <a:tcPr anchor="ctr">
                    <a:lnL>
                      <a:noFill/>
                    </a:lnL>
                    <a:lnR>
                      <a:noFill/>
                    </a:lnR>
                    <a:lnT>
                      <a:noFill/>
                    </a:lnT>
                    <a:lnB>
                      <a:noFill/>
                    </a:lnB>
                    <a:noFill/>
                  </a:tcPr>
                </a:tc>
                <a:tc>
                  <a:txBody>
                    <a:bodyPr/>
                    <a:lstStyle/>
                    <a:p>
                      <a:r>
                        <a:rPr lang="tr-TR" sz="1800"/>
                        <a:t>0.599</a:t>
                      </a:r>
                    </a:p>
                  </a:txBody>
                  <a:tcPr anchor="ctr">
                    <a:lnL>
                      <a:noFill/>
                    </a:lnL>
                    <a:lnR>
                      <a:noFill/>
                    </a:lnR>
                    <a:lnT>
                      <a:noFill/>
                    </a:lnT>
                    <a:lnB>
                      <a:noFill/>
                    </a:lnB>
                    <a:noFill/>
                  </a:tcPr>
                </a:tc>
                <a:tc>
                  <a:txBody>
                    <a:bodyPr/>
                    <a:lstStyle/>
                    <a:p>
                      <a:r>
                        <a:rPr lang="tr-TR" sz="1800"/>
                        <a:t>0.852</a:t>
                      </a:r>
                    </a:p>
                  </a:txBody>
                  <a:tcPr anchor="ctr">
                    <a:lnL>
                      <a:noFill/>
                    </a:lnL>
                    <a:lnR>
                      <a:noFill/>
                    </a:lnR>
                    <a:lnT>
                      <a:noFill/>
                    </a:lnT>
                    <a:lnB>
                      <a:noFill/>
                    </a:lnB>
                    <a:noFill/>
                  </a:tcPr>
                </a:tc>
                <a:extLst>
                  <a:ext uri="{0D108BD9-81ED-4DB2-BD59-A6C34878D82A}">
                    <a16:rowId xmlns:a16="http://schemas.microsoft.com/office/drawing/2014/main" val="811780400"/>
                  </a:ext>
                </a:extLst>
              </a:tr>
              <a:tr h="513374">
                <a:tc>
                  <a:txBody>
                    <a:bodyPr/>
                    <a:lstStyle/>
                    <a:p>
                      <a:r>
                        <a:rPr lang="tr-TR" sz="1800"/>
                        <a:t>Gradient Boosting</a:t>
                      </a:r>
                    </a:p>
                  </a:txBody>
                  <a:tcPr anchor="ctr">
                    <a:lnL>
                      <a:noFill/>
                    </a:lnL>
                    <a:lnR>
                      <a:noFill/>
                    </a:lnR>
                    <a:lnT>
                      <a:noFill/>
                    </a:lnT>
                    <a:lnB>
                      <a:noFill/>
                    </a:lnB>
                    <a:noFill/>
                  </a:tcPr>
                </a:tc>
                <a:tc>
                  <a:txBody>
                    <a:bodyPr/>
                    <a:lstStyle/>
                    <a:p>
                      <a:r>
                        <a:rPr lang="tr-TR" sz="1800"/>
                        <a:t>0.869</a:t>
                      </a:r>
                    </a:p>
                  </a:txBody>
                  <a:tcPr anchor="ctr">
                    <a:lnL>
                      <a:noFill/>
                    </a:lnL>
                    <a:lnR>
                      <a:noFill/>
                    </a:lnR>
                    <a:lnT>
                      <a:noFill/>
                    </a:lnT>
                    <a:lnB>
                      <a:noFill/>
                    </a:lnB>
                    <a:noFill/>
                  </a:tcPr>
                </a:tc>
                <a:tc>
                  <a:txBody>
                    <a:bodyPr/>
                    <a:lstStyle/>
                    <a:p>
                      <a:r>
                        <a:rPr lang="tr-TR" sz="1800" dirty="0"/>
                        <a:t>0.761</a:t>
                      </a:r>
                    </a:p>
                  </a:txBody>
                  <a:tcPr anchor="ctr">
                    <a:lnL>
                      <a:noFill/>
                    </a:lnL>
                    <a:lnR>
                      <a:noFill/>
                    </a:lnR>
                    <a:lnT>
                      <a:noFill/>
                    </a:lnT>
                    <a:lnB>
                      <a:noFill/>
                    </a:lnB>
                    <a:noFill/>
                  </a:tcPr>
                </a:tc>
                <a:tc>
                  <a:txBody>
                    <a:bodyPr/>
                    <a:lstStyle/>
                    <a:p>
                      <a:r>
                        <a:rPr lang="tr-TR" sz="1800"/>
                        <a:t>0.503</a:t>
                      </a:r>
                    </a:p>
                  </a:txBody>
                  <a:tcPr anchor="ctr">
                    <a:lnL>
                      <a:noFill/>
                    </a:lnL>
                    <a:lnR>
                      <a:noFill/>
                    </a:lnR>
                    <a:lnT>
                      <a:noFill/>
                    </a:lnT>
                    <a:lnB>
                      <a:noFill/>
                    </a:lnB>
                    <a:noFill/>
                  </a:tcPr>
                </a:tc>
                <a:tc>
                  <a:txBody>
                    <a:bodyPr/>
                    <a:lstStyle/>
                    <a:p>
                      <a:r>
                        <a:rPr lang="tr-TR" sz="1800"/>
                        <a:t>0.606</a:t>
                      </a:r>
                    </a:p>
                  </a:txBody>
                  <a:tcPr anchor="ctr">
                    <a:lnL>
                      <a:noFill/>
                    </a:lnL>
                    <a:lnR>
                      <a:noFill/>
                    </a:lnR>
                    <a:lnT>
                      <a:noFill/>
                    </a:lnT>
                    <a:lnB>
                      <a:noFill/>
                    </a:lnB>
                    <a:noFill/>
                  </a:tcPr>
                </a:tc>
                <a:tc>
                  <a:txBody>
                    <a:bodyPr/>
                    <a:lstStyle/>
                    <a:p>
                      <a:r>
                        <a:rPr lang="tr-TR" sz="1800" dirty="0"/>
                        <a:t>0.859</a:t>
                      </a:r>
                    </a:p>
                  </a:txBody>
                  <a:tcPr anchor="ctr">
                    <a:lnL>
                      <a:noFill/>
                    </a:lnL>
                    <a:lnR>
                      <a:noFill/>
                    </a:lnR>
                    <a:lnT>
                      <a:noFill/>
                    </a:lnT>
                    <a:lnB>
                      <a:noFill/>
                    </a:lnB>
                    <a:noFill/>
                  </a:tcPr>
                </a:tc>
                <a:extLst>
                  <a:ext uri="{0D108BD9-81ED-4DB2-BD59-A6C34878D82A}">
                    <a16:rowId xmlns:a16="http://schemas.microsoft.com/office/drawing/2014/main" val="2023862369"/>
                  </a:ext>
                </a:extLst>
              </a:tr>
            </a:tbl>
          </a:graphicData>
        </a:graphic>
      </p:graphicFrame>
      <p:sp>
        <p:nvSpPr>
          <p:cNvPr id="17" name="Rectangle 1">
            <a:extLst>
              <a:ext uri="{FF2B5EF4-FFF2-40B4-BE49-F238E27FC236}">
                <a16:creationId xmlns:a16="http://schemas.microsoft.com/office/drawing/2014/main" id="{2C9A2903-87D7-E4DC-607F-55EAC47A681A}"/>
              </a:ext>
            </a:extLst>
          </p:cNvPr>
          <p:cNvSpPr>
            <a:spLocks noChangeArrowheads="1"/>
          </p:cNvSpPr>
          <p:nvPr/>
        </p:nvSpPr>
        <p:spPr bwMode="auto">
          <a:xfrm>
            <a:off x="1689092" y="14312376"/>
            <a:ext cx="919461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800" b="1" i="0" u="none" strike="noStrike" cap="none" normalizeH="0" baseline="0" dirty="0">
                <a:ln>
                  <a:noFill/>
                </a:ln>
                <a:solidFill>
                  <a:schemeClr val="tx1"/>
                </a:solidFill>
                <a:effectLst/>
                <a:latin typeface="Arial" panose="020B0604020202020204" pitchFamily="34" charset="0"/>
              </a:rPr>
              <a:t>Applied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800" b="1" i="0" u="none" strike="noStrike" cap="none" normalizeH="0" baseline="0" dirty="0">
                <a:ln>
                  <a:noFill/>
                </a:ln>
                <a:solidFill>
                  <a:schemeClr val="tx1"/>
                </a:solidFill>
                <a:effectLst/>
                <a:latin typeface="Arial" panose="020B0604020202020204" pitchFamily="34" charset="0"/>
              </a:rPr>
              <a:t>Logistic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800" b="1" i="0" u="none" strike="noStrike" cap="none" normalizeH="0" baseline="0" dirty="0">
                <a:ln>
                  <a:noFill/>
                </a:ln>
                <a:solidFill>
                  <a:schemeClr val="tx1"/>
                </a:solidFill>
                <a:effectLst/>
                <a:latin typeface="Arial" panose="020B0604020202020204" pitchFamily="34" charset="0"/>
              </a:rPr>
              <a:t>Random Forest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800" b="1" i="0" u="none" strike="noStrike" cap="none" normalizeH="0" baseline="0" dirty="0">
                <a:ln>
                  <a:noFill/>
                </a:ln>
                <a:solidFill>
                  <a:schemeClr val="tx1"/>
                </a:solidFill>
                <a:effectLst/>
                <a:latin typeface="Arial" panose="020B0604020202020204" pitchFamily="34" charset="0"/>
              </a:rPr>
              <a:t>Gradient Boosting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800" b="1" i="0" u="none" strike="noStrike" cap="none" normalizeH="0" baseline="0" dirty="0">
                <a:ln>
                  <a:noFill/>
                </a:ln>
                <a:solidFill>
                  <a:schemeClr val="tx1"/>
                </a:solidFill>
                <a:effectLst/>
                <a:latin typeface="Arial" panose="020B0604020202020204" pitchFamily="34" charset="0"/>
              </a:rPr>
              <a:t>Performance Comparison: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800" b="1" i="0" u="none" strike="noStrike" cap="none" normalizeH="0" baseline="0" dirty="0">
                <a:ln>
                  <a:noFill/>
                </a:ln>
                <a:solidFill>
                  <a:schemeClr val="tx1"/>
                </a:solidFill>
                <a:effectLst/>
                <a:latin typeface="Arial" panose="020B0604020202020204" pitchFamily="34" charset="0"/>
              </a:rPr>
              <a:t>Selection of the Best Model: Gradient Boosting model provided the highest accuracy and the best ROC-AUC score. This model was selected because it gave the most successful results in predicting customer churn.</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F30449EB-B361-BF65-7B40-E281D9520D20}"/>
              </a:ext>
            </a:extLst>
          </p:cNvPr>
          <p:cNvSpPr txBox="1"/>
          <p:nvPr/>
        </p:nvSpPr>
        <p:spPr>
          <a:xfrm>
            <a:off x="11093059" y="17915866"/>
            <a:ext cx="10692580" cy="369332"/>
          </a:xfrm>
          <a:prstGeom prst="rect">
            <a:avLst/>
          </a:prstGeom>
          <a:noFill/>
        </p:spPr>
        <p:txBody>
          <a:bodyPr wrap="square">
            <a:spAutoFit/>
          </a:bodyPr>
          <a:lstStyle/>
          <a:p>
            <a:r>
              <a:rPr lang="tr-TR" dirty="0"/>
              <a:t>5. </a:t>
            </a:r>
            <a:r>
              <a:rPr lang="en-US" dirty="0"/>
              <a:t>Feature Importance and Business Implications</a:t>
            </a:r>
            <a:endParaRPr lang="tr-TR" dirty="0"/>
          </a:p>
        </p:txBody>
      </p:sp>
      <p:sp>
        <p:nvSpPr>
          <p:cNvPr id="21" name="TextBox 20">
            <a:extLst>
              <a:ext uri="{FF2B5EF4-FFF2-40B4-BE49-F238E27FC236}">
                <a16:creationId xmlns:a16="http://schemas.microsoft.com/office/drawing/2014/main" id="{1976E6D8-D2C2-E33B-8516-6F69BEFDF896}"/>
              </a:ext>
            </a:extLst>
          </p:cNvPr>
          <p:cNvSpPr txBox="1"/>
          <p:nvPr/>
        </p:nvSpPr>
        <p:spPr>
          <a:xfrm>
            <a:off x="11093059" y="18656828"/>
            <a:ext cx="9662370" cy="4801314"/>
          </a:xfrm>
          <a:prstGeom prst="rect">
            <a:avLst/>
          </a:prstGeom>
          <a:noFill/>
        </p:spPr>
        <p:txBody>
          <a:bodyPr wrap="square">
            <a:spAutoFit/>
          </a:bodyPr>
          <a:lstStyle/>
          <a:p>
            <a:r>
              <a:rPr lang="en-US" b="1" dirty="0"/>
              <a:t>Feature Importances:</a:t>
            </a:r>
          </a:p>
          <a:p>
            <a:r>
              <a:rPr lang="en-US" b="1" dirty="0"/>
              <a:t>Age: Age stands out as the most important feature in predicting customer churn. Older customers have a higher churn risk.</a:t>
            </a:r>
          </a:p>
          <a:p>
            <a:r>
              <a:rPr lang="en-US" b="1" dirty="0"/>
              <a:t>Num</a:t>
            </a:r>
            <a:r>
              <a:rPr lang="tr-TR" b="1" dirty="0"/>
              <a:t> </a:t>
            </a:r>
            <a:r>
              <a:rPr lang="en-US" b="1" dirty="0"/>
              <a:t>Of</a:t>
            </a:r>
            <a:r>
              <a:rPr lang="tr-TR" b="1" dirty="0"/>
              <a:t> </a:t>
            </a:r>
            <a:r>
              <a:rPr lang="en-US" b="1" dirty="0"/>
              <a:t>Products: The number of products a customer owns is an important factor affecting customer loyalty. Customers with more products have a lower churn risk.</a:t>
            </a:r>
          </a:p>
          <a:p>
            <a:r>
              <a:rPr lang="en-US" b="1" dirty="0"/>
              <a:t>Is</a:t>
            </a:r>
            <a:r>
              <a:rPr lang="tr-TR" b="1" dirty="0"/>
              <a:t> </a:t>
            </a:r>
            <a:r>
              <a:rPr lang="en-US" b="1" dirty="0"/>
              <a:t>Active</a:t>
            </a:r>
            <a:r>
              <a:rPr lang="tr-TR" b="1" dirty="0"/>
              <a:t> </a:t>
            </a:r>
            <a:r>
              <a:rPr lang="en-US" b="1" dirty="0"/>
              <a:t>Member: Inactive customers have a higher churn rate.</a:t>
            </a:r>
          </a:p>
          <a:p>
            <a:r>
              <a:rPr lang="en-US" b="1" dirty="0"/>
              <a:t>Balance: Customers with a higher balance have a higher churn risk.</a:t>
            </a:r>
          </a:p>
          <a:p>
            <a:r>
              <a:rPr lang="en-US" b="1" dirty="0"/>
              <a:t>Geography: Customers in Germany have a higher churn risk compared to other countries.</a:t>
            </a:r>
          </a:p>
          <a:p>
            <a:r>
              <a:rPr lang="en-US" b="1" dirty="0"/>
              <a:t>Business Implications:</a:t>
            </a:r>
          </a:p>
          <a:p>
            <a:r>
              <a:rPr lang="en-US" b="1" dirty="0"/>
              <a:t>Age-Specific Campaigns: Offer loyalty-boosting benefits to young customers.</a:t>
            </a:r>
          </a:p>
          <a:p>
            <a:r>
              <a:rPr lang="en-US" b="1" dirty="0"/>
              <a:t>Product Diversification: Increase product variety by offering new products to customers.</a:t>
            </a:r>
          </a:p>
          <a:p>
            <a:r>
              <a:rPr lang="en-US" b="1" dirty="0"/>
              <a:t>Interaction Programs for Inactive Customers: Increase loyalty by communicating more with low-interaction customers.</a:t>
            </a:r>
          </a:p>
          <a:p>
            <a:r>
              <a:rPr lang="en-US" b="1" dirty="0"/>
              <a:t>Geographically Focused Marketing: Develop special benefits and campaigns for customers in Germany.</a:t>
            </a:r>
            <a:endParaRPr lang="tr-TR" dirty="0"/>
          </a:p>
        </p:txBody>
      </p:sp>
      <p:sp>
        <p:nvSpPr>
          <p:cNvPr id="23" name="TextBox 22">
            <a:extLst>
              <a:ext uri="{FF2B5EF4-FFF2-40B4-BE49-F238E27FC236}">
                <a16:creationId xmlns:a16="http://schemas.microsoft.com/office/drawing/2014/main" id="{E012F1ED-6471-274C-BFF7-2171DE31129F}"/>
              </a:ext>
            </a:extLst>
          </p:cNvPr>
          <p:cNvSpPr txBox="1"/>
          <p:nvPr/>
        </p:nvSpPr>
        <p:spPr>
          <a:xfrm>
            <a:off x="1479743" y="24577085"/>
            <a:ext cx="9613316" cy="369332"/>
          </a:xfrm>
          <a:prstGeom prst="rect">
            <a:avLst/>
          </a:prstGeom>
          <a:noFill/>
        </p:spPr>
        <p:txBody>
          <a:bodyPr wrap="square">
            <a:spAutoFit/>
          </a:bodyPr>
          <a:lstStyle/>
          <a:p>
            <a:r>
              <a:rPr lang="tr-TR" dirty="0"/>
              <a:t>6. Conclusion and Future Improvements</a:t>
            </a:r>
          </a:p>
        </p:txBody>
      </p:sp>
      <p:sp>
        <p:nvSpPr>
          <p:cNvPr id="25" name="TextBox 24">
            <a:extLst>
              <a:ext uri="{FF2B5EF4-FFF2-40B4-BE49-F238E27FC236}">
                <a16:creationId xmlns:a16="http://schemas.microsoft.com/office/drawing/2014/main" id="{DD1A4946-2EA6-2E55-234F-37159EE6CAFE}"/>
              </a:ext>
            </a:extLst>
          </p:cNvPr>
          <p:cNvSpPr txBox="1"/>
          <p:nvPr/>
        </p:nvSpPr>
        <p:spPr>
          <a:xfrm>
            <a:off x="1479743" y="25307847"/>
            <a:ext cx="19275686" cy="2585323"/>
          </a:xfrm>
          <a:prstGeom prst="rect">
            <a:avLst/>
          </a:prstGeom>
          <a:noFill/>
        </p:spPr>
        <p:txBody>
          <a:bodyPr wrap="square">
            <a:spAutoFit/>
          </a:bodyPr>
          <a:lstStyle/>
          <a:p>
            <a:r>
              <a:rPr lang="en-US" b="1" dirty="0"/>
              <a:t>Conclusion: In this project, data analytics and machine learning techniques were used to predict customer churn in the banking sector. The Gradient Boosting model achieved the highest accuracy rate by providing the most successful results in predicting customer churn. Features such as age, number of products and active memberships stood out as determining factors in customer churn. These findings may contribute to the bank taking strategic measures to increase customer loyalty.</a:t>
            </a:r>
          </a:p>
          <a:p>
            <a:endParaRPr lang="en-US" b="1" dirty="0"/>
          </a:p>
          <a:p>
            <a:r>
              <a:rPr lang="en-US" b="1" dirty="0"/>
              <a:t>Recommendations for the Future:</a:t>
            </a:r>
          </a:p>
          <a:p>
            <a:r>
              <a:rPr lang="en-US" b="1" dirty="0"/>
              <a:t>Additional data sources (such as customer feedback) can be added to increase the accuracy of the model.</a:t>
            </a:r>
          </a:p>
          <a:p>
            <a:r>
              <a:rPr lang="en-US" b="1" dirty="0"/>
              <a:t>Time series analyses can be used to examine the change in customer churn over time.</a:t>
            </a:r>
          </a:p>
          <a:p>
            <a:r>
              <a:rPr lang="en-US" b="1" dirty="0"/>
              <a:t>More targeted predictions can be made by developing segment-based models.</a:t>
            </a:r>
          </a:p>
          <a:p>
            <a:r>
              <a:rPr lang="en-US" b="1"/>
              <a:t>Customer churn prevention strategies can be optimized with customer lifetime value (CLV) analyses.</a:t>
            </a:r>
            <a:endParaRPr lang="tr-TR" dirty="0"/>
          </a:p>
        </p:txBody>
      </p:sp>
      <p:sp>
        <p:nvSpPr>
          <p:cNvPr id="26" name="TextBox 25">
            <a:extLst>
              <a:ext uri="{FF2B5EF4-FFF2-40B4-BE49-F238E27FC236}">
                <a16:creationId xmlns:a16="http://schemas.microsoft.com/office/drawing/2014/main" id="{935E4D8F-171A-4351-52B2-71CD7E178615}"/>
              </a:ext>
            </a:extLst>
          </p:cNvPr>
          <p:cNvSpPr txBox="1"/>
          <p:nvPr/>
        </p:nvSpPr>
        <p:spPr>
          <a:xfrm>
            <a:off x="1687802" y="2746483"/>
            <a:ext cx="10694504" cy="369332"/>
          </a:xfrm>
          <a:prstGeom prst="rect">
            <a:avLst/>
          </a:prstGeom>
          <a:noFill/>
        </p:spPr>
        <p:txBody>
          <a:bodyPr wrap="square">
            <a:spAutoFit/>
          </a:bodyPr>
          <a:lstStyle/>
          <a:p>
            <a:r>
              <a:rPr lang="tr-TR" dirty="0"/>
              <a:t>1. Introdaction</a:t>
            </a:r>
          </a:p>
        </p:txBody>
      </p:sp>
      <p:pic>
        <p:nvPicPr>
          <p:cNvPr id="28" name="Picture 27" descr="A graph of age distribution&#10;&#10;Description automatically generated">
            <a:extLst>
              <a:ext uri="{FF2B5EF4-FFF2-40B4-BE49-F238E27FC236}">
                <a16:creationId xmlns:a16="http://schemas.microsoft.com/office/drawing/2014/main" id="{2343D0D0-CF10-E127-2C0A-CB430EC4D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236" y="9750870"/>
            <a:ext cx="2540773" cy="1417313"/>
          </a:xfrm>
          <a:prstGeom prst="rect">
            <a:avLst/>
          </a:prstGeom>
        </p:spPr>
      </p:pic>
      <p:pic>
        <p:nvPicPr>
          <p:cNvPr id="30" name="Picture 29" descr="A chart with a green and blue bar&#10;&#10;Description automatically generated">
            <a:extLst>
              <a:ext uri="{FF2B5EF4-FFF2-40B4-BE49-F238E27FC236}">
                <a16:creationId xmlns:a16="http://schemas.microsoft.com/office/drawing/2014/main" id="{34F4BDE3-A77E-C9C1-0599-3AD828D7E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402" y="11150649"/>
            <a:ext cx="2540776" cy="1401114"/>
          </a:xfrm>
          <a:prstGeom prst="rect">
            <a:avLst/>
          </a:prstGeom>
        </p:spPr>
      </p:pic>
      <p:pic>
        <p:nvPicPr>
          <p:cNvPr id="32" name="Picture 31" descr="A graph with blue and orange squares&#10;&#10;Description automatically generated">
            <a:extLst>
              <a:ext uri="{FF2B5EF4-FFF2-40B4-BE49-F238E27FC236}">
                <a16:creationId xmlns:a16="http://schemas.microsoft.com/office/drawing/2014/main" id="{F6D5D532-A2E5-B66D-2254-4F1B627CE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751" y="11155358"/>
            <a:ext cx="2800486" cy="1406675"/>
          </a:xfrm>
          <a:prstGeom prst="rect">
            <a:avLst/>
          </a:prstGeom>
        </p:spPr>
      </p:pic>
      <p:pic>
        <p:nvPicPr>
          <p:cNvPr id="34" name="Picture 33" descr="A diagram of a credit score&#10;&#10;Description automatically generated">
            <a:extLst>
              <a:ext uri="{FF2B5EF4-FFF2-40B4-BE49-F238E27FC236}">
                <a16:creationId xmlns:a16="http://schemas.microsoft.com/office/drawing/2014/main" id="{C88047CE-2D2F-1CD7-5A87-C544D62AC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751" y="9757712"/>
            <a:ext cx="2800485" cy="1417313"/>
          </a:xfrm>
          <a:prstGeom prst="rect">
            <a:avLst/>
          </a:prstGeom>
        </p:spPr>
      </p:pic>
      <p:pic>
        <p:nvPicPr>
          <p:cNvPr id="36" name="Picture 35" descr="A diagram of a number of boxes&#10;&#10;Description automatically generated with medium confidence">
            <a:extLst>
              <a:ext uri="{FF2B5EF4-FFF2-40B4-BE49-F238E27FC236}">
                <a16:creationId xmlns:a16="http://schemas.microsoft.com/office/drawing/2014/main" id="{60AAF9BF-6846-B50D-B1CD-3B113B38FD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6009" y="9757713"/>
            <a:ext cx="2008721" cy="1364414"/>
          </a:xfrm>
          <a:prstGeom prst="rect">
            <a:avLst/>
          </a:prstGeom>
        </p:spPr>
      </p:pic>
      <p:pic>
        <p:nvPicPr>
          <p:cNvPr id="38" name="Picture 37" descr="A diagram of a diagram&#10;&#10;Description automatically generated">
            <a:extLst>
              <a:ext uri="{FF2B5EF4-FFF2-40B4-BE49-F238E27FC236}">
                <a16:creationId xmlns:a16="http://schemas.microsoft.com/office/drawing/2014/main" id="{2B2C1B52-027C-97A4-ECA9-A33F46F0E2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4178" y="11128971"/>
            <a:ext cx="2008721" cy="1432150"/>
          </a:xfrm>
          <a:prstGeom prst="rect">
            <a:avLst/>
          </a:prstGeom>
        </p:spPr>
      </p:pic>
      <p:pic>
        <p:nvPicPr>
          <p:cNvPr id="40" name="Picture 39" descr="A screenshot of a computer&#10;&#10;Description automatically generated">
            <a:extLst>
              <a:ext uri="{FF2B5EF4-FFF2-40B4-BE49-F238E27FC236}">
                <a16:creationId xmlns:a16="http://schemas.microsoft.com/office/drawing/2014/main" id="{1C86AE0D-5FCF-6C84-4C42-EA04F29346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190" y="18658068"/>
            <a:ext cx="2819433" cy="3804720"/>
          </a:xfrm>
          <a:prstGeom prst="rect">
            <a:avLst/>
          </a:prstGeom>
        </p:spPr>
      </p:pic>
      <p:pic>
        <p:nvPicPr>
          <p:cNvPr id="42" name="Picture 41" descr="A screenshot of a computer&#10;&#10;Description automatically generated">
            <a:extLst>
              <a:ext uri="{FF2B5EF4-FFF2-40B4-BE49-F238E27FC236}">
                <a16:creationId xmlns:a16="http://schemas.microsoft.com/office/drawing/2014/main" id="{F7E1048E-39F4-C6AE-2404-8ADD148C7F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26623" y="18658068"/>
            <a:ext cx="3098658" cy="3804720"/>
          </a:xfrm>
          <a:prstGeom prst="rect">
            <a:avLst/>
          </a:prstGeom>
        </p:spPr>
      </p:pic>
      <p:pic>
        <p:nvPicPr>
          <p:cNvPr id="44" name="Picture 43" descr="A screenshot of a computer&#10;&#10;Description automatically generated">
            <a:extLst>
              <a:ext uri="{FF2B5EF4-FFF2-40B4-BE49-F238E27FC236}">
                <a16:creationId xmlns:a16="http://schemas.microsoft.com/office/drawing/2014/main" id="{E971BEB5-A680-777C-0145-EF76F14588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5548" y="18658068"/>
            <a:ext cx="4161897" cy="3804720"/>
          </a:xfrm>
          <a:prstGeom prst="rect">
            <a:avLst/>
          </a:prstGeom>
        </p:spPr>
      </p:pic>
    </p:spTree>
    <p:extLst>
      <p:ext uri="{BB962C8B-B14F-4D97-AF65-F5344CB8AC3E}">
        <p14:creationId xmlns:p14="http://schemas.microsoft.com/office/powerpoint/2010/main" val="4001175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42</TotalTime>
  <Words>648</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Mesh</vt:lpstr>
      <vt:lpstr>Using Machine Learning Techniques to Predict Customer Churn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Taylan Ozgur Ozkan</dc:creator>
  <cp:lastModifiedBy>Taylan Ozgur Ozkan</cp:lastModifiedBy>
  <cp:revision>1</cp:revision>
  <dcterms:created xsi:type="dcterms:W3CDTF">2024-11-10T00:50:32Z</dcterms:created>
  <dcterms:modified xsi:type="dcterms:W3CDTF">2024-11-10T01:32:58Z</dcterms:modified>
</cp:coreProperties>
</file>