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2" r:id="rId5"/>
    <p:sldId id="263" r:id="rId6"/>
    <p:sldId id="264" r:id="rId7"/>
    <p:sldId id="265"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6" d="100"/>
          <a:sy n="86" d="100"/>
        </p:scale>
        <p:origin x="53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F7259BC-6CFD-4610-82FC-D22F54BC592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2A402-B885-4235-9923-E3CC3D16217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241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AF7259BC-6CFD-4610-82FC-D22F54BC592D}"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32A402-B885-4235-9923-E3CC3D162170}" type="slidenum">
              <a:rPr lang="en-US" smtClean="0"/>
              <a:t>‹#›</a:t>
            </a:fld>
            <a:endParaRPr lang="en-US"/>
          </a:p>
        </p:txBody>
      </p:sp>
    </p:spTree>
    <p:extLst>
      <p:ext uri="{BB962C8B-B14F-4D97-AF65-F5344CB8AC3E}">
        <p14:creationId xmlns:p14="http://schemas.microsoft.com/office/powerpoint/2010/main" val="278581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F7259BC-6CFD-4610-82FC-D22F54BC592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2A402-B885-4235-9923-E3CC3D162170}" type="slidenum">
              <a:rPr lang="en-US" smtClean="0"/>
              <a:t>‹#›</a:t>
            </a:fld>
            <a:endParaRPr lang="en-US"/>
          </a:p>
        </p:txBody>
      </p:sp>
    </p:spTree>
    <p:extLst>
      <p:ext uri="{BB962C8B-B14F-4D97-AF65-F5344CB8AC3E}">
        <p14:creationId xmlns:p14="http://schemas.microsoft.com/office/powerpoint/2010/main" val="101981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F7259BC-6CFD-4610-82FC-D22F54BC592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2A402-B885-4235-9923-E3CC3D16217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20126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F7259BC-6CFD-4610-82FC-D22F54BC592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2A402-B885-4235-9923-E3CC3D162170}" type="slidenum">
              <a:rPr lang="en-US" smtClean="0"/>
              <a:t>‹#›</a:t>
            </a:fld>
            <a:endParaRPr lang="en-US"/>
          </a:p>
        </p:txBody>
      </p:sp>
    </p:spTree>
    <p:extLst>
      <p:ext uri="{BB962C8B-B14F-4D97-AF65-F5344CB8AC3E}">
        <p14:creationId xmlns:p14="http://schemas.microsoft.com/office/powerpoint/2010/main" val="2701133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F7259BC-6CFD-4610-82FC-D22F54BC592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2A402-B885-4235-9923-E3CC3D16217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41117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F7259BC-6CFD-4610-82FC-D22F54BC592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2A402-B885-4235-9923-E3CC3D162170}" type="slidenum">
              <a:rPr lang="en-US" smtClean="0"/>
              <a:t>‹#›</a:t>
            </a:fld>
            <a:endParaRPr lang="en-US"/>
          </a:p>
        </p:txBody>
      </p:sp>
    </p:spTree>
    <p:extLst>
      <p:ext uri="{BB962C8B-B14F-4D97-AF65-F5344CB8AC3E}">
        <p14:creationId xmlns:p14="http://schemas.microsoft.com/office/powerpoint/2010/main" val="1234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7259BC-6CFD-4610-82FC-D22F54BC592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2A402-B885-4235-9923-E3CC3D162170}" type="slidenum">
              <a:rPr lang="en-US" smtClean="0"/>
              <a:t>‹#›</a:t>
            </a:fld>
            <a:endParaRPr lang="en-US"/>
          </a:p>
        </p:txBody>
      </p:sp>
    </p:spTree>
    <p:extLst>
      <p:ext uri="{BB962C8B-B14F-4D97-AF65-F5344CB8AC3E}">
        <p14:creationId xmlns:p14="http://schemas.microsoft.com/office/powerpoint/2010/main" val="2667398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7259BC-6CFD-4610-82FC-D22F54BC592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2A402-B885-4235-9923-E3CC3D162170}" type="slidenum">
              <a:rPr lang="en-US" smtClean="0"/>
              <a:t>‹#›</a:t>
            </a:fld>
            <a:endParaRPr lang="en-US"/>
          </a:p>
        </p:txBody>
      </p:sp>
    </p:spTree>
    <p:extLst>
      <p:ext uri="{BB962C8B-B14F-4D97-AF65-F5344CB8AC3E}">
        <p14:creationId xmlns:p14="http://schemas.microsoft.com/office/powerpoint/2010/main" val="3709886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7259BC-6CFD-4610-82FC-D22F54BC592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2A402-B885-4235-9923-E3CC3D162170}" type="slidenum">
              <a:rPr lang="en-US" smtClean="0"/>
              <a:t>‹#›</a:t>
            </a:fld>
            <a:endParaRPr lang="en-US"/>
          </a:p>
        </p:txBody>
      </p:sp>
    </p:spTree>
    <p:extLst>
      <p:ext uri="{BB962C8B-B14F-4D97-AF65-F5344CB8AC3E}">
        <p14:creationId xmlns:p14="http://schemas.microsoft.com/office/powerpoint/2010/main" val="2349072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F7259BC-6CFD-4610-82FC-D22F54BC592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2A402-B885-4235-9923-E3CC3D162170}" type="slidenum">
              <a:rPr lang="en-US" smtClean="0"/>
              <a:t>‹#›</a:t>
            </a:fld>
            <a:endParaRPr lang="en-US"/>
          </a:p>
        </p:txBody>
      </p:sp>
    </p:spTree>
    <p:extLst>
      <p:ext uri="{BB962C8B-B14F-4D97-AF65-F5344CB8AC3E}">
        <p14:creationId xmlns:p14="http://schemas.microsoft.com/office/powerpoint/2010/main" val="106246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F7259BC-6CFD-4610-82FC-D22F54BC592D}"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2A402-B885-4235-9923-E3CC3D162170}" type="slidenum">
              <a:rPr lang="en-US" smtClean="0"/>
              <a:t>‹#›</a:t>
            </a:fld>
            <a:endParaRPr lang="en-US"/>
          </a:p>
        </p:txBody>
      </p:sp>
    </p:spTree>
    <p:extLst>
      <p:ext uri="{BB962C8B-B14F-4D97-AF65-F5344CB8AC3E}">
        <p14:creationId xmlns:p14="http://schemas.microsoft.com/office/powerpoint/2010/main" val="67807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F7259BC-6CFD-4610-82FC-D22F54BC592D}"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32A402-B885-4235-9923-E3CC3D162170}" type="slidenum">
              <a:rPr lang="en-US" smtClean="0"/>
              <a:t>‹#›</a:t>
            </a:fld>
            <a:endParaRPr lang="en-US"/>
          </a:p>
        </p:txBody>
      </p:sp>
    </p:spTree>
    <p:extLst>
      <p:ext uri="{BB962C8B-B14F-4D97-AF65-F5344CB8AC3E}">
        <p14:creationId xmlns:p14="http://schemas.microsoft.com/office/powerpoint/2010/main" val="42861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F7259BC-6CFD-4610-82FC-D22F54BC592D}"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32A402-B885-4235-9923-E3CC3D162170}" type="slidenum">
              <a:rPr lang="en-US" smtClean="0"/>
              <a:t>‹#›</a:t>
            </a:fld>
            <a:endParaRPr lang="en-US"/>
          </a:p>
        </p:txBody>
      </p:sp>
    </p:spTree>
    <p:extLst>
      <p:ext uri="{BB962C8B-B14F-4D97-AF65-F5344CB8AC3E}">
        <p14:creationId xmlns:p14="http://schemas.microsoft.com/office/powerpoint/2010/main" val="85881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7259BC-6CFD-4610-82FC-D22F54BC592D}"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32A402-B885-4235-9923-E3CC3D162170}" type="slidenum">
              <a:rPr lang="en-US" smtClean="0"/>
              <a:t>‹#›</a:t>
            </a:fld>
            <a:endParaRPr lang="en-US"/>
          </a:p>
        </p:txBody>
      </p:sp>
    </p:spTree>
    <p:extLst>
      <p:ext uri="{BB962C8B-B14F-4D97-AF65-F5344CB8AC3E}">
        <p14:creationId xmlns:p14="http://schemas.microsoft.com/office/powerpoint/2010/main" val="145895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F7259BC-6CFD-4610-82FC-D22F54BC592D}"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2A402-B885-4235-9923-E3CC3D162170}" type="slidenum">
              <a:rPr lang="en-US" smtClean="0"/>
              <a:t>‹#›</a:t>
            </a:fld>
            <a:endParaRPr lang="en-US"/>
          </a:p>
        </p:txBody>
      </p:sp>
    </p:spTree>
    <p:extLst>
      <p:ext uri="{BB962C8B-B14F-4D97-AF65-F5344CB8AC3E}">
        <p14:creationId xmlns:p14="http://schemas.microsoft.com/office/powerpoint/2010/main" val="4100963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F7259BC-6CFD-4610-82FC-D22F54BC592D}"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2A402-B885-4235-9923-E3CC3D162170}" type="slidenum">
              <a:rPr lang="en-US" smtClean="0"/>
              <a:t>‹#›</a:t>
            </a:fld>
            <a:endParaRPr lang="en-US"/>
          </a:p>
        </p:txBody>
      </p:sp>
    </p:spTree>
    <p:extLst>
      <p:ext uri="{BB962C8B-B14F-4D97-AF65-F5344CB8AC3E}">
        <p14:creationId xmlns:p14="http://schemas.microsoft.com/office/powerpoint/2010/main" val="399785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F7259BC-6CFD-4610-82FC-D22F54BC592D}" type="datetimeFigureOut">
              <a:rPr lang="en-US" smtClean="0"/>
              <a:t>1/16/2020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B32A402-B885-4235-9923-E3CC3D162170}" type="slidenum">
              <a:rPr lang="en-US" smtClean="0"/>
              <a:t>‹#›</a:t>
            </a:fld>
            <a:endParaRPr lang="en-US"/>
          </a:p>
        </p:txBody>
      </p:sp>
    </p:spTree>
    <p:extLst>
      <p:ext uri="{BB962C8B-B14F-4D97-AF65-F5344CB8AC3E}">
        <p14:creationId xmlns:p14="http://schemas.microsoft.com/office/powerpoint/2010/main" val="413288036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ilgisayarkavramlari.sadievrenseker.com/2011/09/07/apriori-algoritmas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ilgisayarkavramlari.sadievrenseker.com/2010/10/01/bilgi-getirimi-ve-cikarimi-information-retrieval-and-extra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C05FC69-5A20-43CC-8DDA-A49F4006B920}"/>
              </a:ext>
            </a:extLst>
          </p:cNvPr>
          <p:cNvSpPr>
            <a:spLocks noGrp="1"/>
          </p:cNvSpPr>
          <p:nvPr>
            <p:ph type="ctrTitle"/>
          </p:nvPr>
        </p:nvSpPr>
        <p:spPr>
          <a:xfrm>
            <a:off x="1524000" y="2047875"/>
            <a:ext cx="9144000" cy="3162300"/>
          </a:xfrm>
        </p:spPr>
        <p:txBody>
          <a:bodyPr>
            <a:normAutofit fontScale="90000"/>
          </a:bodyPr>
          <a:lstStyle/>
          <a:p>
            <a:r>
              <a:rPr lang="tr-TR" dirty="0"/>
              <a:t>DATA MINING</a:t>
            </a:r>
            <a:br>
              <a:rPr lang="tr-TR" dirty="0"/>
            </a:br>
            <a:r>
              <a:rPr lang="tr-TR" dirty="0"/>
              <a:t>PROJE ÖDEVİ</a:t>
            </a:r>
            <a:br>
              <a:rPr lang="tr-TR" dirty="0"/>
            </a:br>
            <a:r>
              <a:rPr lang="tr-TR" dirty="0"/>
              <a:t>APRIORI VE NLP KULLANARAK İLİŞKİ ÇIKARMA</a:t>
            </a:r>
            <a:br>
              <a:rPr lang="en-US" dirty="0"/>
            </a:br>
            <a:r>
              <a:rPr lang="tr-TR" dirty="0"/>
              <a:t>	</a:t>
            </a:r>
            <a:endParaRPr lang="en-US" dirty="0"/>
          </a:p>
        </p:txBody>
      </p:sp>
      <p:sp>
        <p:nvSpPr>
          <p:cNvPr id="4" name="Dikdörtgen 3">
            <a:extLst>
              <a:ext uri="{FF2B5EF4-FFF2-40B4-BE49-F238E27FC236}">
                <a16:creationId xmlns:a16="http://schemas.microsoft.com/office/drawing/2014/main" id="{D0944DCB-DAE6-4DF9-B1CE-6B0A3D811B18}"/>
              </a:ext>
            </a:extLst>
          </p:cNvPr>
          <p:cNvSpPr/>
          <p:nvPr/>
        </p:nvSpPr>
        <p:spPr>
          <a:xfrm>
            <a:off x="2333624" y="5306110"/>
            <a:ext cx="7038975" cy="646331"/>
          </a:xfrm>
          <a:prstGeom prst="rect">
            <a:avLst/>
          </a:prstGeom>
        </p:spPr>
        <p:txBody>
          <a:bodyPr wrap="square">
            <a:spAutoFit/>
          </a:bodyPr>
          <a:lstStyle/>
          <a:p>
            <a:r>
              <a:rPr lang="tr-TR" dirty="0"/>
              <a:t>HAZIRLAYAN</a:t>
            </a:r>
            <a:br>
              <a:rPr lang="tr-TR" dirty="0"/>
            </a:br>
            <a:r>
              <a:rPr lang="tr-TR" dirty="0"/>
              <a:t>TAYLAN ÖNDER</a:t>
            </a:r>
            <a:endParaRPr lang="en-US" dirty="0"/>
          </a:p>
        </p:txBody>
      </p:sp>
    </p:spTree>
    <p:extLst>
      <p:ext uri="{BB962C8B-B14F-4D97-AF65-F5344CB8AC3E}">
        <p14:creationId xmlns:p14="http://schemas.microsoft.com/office/powerpoint/2010/main" val="1322757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5A26ED-7B52-4086-9EA7-10BEEE20777D}"/>
              </a:ext>
            </a:extLst>
          </p:cNvPr>
          <p:cNvSpPr>
            <a:spLocks noGrp="1"/>
          </p:cNvSpPr>
          <p:nvPr>
            <p:ph type="title"/>
          </p:nvPr>
        </p:nvSpPr>
        <p:spPr/>
        <p:txBody>
          <a:bodyPr/>
          <a:lstStyle/>
          <a:p>
            <a:r>
              <a:rPr lang="tr-TR" dirty="0"/>
              <a:t>REFERANSLAR</a:t>
            </a:r>
            <a:endParaRPr lang="en-US" dirty="0"/>
          </a:p>
        </p:txBody>
      </p:sp>
      <p:sp>
        <p:nvSpPr>
          <p:cNvPr id="3" name="İçerik Yer Tutucusu 2">
            <a:extLst>
              <a:ext uri="{FF2B5EF4-FFF2-40B4-BE49-F238E27FC236}">
                <a16:creationId xmlns:a16="http://schemas.microsoft.com/office/drawing/2014/main" id="{2B24B4E8-E9E4-4903-AFDE-919D5259A5A0}"/>
              </a:ext>
            </a:extLst>
          </p:cNvPr>
          <p:cNvSpPr>
            <a:spLocks noGrp="1"/>
          </p:cNvSpPr>
          <p:nvPr>
            <p:ph idx="1"/>
          </p:nvPr>
        </p:nvSpPr>
        <p:spPr/>
        <p:txBody>
          <a:bodyPr/>
          <a:lstStyle/>
          <a:p>
            <a:r>
              <a:rPr lang="tr-TR" dirty="0" err="1"/>
              <a:t>Gtü</a:t>
            </a:r>
            <a:r>
              <a:rPr lang="tr-TR" dirty="0"/>
              <a:t> </a:t>
            </a:r>
            <a:r>
              <a:rPr lang="tr-TR" dirty="0" err="1"/>
              <a:t>moodle</a:t>
            </a:r>
            <a:r>
              <a:rPr lang="tr-TR" dirty="0"/>
              <a:t> ders slaytları</a:t>
            </a:r>
          </a:p>
          <a:p>
            <a:r>
              <a:rPr lang="en-US" dirty="0">
                <a:hlinkClick r:id="rId2"/>
              </a:rPr>
              <a:t>http://bilgisayarkavramlari.sadievrenseker.com/2011/09/07/apriori-algoritmasi/</a:t>
            </a:r>
            <a:endParaRPr lang="tr-TR" dirty="0"/>
          </a:p>
          <a:p>
            <a:r>
              <a:rPr lang="en-US" dirty="0"/>
              <a:t>https://docplayer.biz.tr/14530243-Apriori-algoritmasi-ve-turkiye-deki-ornek-uygulamalari.html</a:t>
            </a:r>
          </a:p>
        </p:txBody>
      </p:sp>
    </p:spTree>
    <p:extLst>
      <p:ext uri="{BB962C8B-B14F-4D97-AF65-F5344CB8AC3E}">
        <p14:creationId xmlns:p14="http://schemas.microsoft.com/office/powerpoint/2010/main" val="261568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B9C4C0A1-9740-4D7E-8191-E9872DF25997}"/>
              </a:ext>
            </a:extLst>
          </p:cNvPr>
          <p:cNvSpPr>
            <a:spLocks noGrp="1"/>
          </p:cNvSpPr>
          <p:nvPr>
            <p:ph type="title"/>
          </p:nvPr>
        </p:nvSpPr>
        <p:spPr>
          <a:xfrm>
            <a:off x="640290" y="685800"/>
            <a:ext cx="4818656" cy="4603749"/>
          </a:xfrm>
        </p:spPr>
        <p:txBody>
          <a:bodyPr>
            <a:normAutofit/>
          </a:bodyPr>
          <a:lstStyle/>
          <a:p>
            <a:pPr algn="ctr"/>
            <a:r>
              <a:rPr lang="tr-TR" sz="5200" dirty="0"/>
              <a:t>TEXT MINING NEDİR</a:t>
            </a:r>
            <a:endParaRPr lang="en-US" sz="5200" dirty="0"/>
          </a:p>
        </p:txBody>
      </p:sp>
      <p:sp>
        <p:nvSpPr>
          <p:cNvPr id="6" name="Rectangle 9">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3EBBEF9-34F7-4B6C-B155-08E8F9FDA398}"/>
              </a:ext>
            </a:extLst>
          </p:cNvPr>
          <p:cNvSpPr>
            <a:spLocks noGrp="1"/>
          </p:cNvSpPr>
          <p:nvPr>
            <p:ph idx="1"/>
          </p:nvPr>
        </p:nvSpPr>
        <p:spPr>
          <a:xfrm>
            <a:off x="6625651" y="685800"/>
            <a:ext cx="4878959" cy="4603750"/>
          </a:xfrm>
        </p:spPr>
        <p:txBody>
          <a:bodyPr>
            <a:normAutofit/>
          </a:bodyPr>
          <a:lstStyle/>
          <a:p>
            <a:pPr>
              <a:lnSpc>
                <a:spcPct val="90000"/>
              </a:lnSpc>
            </a:pPr>
            <a:r>
              <a:rPr lang="en-US" sz="1700" dirty="0" err="1">
                <a:solidFill>
                  <a:schemeClr val="tx1"/>
                </a:solidFill>
              </a:rPr>
              <a:t>En</a:t>
            </a:r>
            <a:r>
              <a:rPr lang="en-US" sz="1700" dirty="0">
                <a:solidFill>
                  <a:schemeClr val="tx1"/>
                </a:solidFill>
              </a:rPr>
              <a:t> </a:t>
            </a:r>
            <a:r>
              <a:rPr lang="en-US" sz="1700" dirty="0" err="1">
                <a:solidFill>
                  <a:schemeClr val="tx1"/>
                </a:solidFill>
              </a:rPr>
              <a:t>basit</a:t>
            </a:r>
            <a:r>
              <a:rPr lang="en-US" sz="1700" dirty="0">
                <a:solidFill>
                  <a:schemeClr val="tx1"/>
                </a:solidFill>
              </a:rPr>
              <a:t> </a:t>
            </a:r>
            <a:r>
              <a:rPr lang="en-US" sz="1700" dirty="0" err="1">
                <a:solidFill>
                  <a:schemeClr val="tx1"/>
                </a:solidFill>
              </a:rPr>
              <a:t>anlamda</a:t>
            </a:r>
            <a:r>
              <a:rPr lang="en-US" sz="1700" dirty="0">
                <a:solidFill>
                  <a:schemeClr val="tx1"/>
                </a:solidFill>
              </a:rPr>
              <a:t>, </a:t>
            </a:r>
            <a:r>
              <a:rPr lang="en-US" sz="1700" dirty="0" err="1">
                <a:solidFill>
                  <a:schemeClr val="tx1"/>
                </a:solidFill>
              </a:rPr>
              <a:t>metin</a:t>
            </a:r>
            <a:r>
              <a:rPr lang="en-US" sz="1700" dirty="0">
                <a:solidFill>
                  <a:schemeClr val="tx1"/>
                </a:solidFill>
              </a:rPr>
              <a:t> </a:t>
            </a:r>
            <a:r>
              <a:rPr lang="en-US" sz="1700" dirty="0" err="1">
                <a:solidFill>
                  <a:schemeClr val="tx1"/>
                </a:solidFill>
              </a:rPr>
              <a:t>madenciliği</a:t>
            </a:r>
            <a:r>
              <a:rPr lang="en-US" sz="1700" dirty="0">
                <a:solidFill>
                  <a:schemeClr val="tx1"/>
                </a:solidFill>
              </a:rPr>
              <a:t> </a:t>
            </a:r>
            <a:r>
              <a:rPr lang="en-US" sz="1700" dirty="0" err="1">
                <a:solidFill>
                  <a:schemeClr val="tx1"/>
                </a:solidFill>
              </a:rPr>
              <a:t>çalışmaları</a:t>
            </a:r>
            <a:r>
              <a:rPr lang="en-US" sz="1700" dirty="0">
                <a:solidFill>
                  <a:schemeClr val="tx1"/>
                </a:solidFill>
              </a:rPr>
              <a:t> </a:t>
            </a:r>
            <a:r>
              <a:rPr lang="en-US" sz="1700" dirty="0" err="1">
                <a:solidFill>
                  <a:schemeClr val="tx1"/>
                </a:solidFill>
              </a:rPr>
              <a:t>metni</a:t>
            </a:r>
            <a:r>
              <a:rPr lang="en-US" sz="1700" dirty="0">
                <a:solidFill>
                  <a:schemeClr val="tx1"/>
                </a:solidFill>
              </a:rPr>
              <a:t> </a:t>
            </a:r>
            <a:r>
              <a:rPr lang="en-US" sz="1700" dirty="0" err="1">
                <a:solidFill>
                  <a:schemeClr val="tx1"/>
                </a:solidFill>
              </a:rPr>
              <a:t>veri</a:t>
            </a:r>
            <a:r>
              <a:rPr lang="en-US" sz="1700" dirty="0">
                <a:solidFill>
                  <a:schemeClr val="tx1"/>
                </a:solidFill>
              </a:rPr>
              <a:t> </a:t>
            </a:r>
            <a:r>
              <a:rPr lang="en-US" sz="1700" dirty="0" err="1">
                <a:solidFill>
                  <a:schemeClr val="tx1"/>
                </a:solidFill>
              </a:rPr>
              <a:t>kaynağı</a:t>
            </a:r>
            <a:r>
              <a:rPr lang="en-US" sz="1700" dirty="0">
                <a:solidFill>
                  <a:schemeClr val="tx1"/>
                </a:solidFill>
              </a:rPr>
              <a:t> </a:t>
            </a:r>
            <a:r>
              <a:rPr lang="en-US" sz="1700" dirty="0" err="1">
                <a:solidFill>
                  <a:schemeClr val="tx1"/>
                </a:solidFill>
              </a:rPr>
              <a:t>olarak</a:t>
            </a:r>
            <a:r>
              <a:rPr lang="en-US" sz="1700" dirty="0">
                <a:solidFill>
                  <a:schemeClr val="tx1"/>
                </a:solidFill>
              </a:rPr>
              <a:t> </a:t>
            </a:r>
            <a:r>
              <a:rPr lang="en-US" sz="1700" dirty="0" err="1">
                <a:solidFill>
                  <a:schemeClr val="tx1"/>
                </a:solidFill>
              </a:rPr>
              <a:t>kabul</a:t>
            </a:r>
            <a:r>
              <a:rPr lang="en-US" sz="1700" dirty="0">
                <a:solidFill>
                  <a:schemeClr val="tx1"/>
                </a:solidFill>
              </a:rPr>
              <a:t> </a:t>
            </a:r>
            <a:r>
              <a:rPr lang="en-US" sz="1700" dirty="0" err="1">
                <a:solidFill>
                  <a:schemeClr val="tx1"/>
                </a:solidFill>
              </a:rPr>
              <a:t>eden</a:t>
            </a:r>
            <a:r>
              <a:rPr lang="en-US" sz="1700" dirty="0">
                <a:solidFill>
                  <a:schemeClr val="tx1"/>
                </a:solidFill>
              </a:rPr>
              <a:t> </a:t>
            </a:r>
            <a:r>
              <a:rPr lang="en-US" sz="1700" dirty="0" err="1">
                <a:solidFill>
                  <a:schemeClr val="tx1"/>
                </a:solidFill>
              </a:rPr>
              <a:t>veri</a:t>
            </a:r>
            <a:r>
              <a:rPr lang="en-US" sz="1700" dirty="0">
                <a:solidFill>
                  <a:schemeClr val="tx1"/>
                </a:solidFill>
              </a:rPr>
              <a:t> </a:t>
            </a:r>
            <a:r>
              <a:rPr lang="en-US" sz="1700" dirty="0" err="1">
                <a:solidFill>
                  <a:schemeClr val="tx1"/>
                </a:solidFill>
              </a:rPr>
              <a:t>madenciliği</a:t>
            </a:r>
            <a:r>
              <a:rPr lang="en-US" sz="1700" dirty="0">
                <a:solidFill>
                  <a:schemeClr val="tx1"/>
                </a:solidFill>
              </a:rPr>
              <a:t> (data mining) </a:t>
            </a:r>
            <a:r>
              <a:rPr lang="en-US" sz="1700" dirty="0" err="1">
                <a:solidFill>
                  <a:schemeClr val="tx1"/>
                </a:solidFill>
              </a:rPr>
              <a:t>çalışmasıdır</a:t>
            </a:r>
            <a:r>
              <a:rPr lang="en-US" sz="1700" dirty="0">
                <a:solidFill>
                  <a:schemeClr val="tx1"/>
                </a:solidFill>
              </a:rPr>
              <a:t> </a:t>
            </a:r>
            <a:r>
              <a:rPr lang="en-US" sz="1700" dirty="0" err="1">
                <a:solidFill>
                  <a:schemeClr val="tx1"/>
                </a:solidFill>
              </a:rPr>
              <a:t>diğer</a:t>
            </a:r>
            <a:r>
              <a:rPr lang="en-US" sz="1700" dirty="0">
                <a:solidFill>
                  <a:schemeClr val="tx1"/>
                </a:solidFill>
              </a:rPr>
              <a:t> </a:t>
            </a:r>
            <a:r>
              <a:rPr lang="en-US" sz="1700" dirty="0" err="1">
                <a:solidFill>
                  <a:schemeClr val="tx1"/>
                </a:solidFill>
              </a:rPr>
              <a:t>bir</a:t>
            </a:r>
            <a:r>
              <a:rPr lang="en-US" sz="1700" dirty="0">
                <a:solidFill>
                  <a:schemeClr val="tx1"/>
                </a:solidFill>
              </a:rPr>
              <a:t> </a:t>
            </a:r>
            <a:r>
              <a:rPr lang="en-US" sz="1700" dirty="0" err="1">
                <a:solidFill>
                  <a:schemeClr val="tx1"/>
                </a:solidFill>
              </a:rPr>
              <a:t>tanımla</a:t>
            </a:r>
            <a:r>
              <a:rPr lang="en-US" sz="1700" dirty="0">
                <a:solidFill>
                  <a:schemeClr val="tx1"/>
                </a:solidFill>
              </a:rPr>
              <a:t> </a:t>
            </a:r>
            <a:r>
              <a:rPr lang="en-US" sz="1700" dirty="0" err="1">
                <a:solidFill>
                  <a:schemeClr val="tx1"/>
                </a:solidFill>
              </a:rPr>
              <a:t>metin</a:t>
            </a:r>
            <a:r>
              <a:rPr lang="en-US" sz="1700" dirty="0">
                <a:solidFill>
                  <a:schemeClr val="tx1"/>
                </a:solidFill>
              </a:rPr>
              <a:t> </a:t>
            </a:r>
            <a:r>
              <a:rPr lang="en-US" sz="1700" dirty="0" err="1">
                <a:solidFill>
                  <a:schemeClr val="tx1"/>
                </a:solidFill>
              </a:rPr>
              <a:t>üzerinden</a:t>
            </a:r>
            <a:r>
              <a:rPr lang="en-US" sz="1700" dirty="0">
                <a:solidFill>
                  <a:schemeClr val="tx1"/>
                </a:solidFill>
              </a:rPr>
              <a:t> </a:t>
            </a:r>
            <a:r>
              <a:rPr lang="en-US" sz="1700" dirty="0" err="1">
                <a:solidFill>
                  <a:schemeClr val="tx1"/>
                </a:solidFill>
              </a:rPr>
              <a:t>yapısallaştırılmış</a:t>
            </a:r>
            <a:r>
              <a:rPr lang="en-US" sz="1700" dirty="0">
                <a:solidFill>
                  <a:schemeClr val="tx1"/>
                </a:solidFill>
              </a:rPr>
              <a:t> (structured) </a:t>
            </a:r>
            <a:r>
              <a:rPr lang="en-US" sz="1700" dirty="0" err="1">
                <a:solidFill>
                  <a:schemeClr val="tx1"/>
                </a:solidFill>
              </a:rPr>
              <a:t>veri</a:t>
            </a:r>
            <a:r>
              <a:rPr lang="en-US" sz="1700" dirty="0">
                <a:solidFill>
                  <a:schemeClr val="tx1"/>
                </a:solidFill>
              </a:rPr>
              <a:t> </a:t>
            </a:r>
            <a:r>
              <a:rPr lang="en-US" sz="1700" dirty="0" err="1">
                <a:solidFill>
                  <a:schemeClr val="tx1"/>
                </a:solidFill>
              </a:rPr>
              <a:t>elde</a:t>
            </a:r>
            <a:r>
              <a:rPr lang="en-US" sz="1700" dirty="0">
                <a:solidFill>
                  <a:schemeClr val="tx1"/>
                </a:solidFill>
              </a:rPr>
              <a:t> </a:t>
            </a:r>
            <a:r>
              <a:rPr lang="en-US" sz="1700" dirty="0" err="1">
                <a:solidFill>
                  <a:schemeClr val="tx1"/>
                </a:solidFill>
              </a:rPr>
              <a:t>etmeyi</a:t>
            </a:r>
            <a:r>
              <a:rPr lang="en-US" sz="1700" dirty="0">
                <a:solidFill>
                  <a:schemeClr val="tx1"/>
                </a:solidFill>
              </a:rPr>
              <a:t> </a:t>
            </a:r>
            <a:r>
              <a:rPr lang="en-US" sz="1700" dirty="0" err="1">
                <a:solidFill>
                  <a:schemeClr val="tx1"/>
                </a:solidFill>
              </a:rPr>
              <a:t>amaçlar</a:t>
            </a:r>
            <a:r>
              <a:rPr lang="en-US" sz="1700" dirty="0">
                <a:solidFill>
                  <a:schemeClr val="tx1"/>
                </a:solidFill>
              </a:rPr>
              <a:t>. </a:t>
            </a:r>
            <a:r>
              <a:rPr lang="en-US" sz="1700" dirty="0" err="1">
                <a:solidFill>
                  <a:schemeClr val="tx1"/>
                </a:solidFill>
              </a:rPr>
              <a:t>Örneğin</a:t>
            </a:r>
            <a:r>
              <a:rPr lang="en-US" sz="1700" dirty="0">
                <a:solidFill>
                  <a:schemeClr val="tx1"/>
                </a:solidFill>
              </a:rPr>
              <a:t> </a:t>
            </a:r>
            <a:r>
              <a:rPr lang="en-US" sz="1700" dirty="0" err="1">
                <a:solidFill>
                  <a:schemeClr val="tx1"/>
                </a:solidFill>
              </a:rPr>
              <a:t>metinlerin</a:t>
            </a:r>
            <a:r>
              <a:rPr lang="en-US" sz="1700" dirty="0">
                <a:solidFill>
                  <a:schemeClr val="tx1"/>
                </a:solidFill>
              </a:rPr>
              <a:t> </a:t>
            </a:r>
            <a:r>
              <a:rPr lang="en-US" sz="1700" dirty="0" err="1">
                <a:solidFill>
                  <a:schemeClr val="tx1"/>
                </a:solidFill>
              </a:rPr>
              <a:t>sınıflandırılması</a:t>
            </a:r>
            <a:r>
              <a:rPr lang="en-US" sz="1700" dirty="0">
                <a:solidFill>
                  <a:schemeClr val="tx1"/>
                </a:solidFill>
              </a:rPr>
              <a:t>, </a:t>
            </a:r>
            <a:r>
              <a:rPr lang="en-US" sz="1700" dirty="0" err="1">
                <a:solidFill>
                  <a:schemeClr val="tx1"/>
                </a:solidFill>
              </a:rPr>
              <a:t>bölütlenmesi</a:t>
            </a:r>
            <a:r>
              <a:rPr lang="en-US" sz="1700" dirty="0">
                <a:solidFill>
                  <a:schemeClr val="tx1"/>
                </a:solidFill>
              </a:rPr>
              <a:t> (clustering), </a:t>
            </a:r>
            <a:r>
              <a:rPr lang="en-US" sz="1700" dirty="0" err="1">
                <a:solidFill>
                  <a:schemeClr val="tx1"/>
                </a:solidFill>
              </a:rPr>
              <a:t>metinlerden</a:t>
            </a:r>
            <a:r>
              <a:rPr lang="en-US" sz="1700" dirty="0">
                <a:solidFill>
                  <a:schemeClr val="tx1"/>
                </a:solidFill>
              </a:rPr>
              <a:t> </a:t>
            </a:r>
            <a:r>
              <a:rPr lang="en-US" sz="1700" dirty="0" err="1">
                <a:solidFill>
                  <a:schemeClr val="tx1"/>
                </a:solidFill>
              </a:rPr>
              <a:t>konu</a:t>
            </a:r>
            <a:r>
              <a:rPr lang="en-US" sz="1700" dirty="0">
                <a:solidFill>
                  <a:schemeClr val="tx1"/>
                </a:solidFill>
              </a:rPr>
              <a:t> </a:t>
            </a:r>
            <a:r>
              <a:rPr lang="en-US" sz="1700" dirty="0" err="1">
                <a:solidFill>
                  <a:schemeClr val="tx1"/>
                </a:solidFill>
              </a:rPr>
              <a:t>çıkarılması</a:t>
            </a:r>
            <a:r>
              <a:rPr lang="en-US" sz="1700" dirty="0">
                <a:solidFill>
                  <a:schemeClr val="tx1"/>
                </a:solidFill>
              </a:rPr>
              <a:t> (concept/entity extraction), </a:t>
            </a:r>
            <a:r>
              <a:rPr lang="en-US" sz="1700" dirty="0" err="1">
                <a:solidFill>
                  <a:schemeClr val="tx1"/>
                </a:solidFill>
              </a:rPr>
              <a:t>sınıf</a:t>
            </a:r>
            <a:r>
              <a:rPr lang="en-US" sz="1700" dirty="0">
                <a:solidFill>
                  <a:schemeClr val="tx1"/>
                </a:solidFill>
              </a:rPr>
              <a:t> </a:t>
            </a:r>
            <a:r>
              <a:rPr lang="en-US" sz="1700" dirty="0" err="1">
                <a:solidFill>
                  <a:schemeClr val="tx1"/>
                </a:solidFill>
              </a:rPr>
              <a:t>taneciklerinin</a:t>
            </a:r>
            <a:r>
              <a:rPr lang="en-US" sz="1700" dirty="0">
                <a:solidFill>
                  <a:schemeClr val="tx1"/>
                </a:solidFill>
              </a:rPr>
              <a:t> </a:t>
            </a:r>
            <a:r>
              <a:rPr lang="en-US" sz="1700" dirty="0" err="1">
                <a:solidFill>
                  <a:schemeClr val="tx1"/>
                </a:solidFill>
              </a:rPr>
              <a:t>üretilmesi</a:t>
            </a:r>
            <a:r>
              <a:rPr lang="en-US" sz="1700" dirty="0">
                <a:solidFill>
                  <a:schemeClr val="tx1"/>
                </a:solidFill>
              </a:rPr>
              <a:t> (production of granular taxonomy), </a:t>
            </a:r>
            <a:r>
              <a:rPr lang="en-US" sz="1700" dirty="0" err="1">
                <a:solidFill>
                  <a:schemeClr val="tx1"/>
                </a:solidFill>
              </a:rPr>
              <a:t>duygusal</a:t>
            </a:r>
            <a:r>
              <a:rPr lang="en-US" sz="1700" dirty="0">
                <a:solidFill>
                  <a:schemeClr val="tx1"/>
                </a:solidFill>
              </a:rPr>
              <a:t> </a:t>
            </a:r>
            <a:r>
              <a:rPr lang="en-US" sz="1700" dirty="0" err="1">
                <a:solidFill>
                  <a:schemeClr val="tx1"/>
                </a:solidFill>
              </a:rPr>
              <a:t>analiz</a:t>
            </a:r>
            <a:r>
              <a:rPr lang="en-US" sz="1700" dirty="0">
                <a:solidFill>
                  <a:schemeClr val="tx1"/>
                </a:solidFill>
              </a:rPr>
              <a:t> (sentimental analysis), </a:t>
            </a:r>
            <a:r>
              <a:rPr lang="en-US" sz="1700" dirty="0" err="1">
                <a:solidFill>
                  <a:schemeClr val="tx1"/>
                </a:solidFill>
              </a:rPr>
              <a:t>metin</a:t>
            </a:r>
            <a:r>
              <a:rPr lang="en-US" sz="1700" dirty="0">
                <a:solidFill>
                  <a:schemeClr val="tx1"/>
                </a:solidFill>
              </a:rPr>
              <a:t> </a:t>
            </a:r>
            <a:r>
              <a:rPr lang="en-US" sz="1700" dirty="0" err="1">
                <a:solidFill>
                  <a:schemeClr val="tx1"/>
                </a:solidFill>
              </a:rPr>
              <a:t>özetleme</a:t>
            </a:r>
            <a:r>
              <a:rPr lang="en-US" sz="1700" dirty="0">
                <a:solidFill>
                  <a:schemeClr val="tx1"/>
                </a:solidFill>
              </a:rPr>
              <a:t> (document summarization), </a:t>
            </a:r>
            <a:r>
              <a:rPr lang="en-US" sz="1700" dirty="0" err="1">
                <a:solidFill>
                  <a:schemeClr val="tx1"/>
                </a:solidFill>
              </a:rPr>
              <a:t>varlık</a:t>
            </a:r>
            <a:r>
              <a:rPr lang="en-US" sz="1700" dirty="0">
                <a:solidFill>
                  <a:schemeClr val="tx1"/>
                </a:solidFill>
              </a:rPr>
              <a:t> </a:t>
            </a:r>
            <a:r>
              <a:rPr lang="en-US" sz="1700" dirty="0" err="1">
                <a:solidFill>
                  <a:schemeClr val="tx1"/>
                </a:solidFill>
              </a:rPr>
              <a:t>ilişki</a:t>
            </a:r>
            <a:r>
              <a:rPr lang="en-US" sz="1700" dirty="0">
                <a:solidFill>
                  <a:schemeClr val="tx1"/>
                </a:solidFill>
              </a:rPr>
              <a:t> </a:t>
            </a:r>
            <a:r>
              <a:rPr lang="en-US" sz="1700" dirty="0" err="1">
                <a:solidFill>
                  <a:schemeClr val="tx1"/>
                </a:solidFill>
              </a:rPr>
              <a:t>modellemesi</a:t>
            </a:r>
            <a:r>
              <a:rPr lang="en-US" sz="1700" dirty="0">
                <a:solidFill>
                  <a:schemeClr val="tx1"/>
                </a:solidFill>
              </a:rPr>
              <a:t> (entity relationship modelling) </a:t>
            </a:r>
            <a:r>
              <a:rPr lang="en-US" sz="1700" dirty="0" err="1">
                <a:solidFill>
                  <a:schemeClr val="tx1"/>
                </a:solidFill>
              </a:rPr>
              <a:t>gibi</a:t>
            </a:r>
            <a:r>
              <a:rPr lang="en-US" sz="1700" dirty="0">
                <a:solidFill>
                  <a:schemeClr val="tx1"/>
                </a:solidFill>
              </a:rPr>
              <a:t> </a:t>
            </a:r>
            <a:r>
              <a:rPr lang="en-US" sz="1700" dirty="0" err="1">
                <a:solidFill>
                  <a:schemeClr val="tx1"/>
                </a:solidFill>
              </a:rPr>
              <a:t>çalışmaları</a:t>
            </a:r>
            <a:r>
              <a:rPr lang="en-US" sz="1700" dirty="0">
                <a:solidFill>
                  <a:schemeClr val="tx1"/>
                </a:solidFill>
              </a:rPr>
              <a:t> </a:t>
            </a:r>
            <a:r>
              <a:rPr lang="en-US" sz="1700" dirty="0" err="1">
                <a:solidFill>
                  <a:schemeClr val="tx1"/>
                </a:solidFill>
              </a:rPr>
              <a:t>hedefler</a:t>
            </a:r>
            <a:r>
              <a:rPr lang="en-US" sz="1700" dirty="0">
                <a:solidFill>
                  <a:schemeClr val="tx1"/>
                </a:solidFill>
              </a:rPr>
              <a:t>.</a:t>
            </a:r>
          </a:p>
        </p:txBody>
      </p:sp>
    </p:spTree>
    <p:extLst>
      <p:ext uri="{BB962C8B-B14F-4D97-AF65-F5344CB8AC3E}">
        <p14:creationId xmlns:p14="http://schemas.microsoft.com/office/powerpoint/2010/main" val="1693300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D8402A3-8257-4175-8B69-00DDCCEEAC9C}"/>
              </a:ext>
            </a:extLst>
          </p:cNvPr>
          <p:cNvSpPr>
            <a:spLocks noGrp="1"/>
          </p:cNvSpPr>
          <p:nvPr>
            <p:ph idx="1"/>
          </p:nvPr>
        </p:nvSpPr>
        <p:spPr>
          <a:xfrm>
            <a:off x="6507333" y="685800"/>
            <a:ext cx="5140170" cy="4603750"/>
          </a:xfrm>
        </p:spPr>
        <p:txBody>
          <a:bodyPr>
            <a:normAutofit/>
          </a:bodyPr>
          <a:lstStyle/>
          <a:p>
            <a:r>
              <a:rPr lang="tr-TR" dirty="0">
                <a:solidFill>
                  <a:schemeClr val="tx1"/>
                </a:solidFill>
              </a:rPr>
              <a:t>Bir önceki slayttaki</a:t>
            </a:r>
            <a:r>
              <a:rPr lang="en-US" dirty="0">
                <a:solidFill>
                  <a:schemeClr val="tx1"/>
                </a:solidFill>
              </a:rPr>
              <a:t> </a:t>
            </a:r>
            <a:r>
              <a:rPr lang="en-US" dirty="0" err="1">
                <a:solidFill>
                  <a:schemeClr val="tx1"/>
                </a:solidFill>
              </a:rPr>
              <a:t>hedeflere</a:t>
            </a:r>
            <a:r>
              <a:rPr lang="en-US" dirty="0">
                <a:solidFill>
                  <a:schemeClr val="tx1"/>
                </a:solidFill>
              </a:rPr>
              <a:t> </a:t>
            </a:r>
            <a:r>
              <a:rPr lang="en-US" dirty="0" err="1">
                <a:solidFill>
                  <a:schemeClr val="tx1"/>
                </a:solidFill>
              </a:rPr>
              <a:t>ulaşılması</a:t>
            </a:r>
            <a:r>
              <a:rPr lang="en-US" dirty="0">
                <a:solidFill>
                  <a:schemeClr val="tx1"/>
                </a:solidFill>
              </a:rPr>
              <a:t> </a:t>
            </a:r>
            <a:r>
              <a:rPr lang="en-US" dirty="0" err="1">
                <a:solidFill>
                  <a:schemeClr val="tx1"/>
                </a:solidFill>
              </a:rPr>
              <a:t>için</a:t>
            </a:r>
            <a:r>
              <a:rPr lang="en-US" dirty="0">
                <a:solidFill>
                  <a:schemeClr val="tx1"/>
                </a:solidFill>
              </a:rPr>
              <a:t> </a:t>
            </a:r>
            <a:r>
              <a:rPr lang="en-US" dirty="0" err="1">
                <a:solidFill>
                  <a:schemeClr val="tx1"/>
                </a:solidFill>
              </a:rPr>
              <a:t>metin</a:t>
            </a:r>
            <a:r>
              <a:rPr lang="en-US" dirty="0">
                <a:solidFill>
                  <a:schemeClr val="tx1"/>
                </a:solidFill>
              </a:rPr>
              <a:t> </a:t>
            </a:r>
            <a:r>
              <a:rPr lang="en-US" dirty="0" err="1">
                <a:solidFill>
                  <a:schemeClr val="tx1"/>
                </a:solidFill>
              </a:rPr>
              <a:t>madenciliği</a:t>
            </a:r>
            <a:r>
              <a:rPr lang="en-US" dirty="0">
                <a:solidFill>
                  <a:schemeClr val="tx1"/>
                </a:solidFill>
              </a:rPr>
              <a:t> </a:t>
            </a:r>
            <a:r>
              <a:rPr lang="en-US" dirty="0" err="1">
                <a:solidFill>
                  <a:schemeClr val="tx1"/>
                </a:solidFill>
              </a:rPr>
              <a:t>çalışmaları</a:t>
            </a:r>
            <a:r>
              <a:rPr lang="tr-TR" dirty="0">
                <a:solidFill>
                  <a:schemeClr val="tx1"/>
                </a:solidFill>
              </a:rPr>
              <a:t> </a:t>
            </a:r>
            <a:r>
              <a:rPr lang="en-US" dirty="0" err="1">
                <a:solidFill>
                  <a:schemeClr val="tx1"/>
                </a:solidFill>
              </a:rPr>
              <a:t>kapsamında</a:t>
            </a:r>
            <a:r>
              <a:rPr lang="en-US" dirty="0">
                <a:solidFill>
                  <a:schemeClr val="tx1"/>
                </a:solidFill>
              </a:rPr>
              <a:t> </a:t>
            </a:r>
            <a:r>
              <a:rPr lang="en-US" dirty="0" err="1">
                <a:solidFill>
                  <a:srgbClr val="FFC000"/>
                </a:solidFill>
                <a:hlinkClick r:id="rId2">
                  <a:extLst>
                    <a:ext uri="{A12FA001-AC4F-418D-AE19-62706E023703}">
                      <ahyp:hlinkClr xmlns:ahyp="http://schemas.microsoft.com/office/drawing/2018/hyperlinkcolor" val="tx"/>
                    </a:ext>
                  </a:extLst>
                </a:hlinkClick>
              </a:rPr>
              <a:t>enformasyon</a:t>
            </a:r>
            <a:r>
              <a:rPr lang="en-US" dirty="0">
                <a:solidFill>
                  <a:srgbClr val="FFC000"/>
                </a:solidFill>
                <a:hlinkClick r:id="rId2">
                  <a:extLst>
                    <a:ext uri="{A12FA001-AC4F-418D-AE19-62706E023703}">
                      <ahyp:hlinkClr xmlns:ahyp="http://schemas.microsoft.com/office/drawing/2018/hyperlinkcolor" val="tx"/>
                    </a:ext>
                  </a:extLst>
                </a:hlinkClick>
              </a:rPr>
              <a:t> </a:t>
            </a:r>
            <a:r>
              <a:rPr lang="en-US" dirty="0" err="1">
                <a:solidFill>
                  <a:srgbClr val="FFC000"/>
                </a:solidFill>
                <a:hlinkClick r:id="rId2">
                  <a:extLst>
                    <a:ext uri="{A12FA001-AC4F-418D-AE19-62706E023703}">
                      <ahyp:hlinkClr xmlns:ahyp="http://schemas.microsoft.com/office/drawing/2018/hyperlinkcolor" val="tx"/>
                    </a:ext>
                  </a:extLst>
                </a:hlinkClick>
              </a:rPr>
              <a:t>getirimi</a:t>
            </a:r>
            <a:r>
              <a:rPr lang="en-US" dirty="0">
                <a:solidFill>
                  <a:srgbClr val="FFC000"/>
                </a:solidFill>
                <a:hlinkClick r:id="rId2">
                  <a:extLst>
                    <a:ext uri="{A12FA001-AC4F-418D-AE19-62706E023703}">
                      <ahyp:hlinkClr xmlns:ahyp="http://schemas.microsoft.com/office/drawing/2018/hyperlinkcolor" val="tx"/>
                    </a:ext>
                  </a:extLst>
                </a:hlinkClick>
              </a:rPr>
              <a:t> (information retrieval)</a:t>
            </a:r>
            <a:r>
              <a:rPr lang="en-US" dirty="0">
                <a:solidFill>
                  <a:srgbClr val="FFC000"/>
                </a:solidFill>
              </a:rPr>
              <a:t>, </a:t>
            </a:r>
            <a:r>
              <a:rPr lang="en-US" dirty="0" err="1">
                <a:solidFill>
                  <a:srgbClr val="FFC000"/>
                </a:solidFill>
              </a:rPr>
              <a:t>hece</a:t>
            </a:r>
            <a:r>
              <a:rPr lang="en-US" dirty="0">
                <a:solidFill>
                  <a:srgbClr val="FFC000"/>
                </a:solidFill>
              </a:rPr>
              <a:t> </a:t>
            </a:r>
            <a:r>
              <a:rPr lang="en-US" dirty="0" err="1">
                <a:solidFill>
                  <a:srgbClr val="FFC000"/>
                </a:solidFill>
              </a:rPr>
              <a:t>analizi</a:t>
            </a:r>
            <a:r>
              <a:rPr lang="en-US" dirty="0">
                <a:solidFill>
                  <a:srgbClr val="FFC000"/>
                </a:solidFill>
              </a:rPr>
              <a:t> (lexical analysis</a:t>
            </a:r>
            <a:r>
              <a:rPr lang="tr-TR" dirty="0">
                <a:solidFill>
                  <a:srgbClr val="FFC000"/>
                </a:solidFill>
              </a:rPr>
              <a:t>)</a:t>
            </a:r>
            <a:r>
              <a:rPr lang="en-US" dirty="0">
                <a:solidFill>
                  <a:schemeClr val="tx1"/>
                </a:solidFill>
              </a:rPr>
              <a:t>, </a:t>
            </a:r>
            <a:r>
              <a:rPr lang="en-US" dirty="0" err="1">
                <a:solidFill>
                  <a:schemeClr val="tx1"/>
                </a:solidFill>
              </a:rPr>
              <a:t>kelime</a:t>
            </a:r>
            <a:r>
              <a:rPr lang="en-US" dirty="0">
                <a:solidFill>
                  <a:schemeClr val="tx1"/>
                </a:solidFill>
              </a:rPr>
              <a:t> </a:t>
            </a:r>
            <a:r>
              <a:rPr lang="en-US" dirty="0" err="1">
                <a:solidFill>
                  <a:schemeClr val="tx1"/>
                </a:solidFill>
              </a:rPr>
              <a:t>frekans</a:t>
            </a:r>
            <a:r>
              <a:rPr lang="en-US" dirty="0">
                <a:solidFill>
                  <a:schemeClr val="tx1"/>
                </a:solidFill>
              </a:rPr>
              <a:t> </a:t>
            </a:r>
            <a:r>
              <a:rPr lang="en-US" dirty="0" err="1">
                <a:solidFill>
                  <a:schemeClr val="tx1"/>
                </a:solidFill>
              </a:rPr>
              <a:t>dağılımı</a:t>
            </a:r>
            <a:r>
              <a:rPr lang="en-US" dirty="0">
                <a:solidFill>
                  <a:schemeClr val="tx1"/>
                </a:solidFill>
              </a:rPr>
              <a:t> (Word </a:t>
            </a:r>
            <a:r>
              <a:rPr lang="en-US" dirty="0" err="1">
                <a:solidFill>
                  <a:schemeClr val="tx1"/>
                </a:solidFill>
              </a:rPr>
              <a:t>requency</a:t>
            </a:r>
            <a:r>
              <a:rPr lang="en-US" dirty="0">
                <a:solidFill>
                  <a:schemeClr val="tx1"/>
                </a:solidFill>
              </a:rPr>
              <a:t> distribution), </a:t>
            </a:r>
            <a:r>
              <a:rPr lang="en-US" dirty="0" err="1">
                <a:solidFill>
                  <a:schemeClr val="tx1"/>
                </a:solidFill>
              </a:rPr>
              <a:t>örüntü</a:t>
            </a:r>
            <a:r>
              <a:rPr lang="en-US" dirty="0">
                <a:solidFill>
                  <a:schemeClr val="tx1"/>
                </a:solidFill>
              </a:rPr>
              <a:t> </a:t>
            </a:r>
            <a:r>
              <a:rPr lang="en-US" dirty="0" err="1">
                <a:solidFill>
                  <a:schemeClr val="tx1"/>
                </a:solidFill>
              </a:rPr>
              <a:t>tanıma</a:t>
            </a:r>
            <a:r>
              <a:rPr lang="en-US" dirty="0">
                <a:solidFill>
                  <a:schemeClr val="tx1"/>
                </a:solidFill>
              </a:rPr>
              <a:t> (pattern recognition), </a:t>
            </a:r>
            <a:r>
              <a:rPr lang="en-US" dirty="0" err="1">
                <a:solidFill>
                  <a:schemeClr val="tx1"/>
                </a:solidFill>
              </a:rPr>
              <a:t>etiketleme</a:t>
            </a:r>
            <a:r>
              <a:rPr lang="en-US" dirty="0">
                <a:solidFill>
                  <a:schemeClr val="tx1"/>
                </a:solidFill>
              </a:rPr>
              <a:t> (tagging), </a:t>
            </a:r>
            <a:r>
              <a:rPr lang="en-US" dirty="0" err="1">
                <a:solidFill>
                  <a:srgbClr val="FFC000"/>
                </a:solidFill>
                <a:hlinkClick r:id="rId2">
                  <a:extLst>
                    <a:ext uri="{A12FA001-AC4F-418D-AE19-62706E023703}">
                      <ahyp:hlinkClr xmlns:ahyp="http://schemas.microsoft.com/office/drawing/2018/hyperlinkcolor" val="tx"/>
                    </a:ext>
                  </a:extLst>
                </a:hlinkClick>
              </a:rPr>
              <a:t>enformasyon</a:t>
            </a:r>
            <a:r>
              <a:rPr lang="en-US" dirty="0">
                <a:solidFill>
                  <a:srgbClr val="FFC000"/>
                </a:solidFill>
                <a:hlinkClick r:id="rId2">
                  <a:extLst>
                    <a:ext uri="{A12FA001-AC4F-418D-AE19-62706E023703}">
                      <ahyp:hlinkClr xmlns:ahyp="http://schemas.microsoft.com/office/drawing/2018/hyperlinkcolor" val="tx"/>
                    </a:ext>
                  </a:extLst>
                </a:hlinkClick>
              </a:rPr>
              <a:t> </a:t>
            </a:r>
            <a:r>
              <a:rPr lang="en-US" dirty="0" err="1">
                <a:solidFill>
                  <a:srgbClr val="FFC000"/>
                </a:solidFill>
                <a:hlinkClick r:id="rId2">
                  <a:extLst>
                    <a:ext uri="{A12FA001-AC4F-418D-AE19-62706E023703}">
                      <ahyp:hlinkClr xmlns:ahyp="http://schemas.microsoft.com/office/drawing/2018/hyperlinkcolor" val="tx"/>
                    </a:ext>
                  </a:extLst>
                </a:hlinkClick>
              </a:rPr>
              <a:t>çıkarımı</a:t>
            </a:r>
            <a:r>
              <a:rPr lang="en-US" dirty="0">
                <a:solidFill>
                  <a:srgbClr val="FFC000"/>
                </a:solidFill>
                <a:hlinkClick r:id="rId2">
                  <a:extLst>
                    <a:ext uri="{A12FA001-AC4F-418D-AE19-62706E023703}">
                      <ahyp:hlinkClr xmlns:ahyp="http://schemas.microsoft.com/office/drawing/2018/hyperlinkcolor" val="tx"/>
                    </a:ext>
                  </a:extLst>
                </a:hlinkClick>
              </a:rPr>
              <a:t> (information extraction)</a:t>
            </a:r>
            <a:r>
              <a:rPr lang="en-US" dirty="0">
                <a:solidFill>
                  <a:srgbClr val="FFC000"/>
                </a:solidFill>
              </a:rPr>
              <a:t>, </a:t>
            </a:r>
            <a:r>
              <a:rPr lang="en-US" dirty="0" err="1">
                <a:solidFill>
                  <a:schemeClr val="tx1"/>
                </a:solidFill>
              </a:rPr>
              <a:t>veri</a:t>
            </a:r>
            <a:r>
              <a:rPr lang="en-US" dirty="0">
                <a:solidFill>
                  <a:schemeClr val="tx1"/>
                </a:solidFill>
              </a:rPr>
              <a:t> </a:t>
            </a:r>
            <a:r>
              <a:rPr lang="en-US" dirty="0" err="1">
                <a:solidFill>
                  <a:schemeClr val="tx1"/>
                </a:solidFill>
              </a:rPr>
              <a:t>madenciliği</a:t>
            </a:r>
            <a:r>
              <a:rPr lang="en-US" dirty="0">
                <a:solidFill>
                  <a:schemeClr val="tx1"/>
                </a:solidFill>
              </a:rPr>
              <a:t> (data mining) </a:t>
            </a:r>
            <a:r>
              <a:rPr lang="en-US" dirty="0" err="1">
                <a:solidFill>
                  <a:schemeClr val="tx1"/>
                </a:solidFill>
              </a:rPr>
              <a:t>ve</a:t>
            </a:r>
            <a:r>
              <a:rPr lang="en-US" dirty="0">
                <a:solidFill>
                  <a:schemeClr val="tx1"/>
                </a:solidFill>
              </a:rPr>
              <a:t> </a:t>
            </a:r>
            <a:r>
              <a:rPr lang="en-US" dirty="0" err="1">
                <a:solidFill>
                  <a:schemeClr val="tx1"/>
                </a:solidFill>
              </a:rPr>
              <a:t>hatta</a:t>
            </a:r>
            <a:r>
              <a:rPr lang="en-US" dirty="0">
                <a:solidFill>
                  <a:schemeClr val="tx1"/>
                </a:solidFill>
              </a:rPr>
              <a:t> </a:t>
            </a:r>
            <a:r>
              <a:rPr lang="en-US" dirty="0" err="1">
                <a:solidFill>
                  <a:schemeClr val="tx1"/>
                </a:solidFill>
              </a:rPr>
              <a:t>görselleştirme</a:t>
            </a:r>
            <a:r>
              <a:rPr lang="en-US" dirty="0">
                <a:solidFill>
                  <a:schemeClr val="tx1"/>
                </a:solidFill>
              </a:rPr>
              <a:t> (visualization) </a:t>
            </a:r>
            <a:r>
              <a:rPr lang="en-US" dirty="0" err="1">
                <a:solidFill>
                  <a:schemeClr val="tx1"/>
                </a:solidFill>
              </a:rPr>
              <a:t>gibi</a:t>
            </a:r>
            <a:r>
              <a:rPr lang="en-US" dirty="0">
                <a:solidFill>
                  <a:schemeClr val="tx1"/>
                </a:solidFill>
              </a:rPr>
              <a:t> </a:t>
            </a:r>
            <a:r>
              <a:rPr lang="en-US" dirty="0" err="1">
                <a:solidFill>
                  <a:schemeClr val="tx1"/>
                </a:solidFill>
              </a:rPr>
              <a:t>yöntemleri</a:t>
            </a:r>
            <a:r>
              <a:rPr lang="en-US" dirty="0">
                <a:solidFill>
                  <a:schemeClr val="tx1"/>
                </a:solidFill>
              </a:rPr>
              <a:t> </a:t>
            </a:r>
            <a:r>
              <a:rPr lang="en-US" dirty="0" err="1">
                <a:solidFill>
                  <a:schemeClr val="tx1"/>
                </a:solidFill>
              </a:rPr>
              <a:t>kullanmaktadır</a:t>
            </a:r>
            <a:r>
              <a:rPr lang="en-US" dirty="0">
                <a:solidFill>
                  <a:schemeClr val="tx1"/>
                </a:solidFill>
              </a:rPr>
              <a:t>.</a:t>
            </a:r>
          </a:p>
        </p:txBody>
      </p:sp>
    </p:spTree>
    <p:extLst>
      <p:ext uri="{BB962C8B-B14F-4D97-AF65-F5344CB8AC3E}">
        <p14:creationId xmlns:p14="http://schemas.microsoft.com/office/powerpoint/2010/main" val="257435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0F5F8B27-08AF-4205-8265-E47B60E0ACD3}"/>
              </a:ext>
            </a:extLst>
          </p:cNvPr>
          <p:cNvSpPr>
            <a:spLocks noGrp="1"/>
          </p:cNvSpPr>
          <p:nvPr>
            <p:ph type="title"/>
          </p:nvPr>
        </p:nvSpPr>
        <p:spPr>
          <a:xfrm>
            <a:off x="640290" y="685800"/>
            <a:ext cx="4818656" cy="4603749"/>
          </a:xfrm>
        </p:spPr>
        <p:txBody>
          <a:bodyPr>
            <a:normAutofit/>
          </a:bodyPr>
          <a:lstStyle/>
          <a:p>
            <a:pPr algn="r"/>
            <a:r>
              <a:rPr lang="tr-TR" sz="5200" b="1"/>
              <a:t>NLP (NATURAL LANGUAGE PROCESSING)</a:t>
            </a:r>
            <a:endParaRPr lang="en-US" sz="5200" b="1"/>
          </a:p>
        </p:txBody>
      </p:sp>
      <p:sp>
        <p:nvSpPr>
          <p:cNvPr id="18" name="Rectangle 17">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835C137-4AE2-4E25-99FD-2F513AE29B84}"/>
              </a:ext>
            </a:extLst>
          </p:cNvPr>
          <p:cNvSpPr>
            <a:spLocks noGrp="1"/>
          </p:cNvSpPr>
          <p:nvPr>
            <p:ph idx="1"/>
          </p:nvPr>
        </p:nvSpPr>
        <p:spPr>
          <a:xfrm>
            <a:off x="6625651" y="685800"/>
            <a:ext cx="4878959" cy="4603750"/>
          </a:xfrm>
        </p:spPr>
        <p:txBody>
          <a:bodyPr>
            <a:normAutofit/>
          </a:bodyPr>
          <a:lstStyle/>
          <a:p>
            <a:pPr>
              <a:lnSpc>
                <a:spcPct val="90000"/>
              </a:lnSpc>
            </a:pPr>
            <a:r>
              <a:rPr lang="en-US" sz="1700" b="1" dirty="0">
                <a:solidFill>
                  <a:schemeClr val="tx1"/>
                </a:solidFill>
              </a:rPr>
              <a:t>“</a:t>
            </a:r>
            <a:r>
              <a:rPr lang="en-US" sz="1700" b="1" dirty="0" err="1">
                <a:solidFill>
                  <a:schemeClr val="tx1"/>
                </a:solidFill>
              </a:rPr>
              <a:t>Bilgisayarların</a:t>
            </a:r>
            <a:r>
              <a:rPr lang="en-US" sz="1700" b="1" dirty="0">
                <a:solidFill>
                  <a:schemeClr val="tx1"/>
                </a:solidFill>
              </a:rPr>
              <a:t> </a:t>
            </a:r>
            <a:r>
              <a:rPr lang="en-US" sz="1700" b="1" dirty="0" err="1">
                <a:solidFill>
                  <a:schemeClr val="tx1"/>
                </a:solidFill>
              </a:rPr>
              <a:t>konuştuğumuz</a:t>
            </a:r>
            <a:r>
              <a:rPr lang="en-US" sz="1700" b="1" dirty="0">
                <a:solidFill>
                  <a:schemeClr val="tx1"/>
                </a:solidFill>
              </a:rPr>
              <a:t> </a:t>
            </a:r>
            <a:r>
              <a:rPr lang="en-US" sz="1700" b="1" dirty="0" err="1">
                <a:solidFill>
                  <a:schemeClr val="tx1"/>
                </a:solidFill>
              </a:rPr>
              <a:t>dili</a:t>
            </a:r>
            <a:r>
              <a:rPr lang="en-US" sz="1700" b="1" dirty="0">
                <a:solidFill>
                  <a:schemeClr val="tx1"/>
                </a:solidFill>
              </a:rPr>
              <a:t> </a:t>
            </a:r>
            <a:r>
              <a:rPr lang="en-US" sz="1700" b="1" dirty="0" err="1">
                <a:solidFill>
                  <a:schemeClr val="tx1"/>
                </a:solidFill>
              </a:rPr>
              <a:t>anlaması</a:t>
            </a:r>
            <a:r>
              <a:rPr lang="en-US" sz="1700" b="1" dirty="0">
                <a:solidFill>
                  <a:schemeClr val="tx1"/>
                </a:solidFill>
              </a:rPr>
              <a:t>, </a:t>
            </a:r>
            <a:r>
              <a:rPr lang="en-US" sz="1700" b="1" dirty="0" err="1">
                <a:solidFill>
                  <a:schemeClr val="tx1"/>
                </a:solidFill>
              </a:rPr>
              <a:t>işlemesi</a:t>
            </a:r>
            <a:r>
              <a:rPr lang="en-US" sz="1700" b="1" dirty="0">
                <a:solidFill>
                  <a:schemeClr val="tx1"/>
                </a:solidFill>
              </a:rPr>
              <a:t>, </a:t>
            </a:r>
            <a:r>
              <a:rPr lang="en-US" sz="1700" b="1" dirty="0" err="1">
                <a:solidFill>
                  <a:schemeClr val="tx1"/>
                </a:solidFill>
              </a:rPr>
              <a:t>yorum</a:t>
            </a:r>
            <a:r>
              <a:rPr lang="en-US" sz="1700" b="1" dirty="0">
                <a:solidFill>
                  <a:schemeClr val="tx1"/>
                </a:solidFill>
              </a:rPr>
              <a:t> </a:t>
            </a:r>
            <a:r>
              <a:rPr lang="en-US" sz="1700" b="1" dirty="0" err="1">
                <a:solidFill>
                  <a:schemeClr val="tx1"/>
                </a:solidFill>
              </a:rPr>
              <a:t>yapması</a:t>
            </a:r>
            <a:r>
              <a:rPr lang="en-US" sz="1700" b="1" dirty="0">
                <a:solidFill>
                  <a:schemeClr val="tx1"/>
                </a:solidFill>
              </a:rPr>
              <a:t> </a:t>
            </a:r>
            <a:r>
              <a:rPr lang="en-US" sz="1700" b="1" dirty="0" err="1">
                <a:solidFill>
                  <a:schemeClr val="tx1"/>
                </a:solidFill>
              </a:rPr>
              <a:t>ve</a:t>
            </a:r>
            <a:r>
              <a:rPr lang="en-US" sz="1700" b="1" dirty="0">
                <a:solidFill>
                  <a:schemeClr val="tx1"/>
                </a:solidFill>
              </a:rPr>
              <a:t> </a:t>
            </a:r>
            <a:r>
              <a:rPr lang="en-US" sz="1700" b="1" dirty="0" err="1">
                <a:solidFill>
                  <a:schemeClr val="tx1"/>
                </a:solidFill>
              </a:rPr>
              <a:t>hatta</a:t>
            </a:r>
            <a:r>
              <a:rPr lang="en-US" sz="1700" b="1" dirty="0">
                <a:solidFill>
                  <a:schemeClr val="tx1"/>
                </a:solidFill>
              </a:rPr>
              <a:t> </a:t>
            </a:r>
            <a:r>
              <a:rPr lang="en-US" sz="1700" b="1" dirty="0" err="1">
                <a:solidFill>
                  <a:schemeClr val="tx1"/>
                </a:solidFill>
              </a:rPr>
              <a:t>cümle</a:t>
            </a:r>
            <a:r>
              <a:rPr lang="en-US" sz="1700" b="1" dirty="0">
                <a:solidFill>
                  <a:schemeClr val="tx1"/>
                </a:solidFill>
              </a:rPr>
              <a:t> </a:t>
            </a:r>
            <a:r>
              <a:rPr lang="en-US" sz="1700" b="1" dirty="0" err="1">
                <a:solidFill>
                  <a:schemeClr val="tx1"/>
                </a:solidFill>
              </a:rPr>
              <a:t>üretebilmesi</a:t>
            </a:r>
            <a:r>
              <a:rPr lang="en-US" sz="1700" b="1" dirty="0">
                <a:solidFill>
                  <a:schemeClr val="tx1"/>
                </a:solidFill>
              </a:rPr>
              <a:t>”</a:t>
            </a:r>
            <a:r>
              <a:rPr lang="en-US" sz="1700" dirty="0">
                <a:solidFill>
                  <a:schemeClr val="tx1"/>
                </a:solidFill>
              </a:rPr>
              <a:t> </a:t>
            </a:r>
            <a:r>
              <a:rPr lang="en-US" sz="1700" dirty="0" err="1">
                <a:solidFill>
                  <a:schemeClr val="tx1"/>
                </a:solidFill>
              </a:rPr>
              <a:t>doğal</a:t>
            </a:r>
            <a:r>
              <a:rPr lang="en-US" sz="1700" dirty="0">
                <a:solidFill>
                  <a:schemeClr val="tx1"/>
                </a:solidFill>
              </a:rPr>
              <a:t> </a:t>
            </a:r>
            <a:r>
              <a:rPr lang="en-US" sz="1700" dirty="0" err="1">
                <a:solidFill>
                  <a:schemeClr val="tx1"/>
                </a:solidFill>
              </a:rPr>
              <a:t>dil</a:t>
            </a:r>
            <a:r>
              <a:rPr lang="en-US" sz="1700" dirty="0">
                <a:solidFill>
                  <a:schemeClr val="tx1"/>
                </a:solidFill>
              </a:rPr>
              <a:t> </a:t>
            </a:r>
            <a:r>
              <a:rPr lang="en-US" sz="1700" dirty="0" err="1">
                <a:solidFill>
                  <a:schemeClr val="tx1"/>
                </a:solidFill>
              </a:rPr>
              <a:t>işlemedir</a:t>
            </a:r>
            <a:r>
              <a:rPr lang="en-US" sz="1700" dirty="0">
                <a:solidFill>
                  <a:schemeClr val="tx1"/>
                </a:solidFill>
              </a:rPr>
              <a:t>. </a:t>
            </a:r>
            <a:r>
              <a:rPr lang="en-US" sz="1700" dirty="0" err="1">
                <a:solidFill>
                  <a:schemeClr val="tx1"/>
                </a:solidFill>
              </a:rPr>
              <a:t>Doğal</a:t>
            </a:r>
            <a:r>
              <a:rPr lang="en-US" sz="1700" dirty="0">
                <a:solidFill>
                  <a:schemeClr val="tx1"/>
                </a:solidFill>
              </a:rPr>
              <a:t> </a:t>
            </a:r>
            <a:r>
              <a:rPr lang="en-US" sz="1700" dirty="0" err="1">
                <a:solidFill>
                  <a:schemeClr val="tx1"/>
                </a:solidFill>
              </a:rPr>
              <a:t>dil</a:t>
            </a:r>
            <a:r>
              <a:rPr lang="en-US" sz="1700" dirty="0">
                <a:solidFill>
                  <a:schemeClr val="tx1"/>
                </a:solidFill>
              </a:rPr>
              <a:t> </a:t>
            </a:r>
            <a:r>
              <a:rPr lang="en-US" sz="1700" dirty="0" err="1">
                <a:solidFill>
                  <a:schemeClr val="tx1"/>
                </a:solidFill>
              </a:rPr>
              <a:t>işleme</a:t>
            </a:r>
            <a:r>
              <a:rPr lang="en-US" sz="1700" dirty="0">
                <a:solidFill>
                  <a:schemeClr val="tx1"/>
                </a:solidFill>
              </a:rPr>
              <a:t>, </a:t>
            </a:r>
            <a:r>
              <a:rPr lang="en-US" sz="1700" dirty="0" err="1">
                <a:solidFill>
                  <a:schemeClr val="tx1"/>
                </a:solidFill>
              </a:rPr>
              <a:t>hesaplamalı</a:t>
            </a:r>
            <a:r>
              <a:rPr lang="en-US" sz="1700" dirty="0">
                <a:solidFill>
                  <a:schemeClr val="tx1"/>
                </a:solidFill>
              </a:rPr>
              <a:t> </a:t>
            </a:r>
            <a:r>
              <a:rPr lang="en-US" sz="1700" dirty="0" err="1">
                <a:solidFill>
                  <a:schemeClr val="tx1"/>
                </a:solidFill>
              </a:rPr>
              <a:t>bilimlerle</a:t>
            </a:r>
            <a:r>
              <a:rPr lang="en-US" sz="1700" dirty="0">
                <a:solidFill>
                  <a:schemeClr val="tx1"/>
                </a:solidFill>
              </a:rPr>
              <a:t> (</a:t>
            </a:r>
            <a:r>
              <a:rPr lang="en-US" sz="1700" dirty="0" err="1">
                <a:solidFill>
                  <a:schemeClr val="tx1"/>
                </a:solidFill>
              </a:rPr>
              <a:t>özellikle</a:t>
            </a:r>
            <a:r>
              <a:rPr lang="en-US" sz="1700" dirty="0">
                <a:solidFill>
                  <a:schemeClr val="tx1"/>
                </a:solidFill>
              </a:rPr>
              <a:t> </a:t>
            </a:r>
            <a:r>
              <a:rPr lang="en-US" sz="1700" dirty="0" err="1">
                <a:solidFill>
                  <a:schemeClr val="tx1"/>
                </a:solidFill>
              </a:rPr>
              <a:t>yapay</a:t>
            </a:r>
            <a:r>
              <a:rPr lang="en-US" sz="1700" dirty="0">
                <a:solidFill>
                  <a:schemeClr val="tx1"/>
                </a:solidFill>
              </a:rPr>
              <a:t> </a:t>
            </a:r>
            <a:r>
              <a:rPr lang="en-US" sz="1700" dirty="0" err="1">
                <a:solidFill>
                  <a:schemeClr val="tx1"/>
                </a:solidFill>
              </a:rPr>
              <a:t>zeka</a:t>
            </a:r>
            <a:r>
              <a:rPr lang="en-US" sz="1700" dirty="0">
                <a:solidFill>
                  <a:schemeClr val="tx1"/>
                </a:solidFill>
              </a:rPr>
              <a:t> </a:t>
            </a:r>
            <a:r>
              <a:rPr lang="en-US" sz="1700" dirty="0" err="1">
                <a:solidFill>
                  <a:schemeClr val="tx1"/>
                </a:solidFill>
              </a:rPr>
              <a:t>ve</a:t>
            </a:r>
            <a:r>
              <a:rPr lang="en-US" sz="1700" dirty="0">
                <a:solidFill>
                  <a:schemeClr val="tx1"/>
                </a:solidFill>
              </a:rPr>
              <a:t> </a:t>
            </a:r>
            <a:r>
              <a:rPr lang="en-US" sz="1700" dirty="0" err="1">
                <a:solidFill>
                  <a:schemeClr val="tx1"/>
                </a:solidFill>
              </a:rPr>
              <a:t>makine</a:t>
            </a:r>
            <a:r>
              <a:rPr lang="en-US" sz="1700" dirty="0">
                <a:solidFill>
                  <a:schemeClr val="tx1"/>
                </a:solidFill>
              </a:rPr>
              <a:t> </a:t>
            </a:r>
            <a:r>
              <a:rPr lang="en-US" sz="1700" dirty="0" err="1">
                <a:solidFill>
                  <a:schemeClr val="tx1"/>
                </a:solidFill>
              </a:rPr>
              <a:t>öğrenmesi</a:t>
            </a:r>
            <a:r>
              <a:rPr lang="en-US" sz="1700" dirty="0">
                <a:solidFill>
                  <a:schemeClr val="tx1"/>
                </a:solidFill>
              </a:rPr>
              <a:t>) </a:t>
            </a:r>
            <a:r>
              <a:rPr lang="en-US" sz="1700" dirty="0" err="1">
                <a:solidFill>
                  <a:schemeClr val="tx1"/>
                </a:solidFill>
              </a:rPr>
              <a:t>dil</a:t>
            </a:r>
            <a:r>
              <a:rPr lang="en-US" sz="1700" dirty="0">
                <a:solidFill>
                  <a:schemeClr val="tx1"/>
                </a:solidFill>
              </a:rPr>
              <a:t> </a:t>
            </a:r>
            <a:r>
              <a:rPr lang="en-US" sz="1700" dirty="0" err="1">
                <a:solidFill>
                  <a:schemeClr val="tx1"/>
                </a:solidFill>
              </a:rPr>
              <a:t>biliminin</a:t>
            </a:r>
            <a:r>
              <a:rPr lang="en-US" sz="1700" dirty="0">
                <a:solidFill>
                  <a:schemeClr val="tx1"/>
                </a:solidFill>
              </a:rPr>
              <a:t> </a:t>
            </a:r>
            <a:r>
              <a:rPr lang="en-US" sz="1700" dirty="0" err="1">
                <a:solidFill>
                  <a:schemeClr val="tx1"/>
                </a:solidFill>
              </a:rPr>
              <a:t>ortak</a:t>
            </a:r>
            <a:r>
              <a:rPr lang="en-US" sz="1700" dirty="0">
                <a:solidFill>
                  <a:schemeClr val="tx1"/>
                </a:solidFill>
              </a:rPr>
              <a:t> </a:t>
            </a:r>
            <a:r>
              <a:rPr lang="en-US" sz="1700" dirty="0" err="1">
                <a:solidFill>
                  <a:schemeClr val="tx1"/>
                </a:solidFill>
              </a:rPr>
              <a:t>kullanıldığı</a:t>
            </a:r>
            <a:r>
              <a:rPr lang="en-US" sz="1700" dirty="0">
                <a:solidFill>
                  <a:schemeClr val="tx1"/>
                </a:solidFill>
              </a:rPr>
              <a:t> </a:t>
            </a:r>
            <a:r>
              <a:rPr lang="en-US" sz="1700" dirty="0" err="1">
                <a:solidFill>
                  <a:schemeClr val="tx1"/>
                </a:solidFill>
              </a:rPr>
              <a:t>bir</a:t>
            </a:r>
            <a:r>
              <a:rPr lang="en-US" sz="1700" dirty="0">
                <a:solidFill>
                  <a:schemeClr val="tx1"/>
                </a:solidFill>
              </a:rPr>
              <a:t> </a:t>
            </a:r>
            <a:r>
              <a:rPr lang="en-US" sz="1700" dirty="0" err="1">
                <a:solidFill>
                  <a:schemeClr val="tx1"/>
                </a:solidFill>
              </a:rPr>
              <a:t>disiplindir</a:t>
            </a:r>
            <a:r>
              <a:rPr lang="en-US" sz="1700" dirty="0">
                <a:solidFill>
                  <a:schemeClr val="tx1"/>
                </a:solidFill>
              </a:rPr>
              <a:t>.  Bunun </a:t>
            </a:r>
            <a:r>
              <a:rPr lang="en-US" sz="1700" dirty="0" err="1">
                <a:solidFill>
                  <a:schemeClr val="tx1"/>
                </a:solidFill>
              </a:rPr>
              <a:t>yanında</a:t>
            </a:r>
            <a:r>
              <a:rPr lang="en-US" sz="1700" dirty="0">
                <a:solidFill>
                  <a:schemeClr val="tx1"/>
                </a:solidFill>
              </a:rPr>
              <a:t> son </a:t>
            </a:r>
            <a:r>
              <a:rPr lang="en-US" sz="1700" dirty="0" err="1">
                <a:solidFill>
                  <a:schemeClr val="tx1"/>
                </a:solidFill>
              </a:rPr>
              <a:t>zamanlarda</a:t>
            </a:r>
            <a:r>
              <a:rPr lang="en-US" sz="1700" dirty="0">
                <a:solidFill>
                  <a:schemeClr val="tx1"/>
                </a:solidFill>
              </a:rPr>
              <a:t> </a:t>
            </a:r>
            <a:r>
              <a:rPr lang="en-US" sz="1700" dirty="0" err="1">
                <a:solidFill>
                  <a:schemeClr val="tx1"/>
                </a:solidFill>
              </a:rPr>
              <a:t>çok</a:t>
            </a:r>
            <a:r>
              <a:rPr lang="en-US" sz="1700" dirty="0">
                <a:solidFill>
                  <a:schemeClr val="tx1"/>
                </a:solidFill>
              </a:rPr>
              <a:t> </a:t>
            </a:r>
            <a:r>
              <a:rPr lang="en-US" sz="1700" dirty="0" err="1">
                <a:solidFill>
                  <a:schemeClr val="tx1"/>
                </a:solidFill>
              </a:rPr>
              <a:t>popüler</a:t>
            </a:r>
            <a:r>
              <a:rPr lang="en-US" sz="1700" dirty="0">
                <a:solidFill>
                  <a:schemeClr val="tx1"/>
                </a:solidFill>
              </a:rPr>
              <a:t> </a:t>
            </a:r>
            <a:r>
              <a:rPr lang="en-US" sz="1700" dirty="0" err="1">
                <a:solidFill>
                  <a:schemeClr val="tx1"/>
                </a:solidFill>
              </a:rPr>
              <a:t>olan</a:t>
            </a:r>
            <a:r>
              <a:rPr lang="en-US" sz="1700" dirty="0">
                <a:solidFill>
                  <a:schemeClr val="tx1"/>
                </a:solidFill>
              </a:rPr>
              <a:t> </a:t>
            </a:r>
            <a:r>
              <a:rPr lang="en-US" sz="1700" b="1" dirty="0" err="1">
                <a:solidFill>
                  <a:schemeClr val="tx1"/>
                </a:solidFill>
              </a:rPr>
              <a:t>metin</a:t>
            </a:r>
            <a:r>
              <a:rPr lang="en-US" sz="1700" b="1" dirty="0">
                <a:solidFill>
                  <a:schemeClr val="tx1"/>
                </a:solidFill>
              </a:rPr>
              <a:t> </a:t>
            </a:r>
            <a:r>
              <a:rPr lang="en-US" sz="1700" b="1" dirty="0" err="1">
                <a:solidFill>
                  <a:schemeClr val="tx1"/>
                </a:solidFill>
              </a:rPr>
              <a:t>madenciliği</a:t>
            </a:r>
            <a:r>
              <a:rPr lang="en-US" sz="1700" dirty="0">
                <a:solidFill>
                  <a:schemeClr val="tx1"/>
                </a:solidFill>
              </a:rPr>
              <a:t> (text mining) de </a:t>
            </a:r>
            <a:r>
              <a:rPr lang="en-US" sz="1700" dirty="0" err="1">
                <a:solidFill>
                  <a:schemeClr val="tx1"/>
                </a:solidFill>
              </a:rPr>
              <a:t>doğal</a:t>
            </a:r>
            <a:r>
              <a:rPr lang="en-US" sz="1700" dirty="0">
                <a:solidFill>
                  <a:schemeClr val="tx1"/>
                </a:solidFill>
              </a:rPr>
              <a:t> </a:t>
            </a:r>
            <a:r>
              <a:rPr lang="en-US" sz="1700" dirty="0" err="1">
                <a:solidFill>
                  <a:schemeClr val="tx1"/>
                </a:solidFill>
              </a:rPr>
              <a:t>dil</a:t>
            </a:r>
            <a:r>
              <a:rPr lang="en-US" sz="1700" dirty="0">
                <a:solidFill>
                  <a:schemeClr val="tx1"/>
                </a:solidFill>
              </a:rPr>
              <a:t> </a:t>
            </a:r>
            <a:r>
              <a:rPr lang="en-US" sz="1700" dirty="0" err="1">
                <a:solidFill>
                  <a:schemeClr val="tx1"/>
                </a:solidFill>
              </a:rPr>
              <a:t>işlemeye</a:t>
            </a:r>
            <a:r>
              <a:rPr lang="en-US" sz="1700" dirty="0">
                <a:solidFill>
                  <a:schemeClr val="tx1"/>
                </a:solidFill>
              </a:rPr>
              <a:t> </a:t>
            </a:r>
            <a:r>
              <a:rPr lang="en-US" sz="1700" dirty="0" err="1">
                <a:solidFill>
                  <a:schemeClr val="tx1"/>
                </a:solidFill>
              </a:rPr>
              <a:t>dahildir</a:t>
            </a:r>
            <a:r>
              <a:rPr lang="en-US" sz="1700" dirty="0">
                <a:solidFill>
                  <a:schemeClr val="tx1"/>
                </a:solidFill>
              </a:rPr>
              <a:t>. </a:t>
            </a:r>
            <a:r>
              <a:rPr lang="en-US" sz="1700" dirty="0" err="1">
                <a:solidFill>
                  <a:schemeClr val="tx1"/>
                </a:solidFill>
              </a:rPr>
              <a:t>Metin</a:t>
            </a:r>
            <a:r>
              <a:rPr lang="en-US" sz="1700" dirty="0">
                <a:solidFill>
                  <a:schemeClr val="tx1"/>
                </a:solidFill>
              </a:rPr>
              <a:t> </a:t>
            </a:r>
            <a:r>
              <a:rPr lang="en-US" sz="1700" dirty="0" err="1">
                <a:solidFill>
                  <a:schemeClr val="tx1"/>
                </a:solidFill>
              </a:rPr>
              <a:t>madenciliği</a:t>
            </a:r>
            <a:r>
              <a:rPr lang="en-US" sz="1700" dirty="0">
                <a:solidFill>
                  <a:schemeClr val="tx1"/>
                </a:solidFill>
              </a:rPr>
              <a:t> </a:t>
            </a:r>
            <a:r>
              <a:rPr lang="en-US" sz="1700" dirty="0" err="1">
                <a:solidFill>
                  <a:schemeClr val="tx1"/>
                </a:solidFill>
              </a:rPr>
              <a:t>sayesinde</a:t>
            </a:r>
            <a:r>
              <a:rPr lang="en-US" sz="1700" dirty="0">
                <a:solidFill>
                  <a:schemeClr val="tx1"/>
                </a:solidFill>
              </a:rPr>
              <a:t> </a:t>
            </a:r>
            <a:r>
              <a:rPr lang="en-US" sz="1700" dirty="0" err="1">
                <a:solidFill>
                  <a:schemeClr val="tx1"/>
                </a:solidFill>
              </a:rPr>
              <a:t>internette</a:t>
            </a:r>
            <a:r>
              <a:rPr lang="en-US" sz="1700" dirty="0">
                <a:solidFill>
                  <a:schemeClr val="tx1"/>
                </a:solidFill>
              </a:rPr>
              <a:t> </a:t>
            </a:r>
            <a:r>
              <a:rPr lang="en-US" sz="1700" dirty="0" err="1">
                <a:solidFill>
                  <a:schemeClr val="tx1"/>
                </a:solidFill>
              </a:rPr>
              <a:t>yığınlar</a:t>
            </a:r>
            <a:r>
              <a:rPr lang="en-US" sz="1700" dirty="0">
                <a:solidFill>
                  <a:schemeClr val="tx1"/>
                </a:solidFill>
              </a:rPr>
              <a:t> </a:t>
            </a:r>
            <a:r>
              <a:rPr lang="en-US" sz="1700" dirty="0" err="1">
                <a:solidFill>
                  <a:schemeClr val="tx1"/>
                </a:solidFill>
              </a:rPr>
              <a:t>halinde</a:t>
            </a:r>
            <a:r>
              <a:rPr lang="en-US" sz="1700" dirty="0">
                <a:solidFill>
                  <a:schemeClr val="tx1"/>
                </a:solidFill>
              </a:rPr>
              <a:t> </a:t>
            </a:r>
            <a:r>
              <a:rPr lang="en-US" sz="1700" dirty="0" err="1">
                <a:solidFill>
                  <a:schemeClr val="tx1"/>
                </a:solidFill>
              </a:rPr>
              <a:t>biriken</a:t>
            </a:r>
            <a:r>
              <a:rPr lang="en-US" sz="1700" dirty="0">
                <a:solidFill>
                  <a:schemeClr val="tx1"/>
                </a:solidFill>
              </a:rPr>
              <a:t> </a:t>
            </a:r>
            <a:r>
              <a:rPr lang="en-US" sz="1700" dirty="0" err="1">
                <a:solidFill>
                  <a:schemeClr val="tx1"/>
                </a:solidFill>
              </a:rPr>
              <a:t>düşünceyi</a:t>
            </a:r>
            <a:r>
              <a:rPr lang="en-US" sz="1700" dirty="0">
                <a:solidFill>
                  <a:schemeClr val="tx1"/>
                </a:solidFill>
              </a:rPr>
              <a:t> </a:t>
            </a:r>
            <a:r>
              <a:rPr lang="en-US" sz="1700" dirty="0" err="1">
                <a:solidFill>
                  <a:schemeClr val="tx1"/>
                </a:solidFill>
              </a:rPr>
              <a:t>işleyip</a:t>
            </a:r>
            <a:r>
              <a:rPr lang="en-US" sz="1700" dirty="0">
                <a:solidFill>
                  <a:schemeClr val="tx1"/>
                </a:solidFill>
              </a:rPr>
              <a:t> </a:t>
            </a:r>
            <a:r>
              <a:rPr lang="en-US" sz="1700" dirty="0" err="1">
                <a:solidFill>
                  <a:schemeClr val="tx1"/>
                </a:solidFill>
              </a:rPr>
              <a:t>anlam</a:t>
            </a:r>
            <a:r>
              <a:rPr lang="en-US" sz="1700" dirty="0">
                <a:solidFill>
                  <a:schemeClr val="tx1"/>
                </a:solidFill>
              </a:rPr>
              <a:t> </a:t>
            </a:r>
            <a:r>
              <a:rPr lang="en-US" sz="1700" dirty="0" err="1">
                <a:solidFill>
                  <a:schemeClr val="tx1"/>
                </a:solidFill>
              </a:rPr>
              <a:t>çıkarabili</a:t>
            </a:r>
            <a:r>
              <a:rPr lang="tr-TR" sz="1700" dirty="0" err="1">
                <a:solidFill>
                  <a:schemeClr val="tx1"/>
                </a:solidFill>
              </a:rPr>
              <a:t>riz</a:t>
            </a:r>
            <a:r>
              <a:rPr lang="tr-TR" sz="1700" dirty="0">
                <a:solidFill>
                  <a:schemeClr val="tx1"/>
                </a:solidFill>
              </a:rPr>
              <a:t>.</a:t>
            </a:r>
            <a:r>
              <a:rPr lang="en-US" sz="1700" dirty="0">
                <a:solidFill>
                  <a:schemeClr val="tx1"/>
                </a:solidFill>
              </a:rPr>
              <a:t> </a:t>
            </a:r>
            <a:r>
              <a:rPr lang="tr-TR" sz="1700" dirty="0">
                <a:solidFill>
                  <a:schemeClr val="tx1"/>
                </a:solidFill>
              </a:rPr>
              <a:t>D</a:t>
            </a:r>
            <a:r>
              <a:rPr lang="en-US" sz="1700" dirty="0" err="1">
                <a:solidFill>
                  <a:schemeClr val="tx1"/>
                </a:solidFill>
              </a:rPr>
              <a:t>oğal</a:t>
            </a:r>
            <a:r>
              <a:rPr lang="en-US" sz="1700" dirty="0">
                <a:solidFill>
                  <a:schemeClr val="tx1"/>
                </a:solidFill>
              </a:rPr>
              <a:t> </a:t>
            </a:r>
            <a:r>
              <a:rPr lang="en-US" sz="1700" dirty="0" err="1">
                <a:solidFill>
                  <a:schemeClr val="tx1"/>
                </a:solidFill>
              </a:rPr>
              <a:t>dil</a:t>
            </a:r>
            <a:r>
              <a:rPr lang="en-US" sz="1700" dirty="0">
                <a:solidFill>
                  <a:schemeClr val="tx1"/>
                </a:solidFill>
              </a:rPr>
              <a:t> </a:t>
            </a:r>
            <a:r>
              <a:rPr lang="en-US" sz="1700" dirty="0" err="1">
                <a:solidFill>
                  <a:schemeClr val="tx1"/>
                </a:solidFill>
              </a:rPr>
              <a:t>işleme</a:t>
            </a:r>
            <a:r>
              <a:rPr lang="en-US" sz="1700" dirty="0">
                <a:solidFill>
                  <a:schemeClr val="tx1"/>
                </a:solidFill>
              </a:rPr>
              <a:t> </a:t>
            </a:r>
            <a:r>
              <a:rPr lang="en-US" sz="1700" dirty="0" err="1">
                <a:solidFill>
                  <a:schemeClr val="tx1"/>
                </a:solidFill>
              </a:rPr>
              <a:t>konuşma</a:t>
            </a:r>
            <a:r>
              <a:rPr lang="en-US" sz="1700" dirty="0">
                <a:solidFill>
                  <a:schemeClr val="tx1"/>
                </a:solidFill>
              </a:rPr>
              <a:t> </a:t>
            </a:r>
            <a:r>
              <a:rPr lang="en-US" sz="1700" dirty="0" err="1">
                <a:solidFill>
                  <a:schemeClr val="tx1"/>
                </a:solidFill>
              </a:rPr>
              <a:t>tanımada</a:t>
            </a:r>
            <a:r>
              <a:rPr lang="en-US" sz="1700" dirty="0">
                <a:solidFill>
                  <a:schemeClr val="tx1"/>
                </a:solidFill>
              </a:rPr>
              <a:t> (speech recognition) </a:t>
            </a:r>
            <a:r>
              <a:rPr lang="en-US" sz="1700" dirty="0" err="1">
                <a:solidFill>
                  <a:schemeClr val="tx1"/>
                </a:solidFill>
              </a:rPr>
              <a:t>kullanılıyor</a:t>
            </a:r>
            <a:r>
              <a:rPr lang="en-US" sz="1700" dirty="0">
                <a:solidFill>
                  <a:schemeClr val="tx1"/>
                </a:solidFill>
              </a:rPr>
              <a:t>. </a:t>
            </a:r>
            <a:r>
              <a:rPr lang="en-US" sz="1700" dirty="0" err="1">
                <a:solidFill>
                  <a:schemeClr val="tx1"/>
                </a:solidFill>
              </a:rPr>
              <a:t>Konuşma</a:t>
            </a:r>
            <a:r>
              <a:rPr lang="en-US" sz="1700" dirty="0">
                <a:solidFill>
                  <a:schemeClr val="tx1"/>
                </a:solidFill>
              </a:rPr>
              <a:t> </a:t>
            </a:r>
            <a:r>
              <a:rPr lang="en-US" sz="1700" dirty="0" err="1">
                <a:solidFill>
                  <a:schemeClr val="tx1"/>
                </a:solidFill>
              </a:rPr>
              <a:t>tanıma</a:t>
            </a:r>
            <a:r>
              <a:rPr lang="en-US" sz="1700" dirty="0">
                <a:solidFill>
                  <a:schemeClr val="tx1"/>
                </a:solidFill>
              </a:rPr>
              <a:t>, </a:t>
            </a:r>
            <a:r>
              <a:rPr lang="en-US" sz="1700" dirty="0" err="1">
                <a:solidFill>
                  <a:schemeClr val="tx1"/>
                </a:solidFill>
              </a:rPr>
              <a:t>otomatik</a:t>
            </a:r>
            <a:r>
              <a:rPr lang="en-US" sz="1700" dirty="0">
                <a:solidFill>
                  <a:schemeClr val="tx1"/>
                </a:solidFill>
              </a:rPr>
              <a:t> </a:t>
            </a:r>
            <a:r>
              <a:rPr lang="en-US" sz="1700" dirty="0" err="1">
                <a:solidFill>
                  <a:schemeClr val="tx1"/>
                </a:solidFill>
              </a:rPr>
              <a:t>dudak</a:t>
            </a:r>
            <a:r>
              <a:rPr lang="en-US" sz="1700" dirty="0">
                <a:solidFill>
                  <a:schemeClr val="tx1"/>
                </a:solidFill>
              </a:rPr>
              <a:t> </a:t>
            </a:r>
            <a:r>
              <a:rPr lang="en-US" sz="1700" dirty="0" err="1">
                <a:solidFill>
                  <a:schemeClr val="tx1"/>
                </a:solidFill>
              </a:rPr>
              <a:t>okuma</a:t>
            </a:r>
            <a:r>
              <a:rPr lang="en-US" sz="1700" dirty="0">
                <a:solidFill>
                  <a:schemeClr val="tx1"/>
                </a:solidFill>
              </a:rPr>
              <a:t> </a:t>
            </a:r>
            <a:r>
              <a:rPr lang="en-US" sz="1700" dirty="0" err="1">
                <a:solidFill>
                  <a:schemeClr val="tx1"/>
                </a:solidFill>
              </a:rPr>
              <a:t>gibi</a:t>
            </a:r>
            <a:r>
              <a:rPr lang="en-US" sz="1700" dirty="0">
                <a:solidFill>
                  <a:schemeClr val="tx1"/>
                </a:solidFill>
              </a:rPr>
              <a:t> </a:t>
            </a:r>
            <a:r>
              <a:rPr lang="en-US" sz="1700" dirty="0" err="1">
                <a:solidFill>
                  <a:schemeClr val="tx1"/>
                </a:solidFill>
              </a:rPr>
              <a:t>teknolojiler</a:t>
            </a:r>
            <a:r>
              <a:rPr lang="en-US" sz="1700" dirty="0">
                <a:solidFill>
                  <a:schemeClr val="tx1"/>
                </a:solidFill>
              </a:rPr>
              <a:t> hem </a:t>
            </a:r>
            <a:r>
              <a:rPr lang="en-US" sz="1700" dirty="0" err="1">
                <a:solidFill>
                  <a:schemeClr val="tx1"/>
                </a:solidFill>
              </a:rPr>
              <a:t>duyma</a:t>
            </a:r>
            <a:r>
              <a:rPr lang="en-US" sz="1700" dirty="0">
                <a:solidFill>
                  <a:schemeClr val="tx1"/>
                </a:solidFill>
              </a:rPr>
              <a:t> </a:t>
            </a:r>
            <a:r>
              <a:rPr lang="en-US" sz="1700" dirty="0" err="1">
                <a:solidFill>
                  <a:schemeClr val="tx1"/>
                </a:solidFill>
              </a:rPr>
              <a:t>engeli</a:t>
            </a:r>
            <a:r>
              <a:rPr lang="en-US" sz="1700" dirty="0">
                <a:solidFill>
                  <a:schemeClr val="tx1"/>
                </a:solidFill>
              </a:rPr>
              <a:t> </a:t>
            </a:r>
            <a:r>
              <a:rPr lang="en-US" sz="1700" dirty="0" err="1">
                <a:solidFill>
                  <a:schemeClr val="tx1"/>
                </a:solidFill>
              </a:rPr>
              <a:t>olanlara</a:t>
            </a:r>
            <a:r>
              <a:rPr lang="en-US" sz="1700" dirty="0">
                <a:solidFill>
                  <a:schemeClr val="tx1"/>
                </a:solidFill>
              </a:rPr>
              <a:t> </a:t>
            </a:r>
            <a:r>
              <a:rPr lang="en-US" sz="1700" dirty="0" err="1">
                <a:solidFill>
                  <a:schemeClr val="tx1"/>
                </a:solidFill>
              </a:rPr>
              <a:t>yardımcı</a:t>
            </a:r>
            <a:r>
              <a:rPr lang="en-US" sz="1700" dirty="0">
                <a:solidFill>
                  <a:schemeClr val="tx1"/>
                </a:solidFill>
              </a:rPr>
              <a:t> </a:t>
            </a:r>
            <a:r>
              <a:rPr lang="en-US" sz="1700" dirty="0" err="1">
                <a:solidFill>
                  <a:schemeClr val="tx1"/>
                </a:solidFill>
              </a:rPr>
              <a:t>olmak</a:t>
            </a:r>
            <a:r>
              <a:rPr lang="en-US" sz="1700" dirty="0">
                <a:solidFill>
                  <a:schemeClr val="tx1"/>
                </a:solidFill>
              </a:rPr>
              <a:t> </a:t>
            </a:r>
            <a:r>
              <a:rPr lang="en-US" sz="1700" dirty="0" err="1">
                <a:solidFill>
                  <a:schemeClr val="tx1"/>
                </a:solidFill>
              </a:rPr>
              <a:t>için</a:t>
            </a:r>
            <a:r>
              <a:rPr lang="en-US" sz="1700" dirty="0">
                <a:solidFill>
                  <a:schemeClr val="tx1"/>
                </a:solidFill>
              </a:rPr>
              <a:t>, hem de </a:t>
            </a:r>
            <a:r>
              <a:rPr lang="en-US" sz="1700" dirty="0" err="1">
                <a:solidFill>
                  <a:schemeClr val="tx1"/>
                </a:solidFill>
              </a:rPr>
              <a:t>gözetlemede</a:t>
            </a:r>
            <a:r>
              <a:rPr lang="en-US" sz="1700" dirty="0">
                <a:solidFill>
                  <a:schemeClr val="tx1"/>
                </a:solidFill>
              </a:rPr>
              <a:t> (surveillance) </a:t>
            </a:r>
            <a:r>
              <a:rPr lang="en-US" sz="1700" dirty="0" err="1">
                <a:solidFill>
                  <a:schemeClr val="tx1"/>
                </a:solidFill>
              </a:rPr>
              <a:t>kullanılıyor</a:t>
            </a:r>
            <a:r>
              <a:rPr lang="en-US" sz="1700" dirty="0">
                <a:solidFill>
                  <a:schemeClr val="tx1"/>
                </a:solidFill>
              </a:rPr>
              <a:t>.  </a:t>
            </a:r>
          </a:p>
        </p:txBody>
      </p:sp>
    </p:spTree>
    <p:extLst>
      <p:ext uri="{BB962C8B-B14F-4D97-AF65-F5344CB8AC3E}">
        <p14:creationId xmlns:p14="http://schemas.microsoft.com/office/powerpoint/2010/main" val="388053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CB1579F0-1477-4777-97A1-89163970102D}"/>
              </a:ext>
            </a:extLst>
          </p:cNvPr>
          <p:cNvSpPr>
            <a:spLocks noGrp="1"/>
          </p:cNvSpPr>
          <p:nvPr>
            <p:ph type="title"/>
          </p:nvPr>
        </p:nvSpPr>
        <p:spPr>
          <a:xfrm>
            <a:off x="640290" y="685800"/>
            <a:ext cx="4818656" cy="4603749"/>
          </a:xfrm>
        </p:spPr>
        <p:txBody>
          <a:bodyPr>
            <a:normAutofit/>
          </a:bodyPr>
          <a:lstStyle/>
          <a:p>
            <a:pPr algn="r"/>
            <a:r>
              <a:rPr lang="en-US" sz="5200" b="1"/>
              <a:t>Peki Doğal Dil İşleme Nasıl Uygulanır?</a:t>
            </a:r>
            <a:br>
              <a:rPr lang="en-US" sz="5200" b="1"/>
            </a:br>
            <a:endParaRPr lang="en-US" sz="5200"/>
          </a:p>
        </p:txBody>
      </p:sp>
      <p:sp>
        <p:nvSpPr>
          <p:cNvPr id="10" name="Rectangle 9">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2DC77FD-4D27-478F-8420-4B2C11106CB8}"/>
              </a:ext>
            </a:extLst>
          </p:cNvPr>
          <p:cNvSpPr>
            <a:spLocks noGrp="1"/>
          </p:cNvSpPr>
          <p:nvPr>
            <p:ph idx="1"/>
          </p:nvPr>
        </p:nvSpPr>
        <p:spPr>
          <a:xfrm>
            <a:off x="6625651" y="685800"/>
            <a:ext cx="4878959" cy="4603750"/>
          </a:xfrm>
        </p:spPr>
        <p:txBody>
          <a:bodyPr>
            <a:normAutofit/>
          </a:bodyPr>
          <a:lstStyle/>
          <a:p>
            <a:pPr>
              <a:lnSpc>
                <a:spcPct val="90000"/>
              </a:lnSpc>
            </a:pPr>
            <a:r>
              <a:rPr lang="en-US" sz="1300">
                <a:solidFill>
                  <a:schemeClr val="tx1"/>
                </a:solidFill>
              </a:rPr>
              <a:t>Doğal dil işleme süreçleri dilden dile değişiklik gösterir. Bilgisayar, önce kelimenin kökü üzerine gelen eklerle birlikte dönüşümüne bakar, buna kelime bilimi (lexical) denir. Bundan sonra cümledeki kelimelerin dizilimine göre ne anlama geldiğini anlamaya çalışır buna sözdizim denir (syntactic). Ardından cümlenin özünde anlatmaya çalıştığına bakar, buna semantic denir. Son olarak da cümlelerin bir araya gelerek ifade etmek istediğine bakar, bu da söylevdir (pragmatics). </a:t>
            </a:r>
            <a:r>
              <a:rPr lang="en-US" sz="1300" b="1">
                <a:solidFill>
                  <a:schemeClr val="tx1"/>
                </a:solidFill>
              </a:rPr>
              <a:t>Özetle, bilgisayar kelime kökünü ayrı, kelimelerin dizilmesini ayrı, cümlenin ve söylevin anlamını ayrı inceleyerek konuşmanın bağlamını öğrenir ve bu konuşmadan bir anlam çıkarır.</a:t>
            </a:r>
            <a:endParaRPr lang="tr-TR" sz="1300" b="1">
              <a:solidFill>
                <a:schemeClr val="tx1"/>
              </a:solidFill>
            </a:endParaRPr>
          </a:p>
          <a:p>
            <a:pPr>
              <a:lnSpc>
                <a:spcPct val="90000"/>
              </a:lnSpc>
            </a:pPr>
            <a:endParaRPr lang="en-US" sz="1300">
              <a:solidFill>
                <a:schemeClr val="tx1"/>
              </a:solidFill>
            </a:endParaRPr>
          </a:p>
          <a:p>
            <a:pPr>
              <a:lnSpc>
                <a:spcPct val="90000"/>
              </a:lnSpc>
            </a:pPr>
            <a:r>
              <a:rPr lang="en-US" sz="1300">
                <a:solidFill>
                  <a:schemeClr val="tx1"/>
                </a:solidFill>
              </a:rPr>
              <a:t>Bu işin teorik kısmı, bilgisayar data’yı temizliyor ve anlam çıkarıyor. </a:t>
            </a:r>
            <a:r>
              <a:rPr lang="tr-TR" sz="1300">
                <a:solidFill>
                  <a:schemeClr val="tx1"/>
                </a:solidFill>
              </a:rPr>
              <a:t>Projede bahsedeceğim algoritmamı desteklerken data üzerinde temizleme yapıp anlam çıkarabilmeme olanak sağladı.</a:t>
            </a:r>
            <a:endParaRPr lang="en-US" sz="1300">
              <a:solidFill>
                <a:schemeClr val="tx1"/>
              </a:solidFill>
            </a:endParaRPr>
          </a:p>
          <a:p>
            <a:pPr marL="0" indent="0">
              <a:lnSpc>
                <a:spcPct val="90000"/>
              </a:lnSpc>
              <a:buNone/>
            </a:pPr>
            <a:br>
              <a:rPr lang="en-US" sz="1300">
                <a:solidFill>
                  <a:schemeClr val="tx1"/>
                </a:solidFill>
              </a:rPr>
            </a:br>
            <a:endParaRPr lang="en-US" sz="1300">
              <a:solidFill>
                <a:schemeClr val="tx1"/>
              </a:solidFill>
            </a:endParaRPr>
          </a:p>
        </p:txBody>
      </p:sp>
    </p:spTree>
    <p:extLst>
      <p:ext uri="{BB962C8B-B14F-4D97-AF65-F5344CB8AC3E}">
        <p14:creationId xmlns:p14="http://schemas.microsoft.com/office/powerpoint/2010/main" val="128859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017D62F1-5B4A-4035-A925-11AC17A0A04A}"/>
              </a:ext>
            </a:extLst>
          </p:cNvPr>
          <p:cNvSpPr>
            <a:spLocks noGrp="1"/>
          </p:cNvSpPr>
          <p:nvPr>
            <p:ph type="title"/>
          </p:nvPr>
        </p:nvSpPr>
        <p:spPr>
          <a:xfrm>
            <a:off x="640290" y="685800"/>
            <a:ext cx="4818656" cy="4603749"/>
          </a:xfrm>
        </p:spPr>
        <p:txBody>
          <a:bodyPr>
            <a:normAutofit/>
          </a:bodyPr>
          <a:lstStyle/>
          <a:p>
            <a:pPr algn="r"/>
            <a:r>
              <a:rPr lang="en-US" sz="5200" b="1"/>
              <a:t>Apriori Algoritması</a:t>
            </a:r>
            <a:br>
              <a:rPr lang="en-US" sz="5200" b="1"/>
            </a:br>
            <a:endParaRPr lang="en-US" sz="5200"/>
          </a:p>
        </p:txBody>
      </p:sp>
      <p:sp>
        <p:nvSpPr>
          <p:cNvPr id="6" name="Rectangle 9">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ACE571E-26CC-4B67-9B3A-BD7A4F07E4D5}"/>
              </a:ext>
            </a:extLst>
          </p:cNvPr>
          <p:cNvSpPr>
            <a:spLocks noGrp="1"/>
          </p:cNvSpPr>
          <p:nvPr>
            <p:ph idx="1"/>
          </p:nvPr>
        </p:nvSpPr>
        <p:spPr>
          <a:xfrm>
            <a:off x="6599018" y="1307237"/>
            <a:ext cx="4878959" cy="4603750"/>
          </a:xfrm>
        </p:spPr>
        <p:txBody>
          <a:bodyPr>
            <a:normAutofit fontScale="92500" lnSpcReduction="20000"/>
          </a:bodyPr>
          <a:lstStyle/>
          <a:p>
            <a:pPr>
              <a:lnSpc>
                <a:spcPct val="90000"/>
              </a:lnSpc>
            </a:pPr>
            <a:r>
              <a:rPr lang="en-US" sz="1900" dirty="0" err="1">
                <a:solidFill>
                  <a:schemeClr val="tx1"/>
                </a:solidFill>
              </a:rPr>
              <a:t>Veri</a:t>
            </a:r>
            <a:r>
              <a:rPr lang="en-US" sz="1900" dirty="0">
                <a:solidFill>
                  <a:schemeClr val="tx1"/>
                </a:solidFill>
              </a:rPr>
              <a:t> </a:t>
            </a:r>
            <a:r>
              <a:rPr lang="en-US" sz="1900" dirty="0" err="1">
                <a:solidFill>
                  <a:schemeClr val="tx1"/>
                </a:solidFill>
              </a:rPr>
              <a:t>madenciliğinde</a:t>
            </a:r>
            <a:r>
              <a:rPr lang="en-US" sz="1900" dirty="0">
                <a:solidFill>
                  <a:schemeClr val="tx1"/>
                </a:solidFill>
              </a:rPr>
              <a:t> </a:t>
            </a:r>
            <a:r>
              <a:rPr lang="en-US" sz="1900" dirty="0" err="1">
                <a:solidFill>
                  <a:schemeClr val="tx1"/>
                </a:solidFill>
              </a:rPr>
              <a:t>kullanılan</a:t>
            </a:r>
            <a:r>
              <a:rPr lang="en-US" sz="1900" dirty="0">
                <a:solidFill>
                  <a:schemeClr val="tx1"/>
                </a:solidFill>
              </a:rPr>
              <a:t> </a:t>
            </a:r>
            <a:r>
              <a:rPr lang="en-US" sz="1900" dirty="0" err="1">
                <a:solidFill>
                  <a:schemeClr val="tx1"/>
                </a:solidFill>
              </a:rPr>
              <a:t>ve</a:t>
            </a:r>
            <a:r>
              <a:rPr lang="en-US" sz="1900" dirty="0">
                <a:solidFill>
                  <a:schemeClr val="tx1"/>
                </a:solidFill>
              </a:rPr>
              <a:t> </a:t>
            </a:r>
            <a:r>
              <a:rPr lang="en-US" sz="1900" dirty="0" err="1">
                <a:solidFill>
                  <a:schemeClr val="tx1"/>
                </a:solidFill>
              </a:rPr>
              <a:t>veri</a:t>
            </a:r>
            <a:r>
              <a:rPr lang="en-US" sz="1900" dirty="0">
                <a:solidFill>
                  <a:schemeClr val="tx1"/>
                </a:solidFill>
              </a:rPr>
              <a:t> </a:t>
            </a:r>
            <a:r>
              <a:rPr lang="en-US" sz="1900" dirty="0" err="1">
                <a:solidFill>
                  <a:schemeClr val="tx1"/>
                </a:solidFill>
              </a:rPr>
              <a:t>kümeleri</a:t>
            </a:r>
            <a:r>
              <a:rPr lang="en-US" sz="1900" dirty="0">
                <a:solidFill>
                  <a:schemeClr val="tx1"/>
                </a:solidFill>
              </a:rPr>
              <a:t> </a:t>
            </a:r>
            <a:r>
              <a:rPr lang="en-US" sz="1900" dirty="0" err="1">
                <a:solidFill>
                  <a:schemeClr val="tx1"/>
                </a:solidFill>
              </a:rPr>
              <a:t>veya</a:t>
            </a:r>
            <a:r>
              <a:rPr lang="en-US" sz="1900" dirty="0">
                <a:solidFill>
                  <a:schemeClr val="tx1"/>
                </a:solidFill>
              </a:rPr>
              <a:t> </a:t>
            </a:r>
            <a:r>
              <a:rPr lang="en-US" sz="1900" dirty="0" err="1">
                <a:solidFill>
                  <a:schemeClr val="tx1"/>
                </a:solidFill>
              </a:rPr>
              <a:t>veriler</a:t>
            </a:r>
            <a:r>
              <a:rPr lang="en-US" sz="1900" dirty="0">
                <a:solidFill>
                  <a:schemeClr val="tx1"/>
                </a:solidFill>
              </a:rPr>
              <a:t> </a:t>
            </a:r>
            <a:r>
              <a:rPr lang="en-US" sz="1900" dirty="0" err="1">
                <a:solidFill>
                  <a:schemeClr val="tx1"/>
                </a:solidFill>
              </a:rPr>
              <a:t>arasındaki</a:t>
            </a:r>
            <a:r>
              <a:rPr lang="en-US" sz="1900" dirty="0">
                <a:solidFill>
                  <a:schemeClr val="tx1"/>
                </a:solidFill>
              </a:rPr>
              <a:t> </a:t>
            </a:r>
            <a:r>
              <a:rPr lang="en-US" sz="1900" dirty="0" err="1">
                <a:solidFill>
                  <a:schemeClr val="tx1"/>
                </a:solidFill>
              </a:rPr>
              <a:t>ilişkiyi</a:t>
            </a:r>
            <a:r>
              <a:rPr lang="en-US" sz="1900" dirty="0">
                <a:solidFill>
                  <a:schemeClr val="tx1"/>
                </a:solidFill>
              </a:rPr>
              <a:t> </a:t>
            </a:r>
            <a:r>
              <a:rPr lang="en-US" sz="1900" dirty="0" err="1">
                <a:solidFill>
                  <a:schemeClr val="tx1"/>
                </a:solidFill>
              </a:rPr>
              <a:t>çıkarmak</a:t>
            </a:r>
            <a:r>
              <a:rPr lang="en-US" sz="1900" dirty="0">
                <a:solidFill>
                  <a:schemeClr val="tx1"/>
                </a:solidFill>
              </a:rPr>
              <a:t> </a:t>
            </a:r>
            <a:r>
              <a:rPr lang="en-US" sz="1900" dirty="0" err="1">
                <a:solidFill>
                  <a:schemeClr val="tx1"/>
                </a:solidFill>
              </a:rPr>
              <a:t>için</a:t>
            </a:r>
            <a:r>
              <a:rPr lang="en-US" sz="1900" dirty="0">
                <a:solidFill>
                  <a:schemeClr val="tx1"/>
                </a:solidFill>
              </a:rPr>
              <a:t> </a:t>
            </a:r>
            <a:r>
              <a:rPr lang="en-US" sz="1900" dirty="0" err="1">
                <a:solidFill>
                  <a:schemeClr val="tx1"/>
                </a:solidFill>
              </a:rPr>
              <a:t>geliştirilmiş</a:t>
            </a:r>
            <a:r>
              <a:rPr lang="en-US" sz="1900" dirty="0">
                <a:solidFill>
                  <a:schemeClr val="tx1"/>
                </a:solidFill>
              </a:rPr>
              <a:t> </a:t>
            </a:r>
            <a:r>
              <a:rPr lang="en-US" sz="1900" dirty="0" err="1">
                <a:solidFill>
                  <a:schemeClr val="tx1"/>
                </a:solidFill>
              </a:rPr>
              <a:t>algoritmanın</a:t>
            </a:r>
            <a:r>
              <a:rPr lang="en-US" sz="1900" dirty="0">
                <a:solidFill>
                  <a:schemeClr val="tx1"/>
                </a:solidFill>
              </a:rPr>
              <a:t> </a:t>
            </a:r>
            <a:r>
              <a:rPr lang="en-US" sz="1900" dirty="0" err="1">
                <a:solidFill>
                  <a:schemeClr val="tx1"/>
                </a:solidFill>
              </a:rPr>
              <a:t>ismidir</a:t>
            </a:r>
            <a:r>
              <a:rPr lang="en-US" sz="1900" dirty="0">
                <a:solidFill>
                  <a:schemeClr val="tx1"/>
                </a:solidFill>
              </a:rPr>
              <a:t>. </a:t>
            </a:r>
            <a:endParaRPr lang="tr-TR" sz="1900" dirty="0">
              <a:solidFill>
                <a:schemeClr val="tx1"/>
              </a:solidFill>
            </a:endParaRPr>
          </a:p>
          <a:p>
            <a:pPr>
              <a:lnSpc>
                <a:spcPct val="90000"/>
              </a:lnSpc>
            </a:pPr>
            <a:r>
              <a:rPr lang="en-US" sz="1900" dirty="0" err="1">
                <a:solidFill>
                  <a:schemeClr val="tx1"/>
                </a:solidFill>
              </a:rPr>
              <a:t>Apriori</a:t>
            </a:r>
            <a:r>
              <a:rPr lang="en-US" sz="1900" dirty="0">
                <a:solidFill>
                  <a:schemeClr val="tx1"/>
                </a:solidFill>
              </a:rPr>
              <a:t> </a:t>
            </a:r>
            <a:r>
              <a:rPr lang="en-US" sz="1900" dirty="0" err="1">
                <a:solidFill>
                  <a:schemeClr val="tx1"/>
                </a:solidFill>
              </a:rPr>
              <a:t>algoritması</a:t>
            </a:r>
            <a:r>
              <a:rPr lang="en-US" sz="1900" dirty="0">
                <a:solidFill>
                  <a:schemeClr val="tx1"/>
                </a:solidFill>
              </a:rPr>
              <a:t>, </a:t>
            </a:r>
            <a:r>
              <a:rPr lang="en-US" sz="1900" dirty="0" err="1">
                <a:solidFill>
                  <a:schemeClr val="tx1"/>
                </a:solidFill>
              </a:rPr>
              <a:t>özellikle</a:t>
            </a:r>
            <a:r>
              <a:rPr lang="en-US" sz="1900" dirty="0">
                <a:solidFill>
                  <a:schemeClr val="tx1"/>
                </a:solidFill>
              </a:rPr>
              <a:t> </a:t>
            </a:r>
            <a:r>
              <a:rPr lang="en-US" sz="1900" dirty="0" err="1">
                <a:solidFill>
                  <a:schemeClr val="tx1"/>
                </a:solidFill>
              </a:rPr>
              <a:t>çok</a:t>
            </a:r>
            <a:r>
              <a:rPr lang="en-US" sz="1900" dirty="0">
                <a:solidFill>
                  <a:schemeClr val="tx1"/>
                </a:solidFill>
              </a:rPr>
              <a:t> </a:t>
            </a:r>
            <a:r>
              <a:rPr lang="en-US" sz="1900" dirty="0" err="1">
                <a:solidFill>
                  <a:schemeClr val="tx1"/>
                </a:solidFill>
              </a:rPr>
              <a:t>büyük</a:t>
            </a:r>
            <a:r>
              <a:rPr lang="en-US" sz="1900" dirty="0">
                <a:solidFill>
                  <a:schemeClr val="tx1"/>
                </a:solidFill>
              </a:rPr>
              <a:t> </a:t>
            </a:r>
            <a:r>
              <a:rPr lang="en-US" sz="1900" dirty="0" err="1">
                <a:solidFill>
                  <a:schemeClr val="tx1"/>
                </a:solidFill>
              </a:rPr>
              <a:t>ölçekli</a:t>
            </a:r>
            <a:r>
              <a:rPr lang="en-US" sz="1900" dirty="0">
                <a:solidFill>
                  <a:schemeClr val="tx1"/>
                </a:solidFill>
              </a:rPr>
              <a:t> </a:t>
            </a:r>
            <a:r>
              <a:rPr lang="en-US" sz="1900" dirty="0" err="1">
                <a:solidFill>
                  <a:schemeClr val="tx1"/>
                </a:solidFill>
              </a:rPr>
              <a:t>veri</a:t>
            </a:r>
            <a:r>
              <a:rPr lang="en-US" sz="1900" dirty="0">
                <a:solidFill>
                  <a:schemeClr val="tx1"/>
                </a:solidFill>
              </a:rPr>
              <a:t> </a:t>
            </a:r>
            <a:r>
              <a:rPr lang="en-US" sz="1900" dirty="0" err="1">
                <a:solidFill>
                  <a:schemeClr val="tx1"/>
                </a:solidFill>
              </a:rPr>
              <a:t>tabanları</a:t>
            </a:r>
            <a:r>
              <a:rPr lang="en-US" sz="1900" dirty="0">
                <a:solidFill>
                  <a:schemeClr val="tx1"/>
                </a:solidFill>
              </a:rPr>
              <a:t> (VLDB, very large databases) </a:t>
            </a:r>
            <a:r>
              <a:rPr lang="en-US" sz="1900" dirty="0" err="1">
                <a:solidFill>
                  <a:schemeClr val="tx1"/>
                </a:solidFill>
              </a:rPr>
              <a:t>üzerindeki</a:t>
            </a:r>
            <a:r>
              <a:rPr lang="en-US" sz="1900" dirty="0">
                <a:solidFill>
                  <a:schemeClr val="tx1"/>
                </a:solidFill>
              </a:rPr>
              <a:t> </a:t>
            </a:r>
            <a:r>
              <a:rPr lang="en-US" sz="1900" dirty="0" err="1">
                <a:solidFill>
                  <a:schemeClr val="tx1"/>
                </a:solidFill>
              </a:rPr>
              <a:t>veri</a:t>
            </a:r>
            <a:r>
              <a:rPr lang="en-US" sz="1900" dirty="0">
                <a:solidFill>
                  <a:schemeClr val="tx1"/>
                </a:solidFill>
              </a:rPr>
              <a:t> </a:t>
            </a:r>
            <a:r>
              <a:rPr lang="en-US" sz="1900" dirty="0" err="1">
                <a:solidFill>
                  <a:schemeClr val="tx1"/>
                </a:solidFill>
              </a:rPr>
              <a:t>madenciliği</a:t>
            </a:r>
            <a:r>
              <a:rPr lang="en-US" sz="1900" dirty="0">
                <a:solidFill>
                  <a:schemeClr val="tx1"/>
                </a:solidFill>
              </a:rPr>
              <a:t> (datamining) </a:t>
            </a:r>
            <a:r>
              <a:rPr lang="en-US" sz="1900" dirty="0" err="1">
                <a:solidFill>
                  <a:schemeClr val="tx1"/>
                </a:solidFill>
              </a:rPr>
              <a:t>çalışmalarında</a:t>
            </a:r>
            <a:r>
              <a:rPr lang="en-US" sz="1900" dirty="0">
                <a:solidFill>
                  <a:schemeClr val="tx1"/>
                </a:solidFill>
              </a:rPr>
              <a:t> </a:t>
            </a:r>
            <a:r>
              <a:rPr lang="en-US" sz="1900" dirty="0" err="1">
                <a:solidFill>
                  <a:schemeClr val="tx1"/>
                </a:solidFill>
              </a:rPr>
              <a:t>geliştirilmiştir</a:t>
            </a:r>
            <a:r>
              <a:rPr lang="en-US" sz="1900" dirty="0">
                <a:solidFill>
                  <a:schemeClr val="tx1"/>
                </a:solidFill>
              </a:rPr>
              <a:t>. </a:t>
            </a:r>
            <a:r>
              <a:rPr lang="en-US" sz="1900" dirty="0" err="1">
                <a:solidFill>
                  <a:schemeClr val="tx1"/>
                </a:solidFill>
              </a:rPr>
              <a:t>Genel</a:t>
            </a:r>
            <a:r>
              <a:rPr lang="en-US" sz="1900" dirty="0">
                <a:solidFill>
                  <a:schemeClr val="tx1"/>
                </a:solidFill>
              </a:rPr>
              <a:t> </a:t>
            </a:r>
            <a:r>
              <a:rPr lang="en-US" sz="1900" dirty="0" err="1">
                <a:solidFill>
                  <a:schemeClr val="tx1"/>
                </a:solidFill>
              </a:rPr>
              <a:t>anlamda</a:t>
            </a:r>
            <a:r>
              <a:rPr lang="en-US" sz="1900" dirty="0">
                <a:solidFill>
                  <a:schemeClr val="tx1"/>
                </a:solidFill>
              </a:rPr>
              <a:t> </a:t>
            </a:r>
            <a:r>
              <a:rPr lang="en-US" sz="1900" dirty="0" err="1">
                <a:solidFill>
                  <a:schemeClr val="tx1"/>
                </a:solidFill>
              </a:rPr>
              <a:t>münasebet</a:t>
            </a:r>
            <a:r>
              <a:rPr lang="en-US" sz="1900" dirty="0">
                <a:solidFill>
                  <a:schemeClr val="tx1"/>
                </a:solidFill>
              </a:rPr>
              <a:t> </a:t>
            </a:r>
            <a:r>
              <a:rPr lang="en-US" sz="1900" dirty="0" err="1">
                <a:solidFill>
                  <a:schemeClr val="tx1"/>
                </a:solidFill>
              </a:rPr>
              <a:t>kuralı</a:t>
            </a:r>
            <a:r>
              <a:rPr lang="en-US" sz="1900" dirty="0">
                <a:solidFill>
                  <a:schemeClr val="tx1"/>
                </a:solidFill>
              </a:rPr>
              <a:t> (association rule, </a:t>
            </a:r>
            <a:r>
              <a:rPr lang="en-US" sz="1900" dirty="0" err="1">
                <a:solidFill>
                  <a:schemeClr val="tx1"/>
                </a:solidFill>
              </a:rPr>
              <a:t>birliktelik</a:t>
            </a:r>
            <a:r>
              <a:rPr lang="en-US" sz="1900" dirty="0">
                <a:solidFill>
                  <a:schemeClr val="tx1"/>
                </a:solidFill>
              </a:rPr>
              <a:t> </a:t>
            </a:r>
            <a:r>
              <a:rPr lang="en-US" sz="1900" dirty="0" err="1">
                <a:solidFill>
                  <a:schemeClr val="tx1"/>
                </a:solidFill>
              </a:rPr>
              <a:t>kuralı</a:t>
            </a:r>
            <a:r>
              <a:rPr lang="en-US" sz="1900" dirty="0">
                <a:solidFill>
                  <a:schemeClr val="tx1"/>
                </a:solidFill>
              </a:rPr>
              <a:t>) </a:t>
            </a:r>
            <a:r>
              <a:rPr lang="en-US" sz="1900" dirty="0" err="1">
                <a:solidFill>
                  <a:schemeClr val="tx1"/>
                </a:solidFill>
              </a:rPr>
              <a:t>çıkarımında</a:t>
            </a:r>
            <a:r>
              <a:rPr lang="en-US" sz="1900" dirty="0">
                <a:solidFill>
                  <a:schemeClr val="tx1"/>
                </a:solidFill>
              </a:rPr>
              <a:t> </a:t>
            </a:r>
            <a:r>
              <a:rPr lang="en-US" sz="1900" dirty="0" err="1">
                <a:solidFill>
                  <a:schemeClr val="tx1"/>
                </a:solidFill>
              </a:rPr>
              <a:t>kullanılan</a:t>
            </a:r>
            <a:r>
              <a:rPr lang="en-US" sz="1900" dirty="0">
                <a:solidFill>
                  <a:schemeClr val="tx1"/>
                </a:solidFill>
              </a:rPr>
              <a:t> </a:t>
            </a:r>
            <a:r>
              <a:rPr lang="en-US" sz="1900" dirty="0" err="1">
                <a:solidFill>
                  <a:schemeClr val="tx1"/>
                </a:solidFill>
              </a:rPr>
              <a:t>bir</a:t>
            </a:r>
            <a:r>
              <a:rPr lang="en-US" sz="1900" dirty="0">
                <a:solidFill>
                  <a:schemeClr val="tx1"/>
                </a:solidFill>
              </a:rPr>
              <a:t> </a:t>
            </a:r>
            <a:r>
              <a:rPr lang="en-US" sz="1900" dirty="0" err="1">
                <a:solidFill>
                  <a:schemeClr val="tx1"/>
                </a:solidFill>
              </a:rPr>
              <a:t>algoritmadır</a:t>
            </a:r>
            <a:r>
              <a:rPr lang="en-US" sz="1900" dirty="0">
                <a:solidFill>
                  <a:schemeClr val="tx1"/>
                </a:solidFill>
              </a:rPr>
              <a:t>. </a:t>
            </a:r>
            <a:r>
              <a:rPr lang="en-US" sz="1900" dirty="0" err="1">
                <a:solidFill>
                  <a:schemeClr val="tx1"/>
                </a:solidFill>
              </a:rPr>
              <a:t>Algoritmanın</a:t>
            </a:r>
            <a:r>
              <a:rPr lang="en-US" sz="1900" dirty="0">
                <a:solidFill>
                  <a:schemeClr val="tx1"/>
                </a:solidFill>
              </a:rPr>
              <a:t> </a:t>
            </a:r>
            <a:r>
              <a:rPr lang="en-US" sz="1900" dirty="0" err="1">
                <a:solidFill>
                  <a:schemeClr val="tx1"/>
                </a:solidFill>
              </a:rPr>
              <a:t>amacı</a:t>
            </a:r>
            <a:r>
              <a:rPr lang="en-US" sz="1900" dirty="0">
                <a:solidFill>
                  <a:schemeClr val="tx1"/>
                </a:solidFill>
              </a:rPr>
              <a:t>, </a:t>
            </a:r>
            <a:r>
              <a:rPr lang="en-US" sz="1900" dirty="0" err="1">
                <a:solidFill>
                  <a:schemeClr val="tx1"/>
                </a:solidFill>
              </a:rPr>
              <a:t>veri</a:t>
            </a:r>
            <a:r>
              <a:rPr lang="en-US" sz="1900" dirty="0">
                <a:solidFill>
                  <a:schemeClr val="tx1"/>
                </a:solidFill>
              </a:rPr>
              <a:t> </a:t>
            </a:r>
            <a:r>
              <a:rPr lang="en-US" sz="1900" dirty="0" err="1">
                <a:solidFill>
                  <a:schemeClr val="tx1"/>
                </a:solidFill>
              </a:rPr>
              <a:t>tabanında</a:t>
            </a:r>
            <a:r>
              <a:rPr lang="en-US" sz="1900" dirty="0">
                <a:solidFill>
                  <a:schemeClr val="tx1"/>
                </a:solidFill>
              </a:rPr>
              <a:t> </a:t>
            </a:r>
            <a:r>
              <a:rPr lang="en-US" sz="1900" dirty="0" err="1">
                <a:solidFill>
                  <a:schemeClr val="tx1"/>
                </a:solidFill>
              </a:rPr>
              <a:t>bulunan</a:t>
            </a:r>
            <a:r>
              <a:rPr lang="en-US" sz="1900" dirty="0">
                <a:solidFill>
                  <a:schemeClr val="tx1"/>
                </a:solidFill>
              </a:rPr>
              <a:t> </a:t>
            </a:r>
            <a:r>
              <a:rPr lang="en-US" sz="1900" dirty="0" err="1">
                <a:solidFill>
                  <a:schemeClr val="tx1"/>
                </a:solidFill>
              </a:rPr>
              <a:t>satırlar</a:t>
            </a:r>
            <a:r>
              <a:rPr lang="en-US" sz="1900" dirty="0">
                <a:solidFill>
                  <a:schemeClr val="tx1"/>
                </a:solidFill>
              </a:rPr>
              <a:t> </a:t>
            </a:r>
            <a:r>
              <a:rPr lang="en-US" sz="1900" dirty="0" err="1">
                <a:solidFill>
                  <a:schemeClr val="tx1"/>
                </a:solidFill>
              </a:rPr>
              <a:t>arasındaki</a:t>
            </a:r>
            <a:r>
              <a:rPr lang="en-US" sz="1900" dirty="0">
                <a:solidFill>
                  <a:schemeClr val="tx1"/>
                </a:solidFill>
              </a:rPr>
              <a:t> </a:t>
            </a:r>
            <a:r>
              <a:rPr lang="en-US" sz="1900" dirty="0" err="1">
                <a:solidFill>
                  <a:schemeClr val="tx1"/>
                </a:solidFill>
              </a:rPr>
              <a:t>bağlantıyı</a:t>
            </a:r>
            <a:r>
              <a:rPr lang="en-US" sz="1900" dirty="0">
                <a:solidFill>
                  <a:schemeClr val="tx1"/>
                </a:solidFill>
              </a:rPr>
              <a:t> </a:t>
            </a:r>
            <a:r>
              <a:rPr lang="en-US" sz="1900" dirty="0" err="1">
                <a:solidFill>
                  <a:schemeClr val="tx1"/>
                </a:solidFill>
              </a:rPr>
              <a:t>ortaya</a:t>
            </a:r>
            <a:r>
              <a:rPr lang="en-US" sz="1900" dirty="0">
                <a:solidFill>
                  <a:schemeClr val="tx1"/>
                </a:solidFill>
              </a:rPr>
              <a:t> </a:t>
            </a:r>
            <a:r>
              <a:rPr lang="en-US" sz="1900" dirty="0" err="1">
                <a:solidFill>
                  <a:schemeClr val="tx1"/>
                </a:solidFill>
              </a:rPr>
              <a:t>çıkarmaktır</a:t>
            </a:r>
            <a:r>
              <a:rPr lang="en-US" sz="1900" dirty="0">
                <a:solidFill>
                  <a:schemeClr val="tx1"/>
                </a:solidFill>
              </a:rPr>
              <a:t>.</a:t>
            </a:r>
            <a:endParaRPr lang="tr-TR" sz="1900" dirty="0">
              <a:solidFill>
                <a:schemeClr val="tx1"/>
              </a:solidFill>
            </a:endParaRPr>
          </a:p>
          <a:p>
            <a:pPr>
              <a:lnSpc>
                <a:spcPct val="90000"/>
              </a:lnSpc>
            </a:pPr>
            <a:endParaRPr lang="tr-TR" sz="1900" dirty="0">
              <a:solidFill>
                <a:schemeClr val="tx1"/>
              </a:solidFill>
            </a:endParaRPr>
          </a:p>
          <a:p>
            <a:pPr>
              <a:lnSpc>
                <a:spcPct val="90000"/>
              </a:lnSpc>
            </a:pPr>
            <a:r>
              <a:rPr lang="tr-TR" sz="1900" dirty="0">
                <a:solidFill>
                  <a:schemeClr val="tx1"/>
                </a:solidFill>
              </a:rPr>
              <a:t>Bu algoritmada temel yaklaşım, “eğer k-öğe kümesi minimum destek kriterini sağlıyorsa, bu kümenin alt kümeleri de minimum destek kriterini sağlar.” şeklindedir.</a:t>
            </a:r>
          </a:p>
          <a:p>
            <a:pPr>
              <a:lnSpc>
                <a:spcPct val="90000"/>
              </a:lnSpc>
            </a:pPr>
            <a:endParaRPr lang="en-US" sz="1900" dirty="0">
              <a:solidFill>
                <a:schemeClr val="tx1"/>
              </a:solidFill>
            </a:endParaRPr>
          </a:p>
        </p:txBody>
      </p:sp>
    </p:spTree>
    <p:extLst>
      <p:ext uri="{BB962C8B-B14F-4D97-AF65-F5344CB8AC3E}">
        <p14:creationId xmlns:p14="http://schemas.microsoft.com/office/powerpoint/2010/main" val="47664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DBEDDCA1-9089-44DF-A97C-E76E7E812D2A}"/>
              </a:ext>
            </a:extLst>
          </p:cNvPr>
          <p:cNvSpPr>
            <a:spLocks noGrp="1"/>
          </p:cNvSpPr>
          <p:nvPr>
            <p:ph idx="1"/>
          </p:nvPr>
        </p:nvSpPr>
        <p:spPr>
          <a:xfrm>
            <a:off x="4979962" y="685799"/>
            <a:ext cx="6288260" cy="4892040"/>
          </a:xfrm>
        </p:spPr>
        <p:txBody>
          <a:bodyPr>
            <a:normAutofit/>
          </a:bodyPr>
          <a:lstStyle/>
          <a:p>
            <a:pPr marL="0" indent="0">
              <a:lnSpc>
                <a:spcPct val="90000"/>
              </a:lnSpc>
              <a:buNone/>
            </a:pPr>
            <a:r>
              <a:rPr lang="tr-TR">
                <a:solidFill>
                  <a:schemeClr val="tx1"/>
                </a:solidFill>
              </a:rPr>
              <a:t> 	Bu projede apriori algoritmasının düzgün uyarlanabilmesi için NLP algoritmasından faydalandım.Verilen datasetteki kelimeler içerisinde Türkçe karakter yanlışlıkları ve farklı yapım ve çekim eki almış kelimelerin kökleri üzerinden ilişkilerine bakarak apriori algoritmasıyla daha kesin ve doğru sonuçlar ortaya çıkarmaya çalıştım.Normal bir apriori yaklaşımını aslında NLP algoritması ile uyumlu şekilde geliştirdim.Data okunurken öncelikle sözlükteki kelime ile karşılaştırıp Türkçe karakter değişikliğine gerek olup olmadığına bakarak başlayıp sonrasında kelimenin köklerine bakarak kelimenin kök halinde olup olmadığını kontrol edip büyük ya da küçük olmaksızın apriori uygulaması ile ilişki kurmadan tüm kelimeleri büyük hale çevirdim.Bir sonraki slaytta örnekler ile açıklaması mevcuttur.</a:t>
            </a:r>
            <a:endParaRPr lang="en-US">
              <a:solidFill>
                <a:schemeClr val="tx1"/>
              </a:solidFill>
            </a:endParaRPr>
          </a:p>
        </p:txBody>
      </p:sp>
    </p:spTree>
    <p:extLst>
      <p:ext uri="{BB962C8B-B14F-4D97-AF65-F5344CB8AC3E}">
        <p14:creationId xmlns:p14="http://schemas.microsoft.com/office/powerpoint/2010/main" val="97937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EDC5954-927B-4ADC-A095-B0F6C3DFD05C}"/>
              </a:ext>
            </a:extLst>
          </p:cNvPr>
          <p:cNvSpPr>
            <a:spLocks noGrp="1"/>
          </p:cNvSpPr>
          <p:nvPr>
            <p:ph type="title"/>
          </p:nvPr>
        </p:nvSpPr>
        <p:spPr>
          <a:xfrm>
            <a:off x="2424235" y="510136"/>
            <a:ext cx="8534400" cy="1507067"/>
          </a:xfrm>
        </p:spPr>
        <p:txBody>
          <a:bodyPr/>
          <a:lstStyle/>
          <a:p>
            <a:r>
              <a:rPr lang="tr-TR" dirty="0"/>
              <a:t>ÖRNEK VERİ SETİ (TEXT ŞEKLİNDE)</a:t>
            </a:r>
            <a:endParaRPr lang="en-US" dirty="0"/>
          </a:p>
        </p:txBody>
      </p:sp>
      <p:pic>
        <p:nvPicPr>
          <p:cNvPr id="4" name="İçerik Yer Tutucusu 3">
            <a:extLst>
              <a:ext uri="{FF2B5EF4-FFF2-40B4-BE49-F238E27FC236}">
                <a16:creationId xmlns:a16="http://schemas.microsoft.com/office/drawing/2014/main" id="{25AD80B0-0164-4EEA-8EBE-A950F86368AE}"/>
              </a:ext>
            </a:extLst>
          </p:cNvPr>
          <p:cNvPicPr>
            <a:picLocks noGrp="1" noChangeAspect="1"/>
          </p:cNvPicPr>
          <p:nvPr>
            <p:ph idx="1"/>
          </p:nvPr>
        </p:nvPicPr>
        <p:blipFill>
          <a:blip r:embed="rId2"/>
          <a:stretch>
            <a:fillRect/>
          </a:stretch>
        </p:blipFill>
        <p:spPr>
          <a:xfrm>
            <a:off x="838200" y="2293802"/>
            <a:ext cx="4902990" cy="3725001"/>
          </a:xfrm>
          <a:prstGeom prst="rect">
            <a:avLst/>
          </a:prstGeom>
        </p:spPr>
      </p:pic>
      <p:sp>
        <p:nvSpPr>
          <p:cNvPr id="5" name="Metin kutusu 4">
            <a:extLst>
              <a:ext uri="{FF2B5EF4-FFF2-40B4-BE49-F238E27FC236}">
                <a16:creationId xmlns:a16="http://schemas.microsoft.com/office/drawing/2014/main" id="{125316B5-69B2-4615-A794-6F75D8969CF3}"/>
              </a:ext>
            </a:extLst>
          </p:cNvPr>
          <p:cNvSpPr txBox="1"/>
          <p:nvPr/>
        </p:nvSpPr>
        <p:spPr>
          <a:xfrm>
            <a:off x="6836751" y="2293802"/>
            <a:ext cx="3715965" cy="3139321"/>
          </a:xfrm>
          <a:prstGeom prst="rect">
            <a:avLst/>
          </a:prstGeom>
          <a:noFill/>
        </p:spPr>
        <p:txBody>
          <a:bodyPr wrap="square" rtlCol="0">
            <a:spAutoFit/>
          </a:bodyPr>
          <a:lstStyle/>
          <a:p>
            <a:r>
              <a:rPr lang="tr-TR" dirty="0"/>
              <a:t>Bir market alışverişinde </a:t>
            </a:r>
            <a:r>
              <a:rPr lang="tr-TR" dirty="0" err="1"/>
              <a:t>derstede</a:t>
            </a:r>
            <a:r>
              <a:rPr lang="tr-TR" dirty="0"/>
              <a:t> işlenmiş olan örnek üzerinden gidelim.10 farklı alışveriş üzerinden verilmiş bu istatistikte farklı ürünlerin başka ürünlerle alınma sıklığı </a:t>
            </a:r>
            <a:r>
              <a:rPr lang="tr-TR" dirty="0" err="1"/>
              <a:t>göstrilmiştir.Fakat</a:t>
            </a:r>
            <a:r>
              <a:rPr lang="tr-TR" dirty="0"/>
              <a:t> </a:t>
            </a:r>
            <a:r>
              <a:rPr lang="tr-TR" dirty="0" err="1"/>
              <a:t>burda</a:t>
            </a:r>
            <a:r>
              <a:rPr lang="tr-TR" dirty="0"/>
              <a:t> hatalı veri girişinden ötürü yaşanmış bir sorun </a:t>
            </a:r>
            <a:r>
              <a:rPr lang="tr-TR" dirty="0" err="1"/>
              <a:t>gözükmekte.Bu</a:t>
            </a:r>
            <a:r>
              <a:rPr lang="tr-TR" dirty="0"/>
              <a:t> verinin düzenlenmesi anlaşılabilir hale getirilmesi ve aralarındaki ilişkinin çıkartılması gerekmektedir.</a:t>
            </a:r>
            <a:endParaRPr lang="en-US" dirty="0"/>
          </a:p>
        </p:txBody>
      </p:sp>
    </p:spTree>
    <p:extLst>
      <p:ext uri="{BB962C8B-B14F-4D97-AF65-F5344CB8AC3E}">
        <p14:creationId xmlns:p14="http://schemas.microsoft.com/office/powerpoint/2010/main" val="157288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FDB767-6E1E-486B-8E38-71455A73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8054BD-F673-433D-AAB5-3407222A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6096002" cy="6858000"/>
          </a:xfrm>
          <a:prstGeom prst="rect">
            <a:avLst/>
          </a:prstGeom>
          <a:solidFill>
            <a:srgbClr val="FFFFFF"/>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EC4E8799-35C9-4C86-BD03-72F35EB81CD4}"/>
              </a:ext>
            </a:extLst>
          </p:cNvPr>
          <p:cNvPicPr>
            <a:picLocks noChangeAspect="1"/>
          </p:cNvPicPr>
          <p:nvPr/>
        </p:nvPicPr>
        <p:blipFill>
          <a:blip r:embed="rId2"/>
          <a:stretch>
            <a:fillRect/>
          </a:stretch>
        </p:blipFill>
        <p:spPr>
          <a:xfrm>
            <a:off x="631865" y="321734"/>
            <a:ext cx="1744053" cy="2739814"/>
          </a:xfrm>
          <a:prstGeom prst="rect">
            <a:avLst/>
          </a:prstGeom>
        </p:spPr>
      </p:pic>
      <p:sp useBgFill="1">
        <p:nvSpPr>
          <p:cNvPr id="15" name="Rectangle 14">
            <a:extLst>
              <a:ext uri="{FF2B5EF4-FFF2-40B4-BE49-F238E27FC236}">
                <a16:creationId xmlns:a16="http://schemas.microsoft.com/office/drawing/2014/main" id="{87123199-10C0-4FC8-AEE0-8EEC97A26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4C453CCF-DF16-4E2B-9E51-CEC7C0A2B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99105" y="0"/>
            <a:ext cx="91440" cy="3474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3A545150-9A04-4653-BA8C-854E6050425F}"/>
              </a:ext>
            </a:extLst>
          </p:cNvPr>
          <p:cNvPicPr>
            <a:picLocks noChangeAspect="1"/>
          </p:cNvPicPr>
          <p:nvPr/>
        </p:nvPicPr>
        <p:blipFill>
          <a:blip r:embed="rId3"/>
          <a:stretch>
            <a:fillRect/>
          </a:stretch>
        </p:blipFill>
        <p:spPr>
          <a:xfrm>
            <a:off x="3416237" y="321734"/>
            <a:ext cx="2339043" cy="2739814"/>
          </a:xfrm>
          <a:prstGeom prst="rect">
            <a:avLst/>
          </a:prstGeom>
        </p:spPr>
      </p:pic>
      <p:pic>
        <p:nvPicPr>
          <p:cNvPr id="6" name="Resim 5">
            <a:extLst>
              <a:ext uri="{FF2B5EF4-FFF2-40B4-BE49-F238E27FC236}">
                <a16:creationId xmlns:a16="http://schemas.microsoft.com/office/drawing/2014/main" id="{4C0C3DBA-896A-419E-A464-4BCB8D1F14DD}"/>
              </a:ext>
            </a:extLst>
          </p:cNvPr>
          <p:cNvPicPr>
            <a:picLocks noChangeAspect="1"/>
          </p:cNvPicPr>
          <p:nvPr/>
        </p:nvPicPr>
        <p:blipFill>
          <a:blip r:embed="rId4"/>
          <a:stretch>
            <a:fillRect/>
          </a:stretch>
        </p:blipFill>
        <p:spPr>
          <a:xfrm>
            <a:off x="657970" y="3796452"/>
            <a:ext cx="4776884" cy="2739814"/>
          </a:xfrm>
          <a:prstGeom prst="rect">
            <a:avLst/>
          </a:prstGeom>
        </p:spPr>
      </p:pic>
      <p:sp>
        <p:nvSpPr>
          <p:cNvPr id="3" name="İçerik Yer Tutucusu 2">
            <a:extLst>
              <a:ext uri="{FF2B5EF4-FFF2-40B4-BE49-F238E27FC236}">
                <a16:creationId xmlns:a16="http://schemas.microsoft.com/office/drawing/2014/main" id="{A911AAE0-4D16-4A8A-BF17-485254F854E5}"/>
              </a:ext>
            </a:extLst>
          </p:cNvPr>
          <p:cNvSpPr>
            <a:spLocks noGrp="1"/>
          </p:cNvSpPr>
          <p:nvPr>
            <p:ph idx="1"/>
          </p:nvPr>
        </p:nvSpPr>
        <p:spPr>
          <a:xfrm>
            <a:off x="6716013" y="1691641"/>
            <a:ext cx="4465639" cy="3615267"/>
          </a:xfrm>
        </p:spPr>
        <p:txBody>
          <a:bodyPr>
            <a:normAutofit/>
          </a:bodyPr>
          <a:lstStyle/>
          <a:p>
            <a:pPr marL="457200" lvl="1" indent="0">
              <a:buNone/>
            </a:pPr>
            <a:r>
              <a:rPr lang="tr-TR" dirty="0">
                <a:solidFill>
                  <a:schemeClr val="bg1"/>
                </a:solidFill>
              </a:rPr>
              <a:t>	Şekilde görüldüğü gibi NLP algoritmasına göre kelimelerin sesli harf değişimi ve köklerine bakarak getirilen eklerin çıkartılmış haliyle ürünlerin </a:t>
            </a:r>
            <a:r>
              <a:rPr lang="tr-TR" dirty="0" err="1">
                <a:solidFill>
                  <a:schemeClr val="bg1"/>
                </a:solidFill>
              </a:rPr>
              <a:t>frequent</a:t>
            </a:r>
            <a:r>
              <a:rPr lang="tr-TR" dirty="0">
                <a:solidFill>
                  <a:schemeClr val="bg1"/>
                </a:solidFill>
              </a:rPr>
              <a:t> setleri doğru şekilde listelenmiş ve verdiğim ekmek örneği için ekmekle beraber alınan ürünlerin seçilme </a:t>
            </a:r>
            <a:r>
              <a:rPr lang="tr-TR" dirty="0" err="1">
                <a:solidFill>
                  <a:schemeClr val="bg1"/>
                </a:solidFill>
              </a:rPr>
              <a:t>olasılkları</a:t>
            </a:r>
            <a:r>
              <a:rPr lang="tr-TR" dirty="0">
                <a:solidFill>
                  <a:schemeClr val="bg1"/>
                </a:solidFill>
              </a:rPr>
              <a:t> yukardaki şekilde gerçekleşmiştir.</a:t>
            </a:r>
            <a:endParaRPr lang="en-US" dirty="0">
              <a:solidFill>
                <a:schemeClr val="bg1"/>
              </a:solidFill>
            </a:endParaRPr>
          </a:p>
        </p:txBody>
      </p:sp>
      <p:grpSp>
        <p:nvGrpSpPr>
          <p:cNvPr id="19" name="Group 18">
            <a:extLst>
              <a:ext uri="{FF2B5EF4-FFF2-40B4-BE49-F238E27FC236}">
                <a16:creationId xmlns:a16="http://schemas.microsoft.com/office/drawing/2014/main" id="{73EF4D34-FDBA-40BC-B666-A5CDF8B000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292" y="2963333"/>
            <a:ext cx="1896535" cy="2218267"/>
            <a:chOff x="10292292" y="2963333"/>
            <a:chExt cx="1896535" cy="2218267"/>
          </a:xfrm>
        </p:grpSpPr>
        <p:cxnSp>
          <p:nvCxnSpPr>
            <p:cNvPr id="20" name="Straight Connector 19">
              <a:extLst>
                <a:ext uri="{FF2B5EF4-FFF2-40B4-BE49-F238E27FC236}">
                  <a16:creationId xmlns:a16="http://schemas.microsoft.com/office/drawing/2014/main" id="{F480576D-7D90-4190-A9B4-0AF8F034CA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400E164-5E40-4749-BD83-180844C084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699485" y="3190344"/>
              <a:ext cx="1489342" cy="14893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AA2F8AC-5516-4094-B54C-F6D968DB14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11DE429-F182-4584-A22E-3A93AF2491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E0091AD-70B8-41E1-821E-F0BA34C3E5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31058130"/>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50</TotalTime>
  <Words>305</Words>
  <Application>Microsoft Office PowerPoint</Application>
  <PresentationFormat>Geniş ekran</PresentationFormat>
  <Paragraphs>25</Paragraphs>
  <Slides>10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vt:i4>
      </vt:variant>
    </vt:vector>
  </HeadingPairs>
  <TitlesOfParts>
    <vt:vector size="13" baseType="lpstr">
      <vt:lpstr>Century Gothic</vt:lpstr>
      <vt:lpstr>Wingdings 3</vt:lpstr>
      <vt:lpstr>Dilim</vt:lpstr>
      <vt:lpstr>DATA MINING PROJE ÖDEVİ APRIORI VE NLP KULLANARAK İLİŞKİ ÇIKARMA  </vt:lpstr>
      <vt:lpstr>TEXT MINING NEDİR</vt:lpstr>
      <vt:lpstr>PowerPoint Sunusu</vt:lpstr>
      <vt:lpstr>NLP (NATURAL LANGUAGE PROCESSING)</vt:lpstr>
      <vt:lpstr>Peki Doğal Dil İşleme Nasıl Uygulanır? </vt:lpstr>
      <vt:lpstr>Apriori Algoritması </vt:lpstr>
      <vt:lpstr>PowerPoint Sunusu</vt:lpstr>
      <vt:lpstr>ÖRNEK VERİ SETİ (TEXT ŞEKLİNDE)</vt:lpstr>
      <vt:lpstr>PowerPoint Sunusu</vt:lpstr>
      <vt:lpstr>REFERANSLAR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PROJE ÖDEVİ APRIORI VE NLP KULLANARAK İLİŞKİ ÇIKARMA  </dc:title>
  <dc:creator>TAYLAN ÖNDER</dc:creator>
  <cp:lastModifiedBy>TAYLAN ÖNDER</cp:lastModifiedBy>
  <cp:revision>5</cp:revision>
  <dcterms:created xsi:type="dcterms:W3CDTF">2020-01-17T01:10:40Z</dcterms:created>
  <dcterms:modified xsi:type="dcterms:W3CDTF">2020-01-17T02:00:56Z</dcterms:modified>
</cp:coreProperties>
</file>