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67" r:id="rId4"/>
    <p:sldId id="275" r:id="rId5"/>
    <p:sldId id="277" r:id="rId6"/>
    <p:sldId id="276" r:id="rId7"/>
    <p:sldId id="279" r:id="rId8"/>
    <p:sldId id="280" r:id="rId9"/>
    <p:sldId id="278" r:id="rId10"/>
    <p:sldId id="269" r:id="rId11"/>
    <p:sldId id="270" r:id="rId12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C3EF8EE9-0F57-4C5F-98CA-FCAF7900BB9D}">
          <p14:sldIdLst>
            <p14:sldId id="256"/>
            <p14:sldId id="265"/>
            <p14:sldId id="267"/>
            <p14:sldId id="275"/>
            <p14:sldId id="277"/>
            <p14:sldId id="276"/>
            <p14:sldId id="279"/>
            <p14:sldId id="280"/>
          </p14:sldIdLst>
        </p14:section>
        <p14:section name="Başlıksız Bölüm" id="{C8B3A4EE-0D7C-4878-82F4-580A8A516EA7}">
          <p14:sldIdLst>
            <p14:sldId id="27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8E34"/>
    <a:srgbClr val="FFFFCC"/>
    <a:srgbClr val="050121"/>
    <a:srgbClr val="333333"/>
    <a:srgbClr val="580000"/>
    <a:srgbClr val="969696"/>
    <a:srgbClr val="DDDDDD"/>
    <a:srgbClr val="FEDAD6"/>
    <a:srgbClr val="5D0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4" autoAdjust="0"/>
    <p:restoredTop sz="94660"/>
  </p:normalViewPr>
  <p:slideViewPr>
    <p:cSldViewPr>
      <p:cViewPr varScale="1">
        <p:scale>
          <a:sx n="108" d="100"/>
          <a:sy n="108" d="100"/>
        </p:scale>
        <p:origin x="122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4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965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B167137-106F-4911-9F48-D7586CE25DE7}" type="slidenum">
              <a:rPr lang="tr-TR" altLang="en-US"/>
              <a:pPr>
                <a:spcBef>
                  <a:spcPct val="0"/>
                </a:spcBef>
              </a:pPr>
              <a:t>2</a:t>
            </a:fld>
            <a:endParaRPr lang="tr-TR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10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211387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113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31157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13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580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dirty="0"/>
              <a:t>As</a:t>
            </a:r>
            <a:r>
              <a:rPr lang="en-US" dirty="0"/>
              <a:t>I</a:t>
            </a:r>
            <a:r>
              <a:rPr lang="tr-TR" dirty="0"/>
              <a:t>l başl</a:t>
            </a:r>
            <a:r>
              <a:rPr lang="en-US" dirty="0"/>
              <a:t>I</a:t>
            </a:r>
            <a:r>
              <a:rPr lang="tr-TR" dirty="0"/>
              <a:t>k st</a:t>
            </a:r>
            <a:r>
              <a:rPr lang="en-US" dirty="0"/>
              <a:t>İ</a:t>
            </a:r>
            <a:r>
              <a:rPr lang="tr-TR" dirty="0"/>
              <a:t>l</a:t>
            </a:r>
            <a:r>
              <a:rPr lang="en-US" dirty="0"/>
              <a:t>İ</a:t>
            </a:r>
            <a:r>
              <a:rPr lang="tr-TR" dirty="0"/>
              <a:t> </a:t>
            </a:r>
            <a:r>
              <a:rPr lang="en-US" dirty="0"/>
              <a:t>İ</a:t>
            </a:r>
            <a:r>
              <a:rPr lang="tr-TR" dirty="0"/>
              <a:t>ç</a:t>
            </a:r>
            <a:r>
              <a:rPr lang="en-US" dirty="0"/>
              <a:t>İ</a:t>
            </a:r>
            <a:r>
              <a:rPr lang="tr-TR" dirty="0"/>
              <a:t>n t</a:t>
            </a:r>
            <a:r>
              <a:rPr lang="en-US" dirty="0"/>
              <a:t>I</a:t>
            </a:r>
            <a:r>
              <a:rPr lang="tr-TR" dirty="0"/>
              <a:t>klat</a:t>
            </a:r>
            <a:r>
              <a:rPr lang="en-US" dirty="0"/>
              <a:t>I</a:t>
            </a:r>
            <a:r>
              <a:rPr lang="tr-TR" dirty="0"/>
              <a:t>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5320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3787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4498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378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965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628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7693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Click to edit Master text styles</a:t>
            </a:r>
          </a:p>
          <a:p>
            <a:pPr lvl="1"/>
            <a:r>
              <a:rPr lang="tr-TR" altLang="en-US" dirty="0"/>
              <a:t>Second level</a:t>
            </a:r>
          </a:p>
          <a:p>
            <a:pPr lvl="2"/>
            <a:r>
              <a:rPr lang="tr-TR" altLang="en-US" dirty="0"/>
              <a:t>Third level</a:t>
            </a:r>
          </a:p>
          <a:p>
            <a:pPr lvl="3"/>
            <a:r>
              <a:rPr lang="tr-TR" altLang="en-US" dirty="0"/>
              <a:t>Fourth level</a:t>
            </a:r>
          </a:p>
          <a:p>
            <a:pPr lvl="4"/>
            <a:r>
              <a:rPr lang="tr-TR" altLang="en-US" dirty="0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1447800" y="6536422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Ü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-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Bilgisayar Mühendisliği Bölümü</a:t>
            </a: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BİL 495/496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Bitirme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Projesi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endParaRPr lang="tr-T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09800"/>
            <a:ext cx="8763000" cy="1524000"/>
          </a:xfrm>
        </p:spPr>
        <p:txBody>
          <a:bodyPr/>
          <a:lstStyle/>
          <a:p>
            <a:pPr eaLnBrk="1" hangingPunct="1"/>
            <a:r>
              <a:rPr lang="tr-TR" altLang="en-US" sz="3600" dirty="0"/>
              <a:t>ARAÇ İÇİ SEYAHAT KONFOR ÖLÇÜMÜ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10000"/>
            <a:ext cx="64008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BIL 496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İkinci İzleme Sunum</a:t>
            </a:r>
            <a:endParaRPr lang="en-US" altLang="en-US" sz="2000" b="1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Taylan ÖNDER</a:t>
            </a:r>
          </a:p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Proje Danışmanı: Dr. GÖKHAN KAYA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1800" b="1" dirty="0"/>
              <a:t>Mart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CC27-EEF4-45B9-94D9-CADBD9678458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Başarı Kriterleri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534400" cy="3657600"/>
          </a:xfrm>
        </p:spPr>
        <p:txBody>
          <a:bodyPr/>
          <a:lstStyle/>
          <a:p>
            <a:r>
              <a:rPr lang="en-US" dirty="0"/>
              <a:t> 3 </a:t>
            </a:r>
            <a:r>
              <a:rPr lang="en-US" dirty="0" err="1"/>
              <a:t>eksenli</a:t>
            </a:r>
            <a:r>
              <a:rPr lang="en-US" dirty="0"/>
              <a:t> </a:t>
            </a:r>
            <a:r>
              <a:rPr lang="en-US" dirty="0" err="1"/>
              <a:t>ivme</a:t>
            </a:r>
            <a:r>
              <a:rPr lang="en-US" dirty="0"/>
              <a:t> </a:t>
            </a:r>
            <a:r>
              <a:rPr lang="en-US" dirty="0" err="1"/>
              <a:t>ölçümü</a:t>
            </a:r>
            <a:r>
              <a:rPr lang="tr-TR" dirty="0"/>
              <a:t> saniyede 10 kez yapılarak 5 saniye sonunda ortalaması alınıp</a:t>
            </a:r>
            <a:r>
              <a:rPr lang="en-US" dirty="0"/>
              <a:t> </a:t>
            </a:r>
            <a:r>
              <a:rPr lang="en-US" dirty="0" err="1"/>
              <a:t>aracın</a:t>
            </a:r>
            <a:r>
              <a:rPr lang="en-US" dirty="0"/>
              <a:t> </a:t>
            </a:r>
            <a:r>
              <a:rPr lang="en-US" dirty="0" err="1"/>
              <a:t>hızlanma</a:t>
            </a:r>
            <a:r>
              <a:rPr lang="en-US" dirty="0"/>
              <a:t>, </a:t>
            </a:r>
            <a:r>
              <a:rPr lang="en-US" dirty="0" err="1"/>
              <a:t>yavaşlama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dönüş</a:t>
            </a:r>
            <a:r>
              <a:rPr lang="en-US" dirty="0"/>
              <a:t> </a:t>
            </a:r>
            <a:r>
              <a:rPr lang="en-US" dirty="0" err="1"/>
              <a:t>hareketleri</a:t>
            </a:r>
            <a:r>
              <a:rPr lang="tr-TR" dirty="0"/>
              <a:t> ile ses ve sıcaklık değişimlerinden konfor indeksi hesaplanmalı ve bu ölçüm sunucuya kaydedilmeli.</a:t>
            </a:r>
          </a:p>
          <a:p>
            <a:r>
              <a:rPr lang="tr-TR" dirty="0"/>
              <a:t>Veriler senkron şekilde sunucuya kaydedilebilmeli</a:t>
            </a:r>
          </a:p>
          <a:p>
            <a:r>
              <a:rPr lang="tr-TR" dirty="0"/>
              <a:t>Anlık yol takibinin yapılarak konum bilgisinin alınması. Belirli konumlar arası ortalama indeks değerinin kaydedilmesi.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8AB0A-D51F-497D-9892-E75B8E184080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/>
              <a:t>Kaynaklar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7391400" cy="4800600"/>
          </a:xfrm>
        </p:spPr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 err="1"/>
              <a:t>Research</a:t>
            </a:r>
            <a:r>
              <a:rPr lang="tr-TR" altLang="en-US" sz="2000" dirty="0"/>
              <a:t> on </a:t>
            </a:r>
            <a:r>
              <a:rPr lang="tr-TR" altLang="en-US" sz="2000" dirty="0" err="1"/>
              <a:t>the</a:t>
            </a:r>
            <a:r>
              <a:rPr lang="tr-TR" altLang="en-US" sz="2000" dirty="0"/>
              <a:t> </a:t>
            </a:r>
            <a:r>
              <a:rPr lang="tr-TR" altLang="en-US" sz="2000" dirty="0" err="1"/>
              <a:t>Comfort</a:t>
            </a:r>
            <a:r>
              <a:rPr lang="tr-TR" altLang="en-US" sz="2000" dirty="0"/>
              <a:t> of </a:t>
            </a:r>
            <a:r>
              <a:rPr lang="tr-TR" altLang="en-US" sz="2000" dirty="0" err="1"/>
              <a:t>Vehicle</a:t>
            </a:r>
            <a:r>
              <a:rPr lang="tr-TR" altLang="en-US" sz="2000" dirty="0"/>
              <a:t> </a:t>
            </a:r>
            <a:r>
              <a:rPr lang="tr-TR" altLang="en-US" sz="2000" dirty="0" err="1"/>
              <a:t>Passengers</a:t>
            </a:r>
            <a:r>
              <a:rPr lang="tr-TR" altLang="en-US" sz="2000" dirty="0"/>
              <a:t> </a:t>
            </a:r>
            <a:r>
              <a:rPr lang="tr-TR" altLang="en-US" sz="2000" dirty="0" err="1"/>
              <a:t>Considering</a:t>
            </a:r>
            <a:r>
              <a:rPr lang="tr-TR" altLang="en-US" sz="2000" dirty="0"/>
              <a:t> </a:t>
            </a:r>
            <a:r>
              <a:rPr lang="tr-TR" altLang="en-US" sz="2000" dirty="0" err="1"/>
              <a:t>the</a:t>
            </a:r>
            <a:r>
              <a:rPr lang="tr-TR" altLang="en-US" sz="2000" dirty="0"/>
              <a:t> </a:t>
            </a:r>
            <a:r>
              <a:rPr lang="tr-TR" altLang="en-US" sz="2000" dirty="0" err="1"/>
              <a:t>Vehicle</a:t>
            </a:r>
            <a:r>
              <a:rPr lang="tr-TR" altLang="en-US" sz="2000" dirty="0"/>
              <a:t> Motion </a:t>
            </a:r>
            <a:r>
              <a:rPr lang="tr-TR" altLang="en-US" sz="2000" dirty="0" err="1"/>
              <a:t>State</a:t>
            </a:r>
            <a:r>
              <a:rPr lang="tr-TR" altLang="en-US" sz="2000" dirty="0"/>
              <a:t> </a:t>
            </a:r>
            <a:r>
              <a:rPr lang="tr-TR" altLang="en-US" sz="2000" dirty="0" err="1"/>
              <a:t>and</a:t>
            </a:r>
            <a:r>
              <a:rPr lang="tr-TR" altLang="en-US" sz="2000" dirty="0"/>
              <a:t> </a:t>
            </a:r>
            <a:r>
              <a:rPr lang="tr-TR" altLang="en-US" sz="2000" dirty="0" err="1"/>
              <a:t>Passenger</a:t>
            </a:r>
            <a:r>
              <a:rPr lang="tr-TR" altLang="en-US" sz="2000" dirty="0"/>
              <a:t> </a:t>
            </a:r>
            <a:r>
              <a:rPr lang="tr-TR" altLang="en-US" sz="2000" dirty="0" err="1"/>
              <a:t>Physiological</a:t>
            </a:r>
            <a:r>
              <a:rPr lang="tr-TR" altLang="en-US" sz="2000" dirty="0"/>
              <a:t> </a:t>
            </a:r>
            <a:r>
              <a:rPr lang="tr-TR" altLang="en-US" sz="2000" dirty="0" err="1"/>
              <a:t>Characteristics</a:t>
            </a:r>
            <a:r>
              <a:rPr lang="tr-TR" altLang="en-US" sz="2000" dirty="0"/>
              <a:t>: </a:t>
            </a:r>
            <a:r>
              <a:rPr lang="tr-TR" altLang="en-US" sz="2000" dirty="0" err="1"/>
              <a:t>Improving</a:t>
            </a:r>
            <a:r>
              <a:rPr lang="tr-TR" altLang="en-US" sz="2000" dirty="0"/>
              <a:t> </a:t>
            </a:r>
            <a:r>
              <a:rPr lang="tr-TR" altLang="en-US" sz="2000" dirty="0" err="1"/>
              <a:t>the</a:t>
            </a:r>
            <a:r>
              <a:rPr lang="tr-TR" altLang="en-US" sz="2000" dirty="0"/>
              <a:t> </a:t>
            </a:r>
            <a:r>
              <a:rPr lang="tr-TR" altLang="en-US" sz="2000" dirty="0" err="1"/>
              <a:t>Passenger</a:t>
            </a:r>
            <a:r>
              <a:rPr lang="tr-TR" altLang="en-US" sz="2000" dirty="0"/>
              <a:t> </a:t>
            </a:r>
            <a:r>
              <a:rPr lang="tr-TR" altLang="en-US" sz="2000" dirty="0" err="1"/>
              <a:t>Comfort</a:t>
            </a:r>
            <a:r>
              <a:rPr lang="tr-TR" altLang="en-US" sz="2000" dirty="0"/>
              <a:t> of </a:t>
            </a:r>
            <a:r>
              <a:rPr lang="tr-TR" altLang="en-US" sz="2000" dirty="0" err="1"/>
              <a:t>Autonomous</a:t>
            </a:r>
            <a:r>
              <a:rPr lang="tr-TR" altLang="en-US" sz="2000" dirty="0"/>
              <a:t> </a:t>
            </a:r>
            <a:r>
              <a:rPr lang="tr-TR" altLang="en-US" sz="2000" dirty="0" err="1"/>
              <a:t>Vehicles</a:t>
            </a:r>
            <a:r>
              <a:rPr lang="tr-TR" altLang="en-US" sz="2000" dirty="0"/>
              <a:t>  -  </a:t>
            </a:r>
            <a:r>
              <a:rPr lang="tr-TR" altLang="en-US" sz="2000" dirty="0" err="1"/>
              <a:t>Chang</a:t>
            </a:r>
            <a:r>
              <a:rPr lang="tr-TR" altLang="en-US" sz="2000" dirty="0"/>
              <a:t> </a:t>
            </a:r>
            <a:r>
              <a:rPr lang="tr-TR" altLang="en-US" sz="2000" dirty="0" err="1"/>
              <a:t>Wang</a:t>
            </a:r>
            <a:r>
              <a:rPr lang="tr-TR" altLang="en-US" sz="2000" dirty="0"/>
              <a:t>, </a:t>
            </a:r>
            <a:r>
              <a:rPr lang="tr-TR" altLang="en-US" sz="2000" dirty="0" err="1"/>
              <a:t>Xia</a:t>
            </a:r>
            <a:r>
              <a:rPr lang="tr-TR" altLang="en-US" sz="2000" dirty="0"/>
              <a:t> </a:t>
            </a:r>
            <a:r>
              <a:rPr lang="tr-TR" altLang="en-US" sz="2000" dirty="0" err="1"/>
              <a:t>Zhao</a:t>
            </a:r>
            <a:r>
              <a:rPr lang="tr-TR" altLang="en-US" sz="2000" dirty="0"/>
              <a:t>, </a:t>
            </a:r>
            <a:r>
              <a:rPr lang="tr-TR" altLang="en-US" sz="2000" dirty="0" err="1"/>
              <a:t>Rui</a:t>
            </a:r>
            <a:r>
              <a:rPr lang="tr-TR" altLang="en-US" sz="2000" dirty="0"/>
              <a:t> Fu * </a:t>
            </a:r>
            <a:r>
              <a:rPr lang="tr-TR" altLang="en-US" sz="2000" dirty="0" err="1"/>
              <a:t>and</a:t>
            </a:r>
            <a:r>
              <a:rPr lang="tr-TR" altLang="en-US" sz="2000" dirty="0"/>
              <a:t> </a:t>
            </a:r>
            <a:r>
              <a:rPr lang="tr-TR" altLang="en-US" sz="2000" dirty="0" err="1"/>
              <a:t>Zhen</a:t>
            </a:r>
            <a:r>
              <a:rPr lang="tr-TR" altLang="en-US" sz="2000" dirty="0"/>
              <a:t> </a:t>
            </a:r>
            <a:r>
              <a:rPr lang="tr-TR" altLang="en-US" sz="2000" dirty="0" err="1"/>
              <a:t>Li</a:t>
            </a:r>
            <a:r>
              <a:rPr lang="tr-TR" altLang="en-US" sz="2000" dirty="0"/>
              <a:t> – Yayınlanma Tarihi: 18 Eylül 2020</a:t>
            </a:r>
          </a:p>
          <a:p>
            <a:pPr marL="514350" indent="-514350" eaLnBrk="1" hangingPunct="1">
              <a:buFontTx/>
              <a:buAutoNum type="arabicPeriod"/>
            </a:pPr>
            <a:endParaRPr lang="tr-TR" altLang="en-US" sz="2000" dirty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 err="1"/>
              <a:t>In-Vehicle</a:t>
            </a:r>
            <a:r>
              <a:rPr lang="tr-TR" altLang="en-US" sz="2000" dirty="0"/>
              <a:t> </a:t>
            </a:r>
            <a:r>
              <a:rPr lang="tr-TR" altLang="en-US" sz="2000" dirty="0" err="1"/>
              <a:t>Loudspeaker</a:t>
            </a:r>
            <a:r>
              <a:rPr lang="tr-TR" altLang="en-US" sz="2000" dirty="0"/>
              <a:t> </a:t>
            </a:r>
            <a:r>
              <a:rPr lang="tr-TR" altLang="en-US" sz="2000" dirty="0" err="1"/>
              <a:t>Measurements</a:t>
            </a:r>
            <a:r>
              <a:rPr lang="tr-TR" altLang="en-US" sz="2000" dirty="0"/>
              <a:t> </a:t>
            </a:r>
            <a:r>
              <a:rPr lang="tr-TR" altLang="en-US" sz="2000" dirty="0" err="1"/>
              <a:t>and</a:t>
            </a:r>
            <a:r>
              <a:rPr lang="tr-TR" altLang="en-US" sz="2000" dirty="0"/>
              <a:t> </a:t>
            </a:r>
            <a:r>
              <a:rPr lang="tr-TR" altLang="en-US" sz="2000" dirty="0" err="1"/>
              <a:t>Distortion</a:t>
            </a:r>
            <a:r>
              <a:rPr lang="tr-TR" altLang="en-US" sz="2000" dirty="0"/>
              <a:t> </a:t>
            </a:r>
            <a:r>
              <a:rPr lang="tr-TR" altLang="en-US" sz="2000" dirty="0" err="1"/>
              <a:t>Audibility</a:t>
            </a:r>
            <a:r>
              <a:rPr lang="tr-TR" altLang="en-US" sz="2000" dirty="0"/>
              <a:t> -  </a:t>
            </a:r>
            <a:r>
              <a:rPr lang="tr-TR" altLang="en-US" sz="2000" dirty="0" err="1"/>
              <a:t>By</a:t>
            </a:r>
            <a:r>
              <a:rPr lang="tr-TR" altLang="en-US" sz="2000" dirty="0"/>
              <a:t> </a:t>
            </a:r>
            <a:r>
              <a:rPr lang="tr-TR" altLang="en-US" sz="2000" dirty="0" err="1"/>
              <a:t>Zarina</a:t>
            </a:r>
            <a:r>
              <a:rPr lang="tr-TR" altLang="en-US" sz="2000" dirty="0"/>
              <a:t> </a:t>
            </a:r>
            <a:r>
              <a:rPr lang="tr-TR" altLang="en-US" sz="2000" dirty="0" err="1"/>
              <a:t>Bhimani</a:t>
            </a:r>
            <a:r>
              <a:rPr lang="tr-TR" altLang="en-US" sz="2000" dirty="0"/>
              <a:t> Listen, </a:t>
            </a:r>
            <a:r>
              <a:rPr lang="tr-TR" altLang="en-US" sz="2000" dirty="0" err="1"/>
              <a:t>Inc</a:t>
            </a:r>
            <a:r>
              <a:rPr lang="tr-TR" altLang="en-US" sz="2000" dirty="0"/>
              <a:t>.</a:t>
            </a:r>
            <a:br>
              <a:rPr lang="tr-TR" altLang="en-US" sz="2000" dirty="0"/>
            </a:br>
            <a:r>
              <a:rPr lang="tr-TR" altLang="en-US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79C4B9-F984-4206-AFD2-FD0541FAF3C1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7467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Projenin Şeması ve Tanımı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Proje Tasarım Planı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Proje Gereksinimleri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Başarı Kriterleri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Kaynaklar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İçerik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Proje Şeması ve Tanımı</a:t>
            </a:r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4572000" y="1872916"/>
            <a:ext cx="449580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just" eaLnBrk="1" hangingPunct="1">
              <a:buNone/>
            </a:pPr>
            <a:r>
              <a:rPr lang="tr-TR" altLang="en-US" sz="1600" dirty="0"/>
              <a:t>       Günümüzde bir yerden bir yere giderken gerek toplu taşıma araçları gerek şahsi araç içerisinde konforlu ulaşım yaşam şartlarımızı iyileştiren önemli noktalardan biridir.</a:t>
            </a:r>
          </a:p>
          <a:p>
            <a:pPr marL="0" indent="0" algn="just" eaLnBrk="1" hangingPunct="1">
              <a:buNone/>
            </a:pPr>
            <a:endParaRPr lang="tr-TR" altLang="en-US" sz="1600" dirty="0"/>
          </a:p>
          <a:p>
            <a:pPr marL="0" indent="0" algn="just" eaLnBrk="1" hangingPunct="1">
              <a:buNone/>
            </a:pPr>
            <a:r>
              <a:rPr lang="tr-TR" altLang="en-US" sz="1600" dirty="0"/>
              <a:t>	Proje kapsamında ulaşımda en belirgin birkaç ( 3 eksendeki anlık değişimler, sıcaklık ve ses faktörü ) dış faktörün seyahat konforundaki etkisi tespit edilerek konfor indeks hesabı ile </a:t>
            </a:r>
            <a:r>
              <a:rPr lang="tr-TR" altLang="en-US" sz="1600" dirty="0" err="1"/>
              <a:t>sensörlerden</a:t>
            </a:r>
            <a:r>
              <a:rPr lang="tr-TR" altLang="en-US" sz="1600" dirty="0"/>
              <a:t> elde edilen sonuçlar kullanıcıya aktarılacaktır.</a:t>
            </a:r>
          </a:p>
          <a:p>
            <a:pPr marL="0" indent="0" algn="just" eaLnBrk="1" hangingPunct="1">
              <a:buNone/>
            </a:pPr>
            <a:endParaRPr lang="tr-TR" altLang="en-US" sz="1600" dirty="0"/>
          </a:p>
          <a:p>
            <a:pPr marL="0" indent="0" algn="just" eaLnBrk="1" hangingPunct="1">
              <a:buNone/>
            </a:pPr>
            <a:r>
              <a:rPr lang="tr-TR" altLang="en-US" sz="1600" dirty="0"/>
              <a:t>	Elde ettiğimiz bu veriler aynı zamanda </a:t>
            </a:r>
            <a:r>
              <a:rPr lang="tr-TR" altLang="en-US" sz="1600" dirty="0" err="1"/>
              <a:t>veritabanı</a:t>
            </a:r>
            <a:r>
              <a:rPr lang="tr-TR" altLang="en-US" sz="1600" dirty="0"/>
              <a:t> sunucusu yardımı ile kaydedilip takip edilebilir olacaktır.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12624D1D-B2F4-4261-AB78-96297A456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19825"/>
            <a:ext cx="4056949" cy="36349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22B10-E9C3-45F2-9669-AE91C33CA2D2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763000" cy="579437"/>
          </a:xfrm>
        </p:spPr>
        <p:txBody>
          <a:bodyPr/>
          <a:lstStyle/>
          <a:p>
            <a:pPr eaLnBrk="1" hangingPunct="1"/>
            <a:r>
              <a:rPr lang="tr-TR" altLang="en-US" sz="4000" dirty="0"/>
              <a:t>Proje Tasarım Planı</a:t>
            </a:r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2159000" y="3124200"/>
            <a:ext cx="441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499100" y="1097280"/>
            <a:ext cx="34163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tr-TR" altLang="en-US" sz="1600" dirty="0"/>
              <a:t>Sıcaklık </a:t>
            </a:r>
            <a:r>
              <a:rPr lang="tr-TR" altLang="en-US" sz="1600" dirty="0" err="1"/>
              <a:t>sensörü</a:t>
            </a:r>
            <a:r>
              <a:rPr lang="tr-TR" altLang="en-US" sz="1600" dirty="0"/>
              <a:t> ile ortamın sıcaklık değeri alınacak.</a:t>
            </a:r>
          </a:p>
          <a:p>
            <a:pPr algn="just" eaLnBrk="1" hangingPunct="1"/>
            <a:r>
              <a:rPr lang="tr-TR" altLang="en-US" sz="1600" dirty="0"/>
              <a:t>Ses seviyesi ölçer </a:t>
            </a:r>
            <a:r>
              <a:rPr lang="tr-TR" altLang="en-US" sz="1600" dirty="0" err="1"/>
              <a:t>sensör</a:t>
            </a:r>
            <a:r>
              <a:rPr lang="tr-TR" altLang="en-US" sz="1600" dirty="0"/>
              <a:t> ile ortamdaki ses şiddetinin ölçümü </a:t>
            </a:r>
            <a:r>
              <a:rPr lang="tr-TR" altLang="en-US" sz="1600" dirty="0" err="1"/>
              <a:t>yapılıcaktır</a:t>
            </a:r>
            <a:r>
              <a:rPr lang="tr-TR" altLang="en-US" sz="1600" dirty="0"/>
              <a:t>.</a:t>
            </a:r>
          </a:p>
          <a:p>
            <a:pPr algn="just" eaLnBrk="1" hangingPunct="1"/>
            <a:r>
              <a:rPr lang="tr-TR" altLang="en-US" sz="1600" dirty="0" err="1"/>
              <a:t>Akseloremetre</a:t>
            </a:r>
            <a:r>
              <a:rPr lang="tr-TR" altLang="en-US" sz="1600" dirty="0"/>
              <a:t> yardımı ile aracın 3 eksendeki hareketinden sarsılma miktarı tespit </a:t>
            </a:r>
            <a:r>
              <a:rPr lang="tr-TR" altLang="en-US" sz="1600" dirty="0" err="1"/>
              <a:t>edilicek</a:t>
            </a:r>
            <a:r>
              <a:rPr lang="tr-TR" altLang="en-US" sz="1600" dirty="0"/>
              <a:t>.</a:t>
            </a:r>
          </a:p>
          <a:p>
            <a:pPr algn="just" eaLnBrk="1" hangingPunct="1"/>
            <a:r>
              <a:rPr lang="tr-TR" altLang="en-US" sz="1600" dirty="0"/>
              <a:t>Elde edilen sıcaklık , ses şiddeti ve eksenlerdeki ivme değişimleri 5 saniyelik periyotlar ile </a:t>
            </a:r>
            <a:r>
              <a:rPr lang="tr-TR" altLang="en-US" sz="1600" dirty="0" err="1"/>
              <a:t>veritabanında</a:t>
            </a:r>
            <a:r>
              <a:rPr lang="tr-TR" altLang="en-US" sz="1600" dirty="0"/>
              <a:t>    tutulacak.</a:t>
            </a:r>
          </a:p>
          <a:p>
            <a:pPr algn="just" eaLnBrk="1" hangingPunct="1"/>
            <a:r>
              <a:rPr lang="tr-TR" altLang="en-US" sz="1600" dirty="0"/>
              <a:t>Server üzerinden kullanıcı bu değerlere </a:t>
            </a:r>
            <a:r>
              <a:rPr lang="tr-TR" altLang="en-US" sz="1600" dirty="0" err="1"/>
              <a:t>erişebilicek</a:t>
            </a:r>
            <a:r>
              <a:rPr lang="tr-TR" altLang="en-US" sz="1600" dirty="0"/>
              <a:t>.</a:t>
            </a:r>
            <a:endParaRPr lang="tr-TR" altLang="en-US" sz="2400" dirty="0"/>
          </a:p>
          <a:p>
            <a:pPr algn="just" eaLnBrk="1" hangingPunct="1"/>
            <a:r>
              <a:rPr lang="tr-TR" altLang="en-US" sz="1600" dirty="0"/>
              <a:t>Yatay eksen yol boyu düşey eksen konfor indeksi olacak şekilde web </a:t>
            </a:r>
            <a:r>
              <a:rPr lang="tr-TR" altLang="en-US" sz="1600" dirty="0" err="1"/>
              <a:t>arayüzde</a:t>
            </a:r>
            <a:r>
              <a:rPr lang="tr-TR" altLang="en-US" sz="1600" dirty="0"/>
              <a:t> grafik ile </a:t>
            </a:r>
            <a:r>
              <a:rPr lang="tr-TR" altLang="en-US" sz="1600" dirty="0" err="1"/>
              <a:t>anlaşılabilirlik</a:t>
            </a:r>
            <a:r>
              <a:rPr lang="tr-TR" altLang="en-US" sz="1600" dirty="0"/>
              <a:t> desteklenecek.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341EFFE-F950-4706-813E-36E9E25E9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57" y="1272142"/>
            <a:ext cx="4701947" cy="45952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Yapılanlar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62890" y="1524000"/>
            <a:ext cx="842391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/>
            <a:r>
              <a:rPr lang="tr-TR" altLang="en-US" sz="2000" dirty="0"/>
              <a:t>Web </a:t>
            </a:r>
            <a:r>
              <a:rPr lang="tr-TR" altLang="en-US" sz="2000" dirty="0" err="1"/>
              <a:t>arayüz</a:t>
            </a:r>
            <a:r>
              <a:rPr lang="tr-TR" altLang="en-US" sz="2000" dirty="0"/>
              <a:t> için node.js ile kullanıcı </a:t>
            </a:r>
            <a:r>
              <a:rPr lang="tr-TR" altLang="en-US" sz="2000" dirty="0" err="1"/>
              <a:t>arayüzü</a:t>
            </a:r>
            <a:r>
              <a:rPr lang="tr-TR" altLang="en-US" sz="2000" dirty="0"/>
              <a:t> oluşturuldu. </a:t>
            </a:r>
            <a:r>
              <a:rPr lang="tr-TR" altLang="en-US" sz="2000" dirty="0" err="1"/>
              <a:t>Veritabanı</a:t>
            </a:r>
            <a:r>
              <a:rPr lang="tr-TR" altLang="en-US" sz="2000" dirty="0"/>
              <a:t> ile bağlantısı kurularak filtrelenebilir şekilde geçmiş kayıtlara erişebilir hale getirildi.</a:t>
            </a:r>
          </a:p>
          <a:p>
            <a:pPr marL="457200" lvl="1" indent="0" eaLnBrk="1" hangingPunct="1">
              <a:buNone/>
            </a:pPr>
            <a:endParaRPr lang="tr-TR" altLang="en-US" sz="2000" dirty="0"/>
          </a:p>
          <a:p>
            <a:pPr lvl="1" eaLnBrk="1" hangingPunct="1"/>
            <a:r>
              <a:rPr lang="tr-TR" altLang="en-US" sz="2000" dirty="0"/>
              <a:t>Konum takibi için Google </a:t>
            </a:r>
            <a:r>
              <a:rPr lang="tr-TR" altLang="en-US" sz="2000" dirty="0" err="1"/>
              <a:t>maps</a:t>
            </a:r>
            <a:r>
              <a:rPr lang="tr-TR" altLang="en-US" sz="2000" dirty="0"/>
              <a:t> </a:t>
            </a:r>
            <a:r>
              <a:rPr lang="tr-TR" altLang="en-US" sz="2000" dirty="0" err="1"/>
              <a:t>arayüze</a:t>
            </a:r>
            <a:r>
              <a:rPr lang="tr-TR" altLang="en-US" sz="2000" dirty="0"/>
              <a:t> entegre edildi. Enlem ve boylam değerlerine göre harita üzerinde konumun gösterilmesi sağlandı.</a:t>
            </a:r>
          </a:p>
          <a:p>
            <a:pPr lvl="1" eaLnBrk="1" hangingPunct="1"/>
            <a:endParaRPr lang="tr-T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28394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Yapılanlar - 2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66700" y="1066800"/>
            <a:ext cx="76200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endParaRPr lang="tr-TR" altLang="en-US" sz="2400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99D0B2D-2872-40DB-BA0D-F81C5F8F6E04}"/>
              </a:ext>
            </a:extLst>
          </p:cNvPr>
          <p:cNvSpPr/>
          <p:nvPr/>
        </p:nvSpPr>
        <p:spPr>
          <a:xfrm>
            <a:off x="266700" y="838200"/>
            <a:ext cx="8610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tr-TR" altLang="en-US" sz="2000" dirty="0"/>
              <a:t>	</a:t>
            </a:r>
            <a:r>
              <a:rPr lang="tr-TR" altLang="en-US" sz="2000" dirty="0" err="1"/>
              <a:t>Sensörlerden</a:t>
            </a:r>
            <a:r>
              <a:rPr lang="tr-TR" altLang="en-US" sz="2000" dirty="0"/>
              <a:t> okunan değerler ve hesaplanan puan değeri ortalama değerleri ve son ölçülen değerler şeklinde aşağıdaki gibi gösterilecektir.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2AB15F48-C629-4566-AD9E-676E20F88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817474"/>
            <a:ext cx="8267700" cy="45071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FF9902-0E84-4653-B460-758D26FED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dirty="0"/>
              <a:t>Yapılanlar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F273E4E-6420-49A1-8CEE-A4F782D67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410200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     Belirli tarih aralıklarındaki puan ölçüm hesaplamalarını aşağıdaki şekilde filtreleyip listeleyebilecektir.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7ACA111-9A98-4C2E-AF83-D4120C02AB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7</a:t>
            </a:fld>
            <a:endParaRPr lang="tr-TR" altLang="en-US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0C99F4CB-9A7F-42E5-8A9C-0A50EE557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8800"/>
            <a:ext cx="82296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87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C3D95D-7938-4F2F-A591-0C0915B23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dirty="0"/>
              <a:t>Yapılanlar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466136D-4CB7-44E6-A1FC-74A2C892C9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8</a:t>
            </a:fld>
            <a:endParaRPr lang="tr-TR" altLang="en-US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5F129003-B1CC-49A9-8482-492D226C1439}"/>
              </a:ext>
            </a:extLst>
          </p:cNvPr>
          <p:cNvSpPr/>
          <p:nvPr/>
        </p:nvSpPr>
        <p:spPr>
          <a:xfrm>
            <a:off x="304800" y="822785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      Belirli tarih aralıklarındaki puan ölçüm hesaplamalarını aşağıdaki şekilde filtreleyip listeleyebilecektir.</a:t>
            </a:r>
            <a:endParaRPr lang="en-US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8A4AB771-048A-4610-8369-4D55E136B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69116"/>
            <a:ext cx="8839200" cy="487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48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C29413-7DDB-4A38-A79C-905A4735F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 Planı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B2D6BD2-B2A0-4E09-9739-0CD227A67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Birinci Sunuma Kadar;</a:t>
            </a:r>
          </a:p>
          <a:p>
            <a:pPr marL="0" indent="0">
              <a:buNone/>
            </a:pPr>
            <a:r>
              <a:rPr lang="tr-TR" sz="1800" dirty="0"/>
              <a:t>	-</a:t>
            </a:r>
            <a:r>
              <a:rPr lang="tr-TR" sz="1800" dirty="0" err="1">
                <a:highlight>
                  <a:srgbClr val="FFFF00"/>
                </a:highlight>
              </a:rPr>
              <a:t>Sensörlerin</a:t>
            </a:r>
            <a:r>
              <a:rPr lang="tr-TR" sz="1800" dirty="0">
                <a:highlight>
                  <a:srgbClr val="FFFF00"/>
                </a:highlight>
              </a:rPr>
              <a:t> alınması ve entegresi;</a:t>
            </a:r>
          </a:p>
          <a:p>
            <a:pPr marL="0" indent="0">
              <a:buNone/>
            </a:pPr>
            <a:r>
              <a:rPr lang="tr-TR" sz="1800" dirty="0"/>
              <a:t>	-</a:t>
            </a:r>
            <a:r>
              <a:rPr lang="tr-TR" sz="1800" dirty="0" err="1">
                <a:highlight>
                  <a:srgbClr val="FFFF00"/>
                </a:highlight>
              </a:rPr>
              <a:t>Veritabanına</a:t>
            </a:r>
            <a:r>
              <a:rPr lang="tr-TR" sz="1800" dirty="0">
                <a:highlight>
                  <a:srgbClr val="FFFF00"/>
                </a:highlight>
              </a:rPr>
              <a:t> </a:t>
            </a:r>
            <a:r>
              <a:rPr lang="tr-TR" sz="1800" dirty="0" err="1">
                <a:highlight>
                  <a:srgbClr val="FFFF00"/>
                </a:highlight>
              </a:rPr>
              <a:t>sensörlerden</a:t>
            </a:r>
            <a:r>
              <a:rPr lang="tr-TR" sz="1800" dirty="0">
                <a:highlight>
                  <a:srgbClr val="FFFF00"/>
                </a:highlight>
              </a:rPr>
              <a:t> değerlerin kaydedilebilir hale getirilmesi</a:t>
            </a:r>
          </a:p>
          <a:p>
            <a:pPr marL="0" indent="0">
              <a:buNone/>
            </a:pPr>
            <a:r>
              <a:rPr lang="tr-TR" sz="1800" dirty="0"/>
              <a:t>	-</a:t>
            </a:r>
            <a:r>
              <a:rPr lang="tr-TR" sz="1800" dirty="0">
                <a:highlight>
                  <a:srgbClr val="FFFF00"/>
                </a:highlight>
              </a:rPr>
              <a:t>TCP Soket mantığı ile server </a:t>
            </a:r>
            <a:r>
              <a:rPr lang="tr-TR" sz="1800" dirty="0" err="1">
                <a:highlight>
                  <a:srgbClr val="FFFF00"/>
                </a:highlight>
              </a:rPr>
              <a:t>client</a:t>
            </a:r>
            <a:r>
              <a:rPr lang="tr-TR" sz="1800" dirty="0">
                <a:highlight>
                  <a:srgbClr val="FFFF00"/>
                </a:highlight>
              </a:rPr>
              <a:t> yapısının donanım ile server arasında kurulması.</a:t>
            </a:r>
          </a:p>
          <a:p>
            <a:r>
              <a:rPr lang="tr-TR" dirty="0"/>
              <a:t>İkinci Sunuma Kadar;</a:t>
            </a:r>
          </a:p>
          <a:p>
            <a:pPr marL="0" indent="0">
              <a:buNone/>
            </a:pPr>
            <a:r>
              <a:rPr lang="tr-TR" dirty="0"/>
              <a:t>	-</a:t>
            </a:r>
            <a:r>
              <a:rPr lang="tr-TR" sz="1800" dirty="0" err="1">
                <a:highlight>
                  <a:srgbClr val="FFFF00"/>
                </a:highlight>
              </a:rPr>
              <a:t>Sensörlerden</a:t>
            </a:r>
            <a:r>
              <a:rPr lang="tr-TR" sz="1800" dirty="0">
                <a:highlight>
                  <a:srgbClr val="FFFF00"/>
                </a:highlight>
              </a:rPr>
              <a:t> konum bilgisi ile konum takibinin yapılabilmesi</a:t>
            </a:r>
            <a:r>
              <a:rPr lang="tr-TR" sz="1800" dirty="0">
                <a:highlight>
                  <a:srgbClr val="00FF00"/>
                </a:highlight>
              </a:rPr>
              <a:t>(Anlık olarak yenilenmesi eksik)</a:t>
            </a:r>
          </a:p>
          <a:p>
            <a:pPr marL="0" indent="0">
              <a:buNone/>
            </a:pPr>
            <a:r>
              <a:rPr lang="tr-TR" sz="1800" dirty="0"/>
              <a:t>	-</a:t>
            </a:r>
            <a:r>
              <a:rPr lang="tr-TR" sz="1800" dirty="0" err="1">
                <a:highlight>
                  <a:srgbClr val="FFFF00"/>
                </a:highlight>
              </a:rPr>
              <a:t>Arayüzde</a:t>
            </a:r>
            <a:r>
              <a:rPr lang="tr-TR" sz="1800" dirty="0">
                <a:highlight>
                  <a:srgbClr val="FFFF00"/>
                </a:highlight>
              </a:rPr>
              <a:t> sunucuya kaydedilen değerlerin gösterilebilir hale gelmesi</a:t>
            </a:r>
            <a:endParaRPr lang="tr-TR" dirty="0">
              <a:highlight>
                <a:srgbClr val="FFFF00"/>
              </a:highlight>
            </a:endParaRPr>
          </a:p>
          <a:p>
            <a:r>
              <a:rPr lang="tr-TR" dirty="0"/>
              <a:t>Son Sunuma Kadar;</a:t>
            </a:r>
          </a:p>
          <a:p>
            <a:pPr lvl="1"/>
            <a:r>
              <a:rPr lang="tr-TR" sz="1800" dirty="0"/>
              <a:t>Belirli konumlar arası sürüş puanının görüntülenebilmesi </a:t>
            </a:r>
          </a:p>
          <a:p>
            <a:pPr lvl="1"/>
            <a:r>
              <a:rPr lang="tr-TR" sz="1800" dirty="0" err="1"/>
              <a:t>Arayüz</a:t>
            </a:r>
            <a:r>
              <a:rPr lang="tr-TR" sz="1800" dirty="0"/>
              <a:t> üzerinde konum takibinin yapılabilmesi</a:t>
            </a:r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A89D126-6B90-4653-A5BD-39DF2741E9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9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37070591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27349</TotalTime>
  <Words>492</Words>
  <Application>Microsoft Office PowerPoint</Application>
  <PresentationFormat>Ekran Gösterisi (4:3)</PresentationFormat>
  <Paragraphs>75</Paragraphs>
  <Slides>11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4" baseType="lpstr">
      <vt:lpstr>Arial</vt:lpstr>
      <vt:lpstr>Tahoma</vt:lpstr>
      <vt:lpstr>Default Design</vt:lpstr>
      <vt:lpstr>ARAÇ İÇİ SEYAHAT KONFOR ÖLÇÜMÜ</vt:lpstr>
      <vt:lpstr>İçerik</vt:lpstr>
      <vt:lpstr>Proje Şeması ve Tanımı</vt:lpstr>
      <vt:lpstr>Proje Tasarım Planı</vt:lpstr>
      <vt:lpstr>Yapılanlar</vt:lpstr>
      <vt:lpstr>Yapılanlar - 2</vt:lpstr>
      <vt:lpstr>Yapılanlar</vt:lpstr>
      <vt:lpstr>Yapılanlar</vt:lpstr>
      <vt:lpstr>İş Planı</vt:lpstr>
      <vt:lpstr>Başarı Kriterleri</vt:lpstr>
      <vt:lpstr>Kaynaklar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TAYLAN ÖNDER</cp:lastModifiedBy>
  <cp:revision>210</cp:revision>
  <dcterms:created xsi:type="dcterms:W3CDTF">2007-08-26T20:02:13Z</dcterms:created>
  <dcterms:modified xsi:type="dcterms:W3CDTF">2021-05-11T09:44:22Z</dcterms:modified>
</cp:coreProperties>
</file>