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</p:sldMasterIdLst>
  <p:notesMasterIdLst>
    <p:notesMasterId r:id="rId8"/>
  </p:notesMasterIdLst>
  <p:handoutMasterIdLst>
    <p:handoutMasterId r:id="rId27"/>
  </p:handoutMasterIdLst>
  <p:sldIdLst>
    <p:sldId id="256" r:id="rId5"/>
    <p:sldId id="267" r:id="rId6"/>
    <p:sldId id="264" r:id="rId7"/>
    <p:sldId id="268" r:id="rId9"/>
    <p:sldId id="312" r:id="rId10"/>
    <p:sldId id="270" r:id="rId11"/>
    <p:sldId id="271" r:id="rId12"/>
    <p:sldId id="315" r:id="rId13"/>
    <p:sldId id="316" r:id="rId14"/>
    <p:sldId id="313" r:id="rId15"/>
    <p:sldId id="314" r:id="rId16"/>
    <p:sldId id="325" r:id="rId17"/>
    <p:sldId id="326" r:id="rId18"/>
    <p:sldId id="327" r:id="rId19"/>
    <p:sldId id="329" r:id="rId20"/>
    <p:sldId id="328" r:id="rId21"/>
    <p:sldId id="330" r:id="rId22"/>
    <p:sldId id="331" r:id="rId23"/>
    <p:sldId id="332" r:id="rId24"/>
    <p:sldId id="333" r:id="rId25"/>
    <p:sldId id="324" r:id="rId2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112" d="100"/>
          <a:sy n="112" d="100"/>
        </p:scale>
        <p:origin x="-75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1F567A7-9EE2-4213-A61C-9DC68C9CDD6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812752-6614-4E3C-88B9-64A289C5497A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6765ADC-37FE-49A1-AE4B-1A9AAA721778}" type="datetimeFigureOut">
              <a:rPr lang="zh-CN" altLang="en-US"/>
            </a:fld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3488401-C982-45AF-94E0-3780FC0A6A7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123123\Desktop\长虹vi\format1-01.png"/>
          <p:cNvPicPr>
            <a:picLocks noChangeAspect="1" noChangeArrowheads="1"/>
          </p:cNvPicPr>
          <p:nvPr userDrawn="1"/>
        </p:nvPicPr>
        <p:blipFill>
          <a:blip r:embed="rId2"/>
          <a:srcRect b="14705"/>
          <a:stretch>
            <a:fillRect/>
          </a:stretch>
        </p:blipFill>
        <p:spPr bwMode="auto">
          <a:xfrm>
            <a:off x="0" y="785813"/>
            <a:ext cx="6588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封底16-9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01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3" descr="图片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714625" y="1785938"/>
            <a:ext cx="36941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image" Target="../media/image7.png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ppt封面16-9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59350" y="2711450"/>
            <a:ext cx="41846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3" descr="长虹标志.png"/>
          <p:cNvPicPr>
            <a:picLocks noChangeAspect="1"/>
          </p:cNvPicPr>
          <p:nvPr userDrawn="1"/>
        </p:nvPicPr>
        <p:blipFill>
          <a:blip r:embed="rId3"/>
          <a:srcRect r="3484" b="77818"/>
          <a:stretch>
            <a:fillRect/>
          </a:stretch>
        </p:blipFill>
        <p:spPr bwMode="auto">
          <a:xfrm>
            <a:off x="142875" y="142875"/>
            <a:ext cx="214312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4" descr="浅色背景示范应用(1).jpg"/>
          <p:cNvPicPr>
            <a:picLocks noChangeAspect="1"/>
          </p:cNvPicPr>
          <p:nvPr userDrawn="1"/>
        </p:nvPicPr>
        <p:blipFill>
          <a:blip r:embed="rId4"/>
          <a:srcRect l="24767" t="34952" r="22746" b="40594"/>
          <a:stretch>
            <a:fillRect/>
          </a:stretch>
        </p:blipFill>
        <p:spPr bwMode="auto">
          <a:xfrm>
            <a:off x="7786688" y="142875"/>
            <a:ext cx="121443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123123\Desktop\长虹vi\format1-01.png"/>
          <p:cNvPicPr>
            <a:picLocks noChangeAspect="1" noChangeArrowheads="1"/>
          </p:cNvPicPr>
          <p:nvPr userDrawn="1"/>
        </p:nvPicPr>
        <p:blipFill>
          <a:blip r:embed="rId4"/>
          <a:srcRect b="14705"/>
          <a:stretch>
            <a:fillRect/>
          </a:stretch>
        </p:blipFill>
        <p:spPr bwMode="auto">
          <a:xfrm>
            <a:off x="0" y="785813"/>
            <a:ext cx="6588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 descr="长虹想象力实验室Icon [转换].pn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5492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mailto:$@.$$$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2"/>
          <p:cNvSpPr txBox="1">
            <a:spLocks noChangeArrowheads="1"/>
          </p:cNvSpPr>
          <p:nvPr/>
        </p:nvSpPr>
        <p:spPr bwMode="auto">
          <a:xfrm>
            <a:off x="1403350" y="1285875"/>
            <a:ext cx="5832475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解读标准框架中的</a:t>
            </a:r>
            <a:r>
              <a:rPr lang="en-US" altLang="zh-CN" sz="3200" b="1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makefile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邹书强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323850" y="411163"/>
            <a:ext cx="8280400" cy="4662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INCDIR  = -I$(</a:t>
            </a:r>
            <a:r>
              <a:rPr lang="en-US" altLang="zh-CN" dirty="0" err="1" smtClean="0"/>
              <a:t>subst</a:t>
            </a:r>
            <a:r>
              <a:rPr lang="en-US" altLang="zh-CN" dirty="0" smtClean="0"/>
              <a:t> $(BAD_SLASH),$(GOOD_SLASH),$(CURDIR))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INCDIR  += -I$(</a:t>
            </a:r>
            <a:r>
              <a:rPr lang="en-US" altLang="zh-CN" dirty="0" err="1" smtClean="0"/>
              <a:t>subst</a:t>
            </a:r>
            <a:r>
              <a:rPr lang="en-US" altLang="zh-CN" dirty="0" smtClean="0"/>
              <a:t> $(BAD_SLASH),$(GOOD_SLASH),$(PRJROOT)/mid/</a:t>
            </a:r>
            <a:r>
              <a:rPr lang="en-US" altLang="zh-CN" dirty="0" err="1" smtClean="0"/>
              <a:t>grp</a:t>
            </a:r>
            <a:r>
              <a:rPr lang="en-US" altLang="zh-CN" dirty="0" smtClean="0"/>
              <a:t>/bmp)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如果当前模块所需的头文件不全是在当前目录中，也不全是在</a:t>
            </a:r>
            <a:r>
              <a:rPr lang="en-US" altLang="zh-CN" dirty="0" err="1" smtClean="0"/>
              <a:t>makefile_common</a:t>
            </a:r>
            <a:r>
              <a:rPr lang="zh-CN" altLang="en-US" dirty="0" smtClean="0"/>
              <a:t>中，则需要在此进行定义。由于中间层和驱动层包含的头文件路径基本相同，所以我们集中在</a:t>
            </a:r>
            <a:r>
              <a:rPr lang="en-US" altLang="zh-CN" dirty="0" err="1" smtClean="0"/>
              <a:t>mid_makefile_common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drv_makefile_common</a:t>
            </a:r>
            <a:r>
              <a:rPr lang="zh-CN" altLang="en-US" dirty="0" smtClean="0"/>
              <a:t>中进行定义。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include $(</a:t>
            </a:r>
            <a:r>
              <a:rPr lang="en-US" altLang="zh-CN" dirty="0" err="1" smtClean="0"/>
              <a:t>subst</a:t>
            </a:r>
            <a:r>
              <a:rPr lang="en-US" altLang="zh-CN" dirty="0" smtClean="0"/>
              <a:t> $(BAD_SLASH),$(GOOD_SLASH),$(PRJ_MAIN_DIR)/)</a:t>
            </a:r>
            <a:r>
              <a:rPr lang="en-US" altLang="zh-CN" dirty="0" err="1" smtClean="0"/>
              <a:t>mid_makefile_common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包含</a:t>
            </a:r>
            <a:r>
              <a:rPr lang="en-US" altLang="zh-CN" dirty="0" err="1" smtClean="0"/>
              <a:t>mid_makefile_common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323850" y="411163"/>
            <a:ext cx="828040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err="1" smtClean="0"/>
              <a:t>special_clean</a:t>
            </a:r>
            <a:r>
              <a:rPr lang="en-US" altLang="zh-CN" dirty="0" smtClean="0"/>
              <a:t> :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#	@$(ECHO) ... no special clean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是否需要特殊的清除规则，例如删除特定的文件。如果没有，就定义为空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2463" y="928676"/>
            <a:ext cx="7839075" cy="37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500048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Project/</a:t>
            </a:r>
            <a:r>
              <a:rPr lang="zh-CN" altLang="en-US" dirty="0" smtClean="0"/>
              <a:t>芯片名称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Mid_makefile_common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800"/>
            <a:ext cx="794281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SRC     = $(</a:t>
            </a:r>
            <a:r>
              <a:rPr lang="en-US" altLang="zh-CN" sz="1200" dirty="0" err="1" smtClean="0"/>
              <a:t>subst</a:t>
            </a:r>
            <a:r>
              <a:rPr lang="en-US" altLang="zh-CN" sz="1200" dirty="0" smtClean="0"/>
              <a:t> $(BAD_SLASH),$(GOOD_SLASH),$(CURDIR))$(SLASH)</a:t>
            </a:r>
            <a:endParaRPr lang="en-US" altLang="zh-CN" sz="1200" dirty="0" smtClean="0"/>
          </a:p>
          <a:p>
            <a:r>
              <a:rPr lang="zh-CN" altLang="en-US" sz="1200" dirty="0" smtClean="0"/>
              <a:t>定义源文件（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cpp</a:t>
            </a:r>
            <a:r>
              <a:rPr lang="zh-CN" altLang="en-US" sz="1200" dirty="0" smtClean="0"/>
              <a:t>）的路径，最后变量</a:t>
            </a:r>
            <a:r>
              <a:rPr lang="en-US" altLang="zh-CN" sz="1200" dirty="0" smtClean="0"/>
              <a:t>SRC</a:t>
            </a:r>
            <a:r>
              <a:rPr lang="zh-CN" altLang="en-US" sz="1200" dirty="0" smtClean="0"/>
              <a:t>会加到系统保留变量</a:t>
            </a:r>
            <a:r>
              <a:rPr lang="en-US" altLang="zh-CN" sz="1200" dirty="0" smtClean="0"/>
              <a:t>VPATH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all : </a:t>
            </a:r>
            <a:r>
              <a:rPr lang="en-US" altLang="zh-CN" sz="1200" dirty="0" err="1" smtClean="0"/>
              <a:t>create_directories</a:t>
            </a:r>
            <a:r>
              <a:rPr lang="en-US" altLang="zh-CN" sz="1200" dirty="0" smtClean="0"/>
              <a:t> $(LIBDIR)$(MODULE_NAME).lib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all</a:t>
            </a:r>
            <a:r>
              <a:rPr lang="zh-CN" altLang="en-US" sz="1200" dirty="0" smtClean="0"/>
              <a:t>：是</a:t>
            </a:r>
            <a:r>
              <a:rPr lang="en-US" altLang="zh-CN" sz="1200" dirty="0" err="1" smtClean="0"/>
              <a:t>makefile</a:t>
            </a:r>
            <a:r>
              <a:rPr lang="zh-CN" altLang="en-US" sz="1200" dirty="0" smtClean="0"/>
              <a:t>的主入口，相当于一个工程的</a:t>
            </a:r>
            <a:r>
              <a:rPr lang="en-US" altLang="zh-CN" sz="1200" dirty="0" smtClean="0"/>
              <a:t>main()</a:t>
            </a:r>
            <a:r>
              <a:rPr lang="zh-CN" altLang="en-US" sz="1200" dirty="0" smtClean="0"/>
              <a:t>函数。必须有，而且名称</a:t>
            </a:r>
            <a:endParaRPr lang="en-US" altLang="zh-CN" sz="1200" dirty="0" smtClean="0"/>
          </a:p>
          <a:p>
            <a:r>
              <a:rPr lang="zh-CN" altLang="en-US" sz="1200" dirty="0" smtClean="0"/>
              <a:t>是保留的，不可修改。它告诉编译器，当用户输入</a:t>
            </a:r>
            <a:r>
              <a:rPr lang="en-US" altLang="zh-CN" sz="1200" dirty="0" smtClean="0"/>
              <a:t>make</a:t>
            </a:r>
            <a:r>
              <a:rPr lang="zh-CN" altLang="en-US" sz="1200" dirty="0" smtClean="0"/>
              <a:t>的时候我要干什么。</a:t>
            </a:r>
            <a:endParaRPr lang="en-US" altLang="zh-CN" sz="1200" dirty="0" smtClean="0"/>
          </a:p>
          <a:p>
            <a:r>
              <a:rPr lang="zh-CN" altLang="en-US" sz="1200" dirty="0" smtClean="0"/>
              <a:t>一个</a:t>
            </a:r>
            <a:r>
              <a:rPr lang="en-US" altLang="zh-CN" sz="1200" dirty="0" err="1" smtClean="0"/>
              <a:t>makefile</a:t>
            </a:r>
            <a:r>
              <a:rPr lang="zh-CN" altLang="en-US" sz="1200" dirty="0" smtClean="0"/>
              <a:t>的目标格式如下：</a:t>
            </a:r>
            <a:endParaRPr lang="en-US" altLang="zh-CN" sz="1200" dirty="0" smtClean="0"/>
          </a:p>
          <a:p>
            <a:r>
              <a:rPr lang="en-US" sz="1200" b="1" i="1" dirty="0" smtClean="0"/>
              <a:t>TARGET... : PREREQUISITES...</a:t>
            </a:r>
            <a:endParaRPr lang="en-US" sz="1200" dirty="0" smtClean="0"/>
          </a:p>
          <a:p>
            <a:r>
              <a:rPr lang="en-US" sz="1200" b="1" i="1" dirty="0" smtClean="0"/>
              <a:t>	COMMAND</a:t>
            </a:r>
            <a:endParaRPr lang="en-US" sz="1200" dirty="0" smtClean="0"/>
          </a:p>
          <a:p>
            <a:r>
              <a:rPr lang="en-US" sz="1200" b="1" i="1" dirty="0" smtClean="0"/>
              <a:t>	...</a:t>
            </a:r>
            <a:endParaRPr lang="en-US" sz="1200" dirty="0" smtClean="0"/>
          </a:p>
          <a:p>
            <a:r>
              <a:rPr lang="en-US" sz="1200" b="1" i="1" dirty="0" smtClean="0"/>
              <a:t>	...</a:t>
            </a:r>
            <a:endParaRPr lang="en-US" sz="1200" dirty="0" smtClean="0"/>
          </a:p>
          <a:p>
            <a:r>
              <a:rPr lang="en-US" altLang="zh-CN" sz="1200" dirty="0" smtClean="0"/>
              <a:t>TARGET…</a:t>
            </a:r>
            <a:r>
              <a:rPr lang="zh-CN" altLang="en-US" sz="1200" dirty="0" smtClean="0"/>
              <a:t>表示这条命令的名称，必须从页左的第一列开始，必须以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结束。用户可以在窗口直接输入</a:t>
            </a:r>
            <a:r>
              <a:rPr lang="en-US" altLang="zh-CN" sz="1200" dirty="0" smtClean="0"/>
              <a:t>make </a:t>
            </a:r>
            <a:endParaRPr lang="en-US" altLang="zh-CN" sz="1200" dirty="0" smtClean="0"/>
          </a:p>
          <a:p>
            <a:r>
              <a:rPr lang="en-US" altLang="zh-CN" sz="1200" dirty="0" smtClean="0"/>
              <a:t>TARGET…</a:t>
            </a:r>
            <a:r>
              <a:rPr lang="zh-CN" altLang="en-US" sz="1200" dirty="0" smtClean="0"/>
              <a:t>来执行它，也可以通过依赖的方式对它进行调用。它可以是真实存在的文件，例如</a:t>
            </a:r>
            <a:r>
              <a:rPr lang="en-US" altLang="zh-CN" sz="1200" dirty="0" smtClean="0"/>
              <a:t>main.lku</a:t>
            </a:r>
            <a:r>
              <a:rPr lang="zh-CN" altLang="en-US" sz="1200" dirty="0" smtClean="0"/>
              <a:t>，也可以是</a:t>
            </a:r>
            <a:endParaRPr lang="en-US" altLang="zh-CN" sz="1200" dirty="0" smtClean="0"/>
          </a:p>
          <a:p>
            <a:r>
              <a:rPr lang="zh-CN" altLang="en-US" sz="1200" dirty="0" smtClean="0"/>
              <a:t>不存在具体目标的名称，例如</a:t>
            </a:r>
            <a:r>
              <a:rPr lang="en-US" altLang="zh-CN" sz="1200" dirty="0" smtClean="0"/>
              <a:t>clean</a:t>
            </a:r>
            <a:r>
              <a:rPr lang="zh-CN" altLang="en-US" sz="1200" dirty="0" smtClean="0"/>
              <a:t>，后一种我们成为伪目标。前一种当依赖的文件没有发生变化时，不会执行。后</a:t>
            </a:r>
            <a:endParaRPr lang="en-US" altLang="zh-CN" sz="1200" dirty="0" smtClean="0"/>
          </a:p>
          <a:p>
            <a:r>
              <a:rPr lang="zh-CN" altLang="en-US" sz="1200" dirty="0" smtClean="0"/>
              <a:t>一种每次都会执行。</a:t>
            </a:r>
            <a:endParaRPr lang="en-US" altLang="zh-CN" sz="1200" dirty="0" smtClean="0"/>
          </a:p>
          <a:p>
            <a:r>
              <a:rPr lang="en-US" sz="1200" b="1" i="1" dirty="0" smtClean="0"/>
              <a:t> PREREQUISITES </a:t>
            </a:r>
            <a:r>
              <a:rPr lang="zh-CN" altLang="en-US" sz="1200" dirty="0" smtClean="0"/>
              <a:t>所需依赖的文件列表。例如一个</a:t>
            </a:r>
            <a:r>
              <a:rPr lang="en-US" altLang="zh-CN" sz="1200" dirty="0" smtClean="0"/>
              <a:t>lib</a:t>
            </a:r>
            <a:r>
              <a:rPr lang="zh-CN" altLang="en-US" sz="1200" dirty="0" smtClean="0"/>
              <a:t>文件需要由哪些</a:t>
            </a:r>
            <a:r>
              <a:rPr lang="en-US" altLang="zh-CN" sz="1200" dirty="0" smtClean="0"/>
              <a:t>o</a:t>
            </a:r>
            <a:r>
              <a:rPr lang="zh-CN" altLang="en-US" sz="1200" dirty="0" smtClean="0"/>
              <a:t>文件来链接，可以采用这种方式定义</a:t>
            </a:r>
            <a:endParaRPr lang="en-US" altLang="zh-CN" sz="1200" dirty="0" smtClean="0"/>
          </a:p>
          <a:p>
            <a:r>
              <a:rPr lang="en-US" altLang="zh-CN" sz="1200" dirty="0" smtClean="0"/>
              <a:t>COMMAND </a:t>
            </a:r>
            <a:r>
              <a:rPr lang="zh-CN" altLang="en-US" sz="1200" dirty="0" smtClean="0"/>
              <a:t>要完成</a:t>
            </a:r>
            <a:r>
              <a:rPr lang="en-US" altLang="zh-CN" sz="1200" dirty="0" smtClean="0"/>
              <a:t>TARGET</a:t>
            </a:r>
            <a:r>
              <a:rPr lang="zh-CN" altLang="en-US" sz="1200" dirty="0" smtClean="0"/>
              <a:t>，所需要的命令行，每个命令行占一行。必须以</a:t>
            </a:r>
            <a:r>
              <a:rPr lang="en-US" altLang="zh-CN" sz="1200" dirty="0" smtClean="0"/>
              <a:t>TAB</a:t>
            </a:r>
            <a:r>
              <a:rPr lang="zh-CN" altLang="en-US" sz="1200" dirty="0" smtClean="0"/>
              <a:t>键开始。否则就会出现莫名其妙的</a:t>
            </a:r>
            <a:endParaRPr lang="en-US" altLang="zh-CN" sz="1200" dirty="0" smtClean="0"/>
          </a:p>
          <a:p>
            <a:r>
              <a:rPr lang="zh-CN" altLang="en-US" sz="1200" dirty="0" smtClean="0"/>
              <a:t>问题。</a:t>
            </a:r>
            <a:endParaRPr lang="en-US" altLang="zh-CN" sz="1200" dirty="0" smtClean="0"/>
          </a:p>
          <a:p>
            <a:r>
              <a:rPr lang="zh-CN" altLang="en-US" sz="1200" dirty="0" smtClean="0"/>
              <a:t>另外，一个</a:t>
            </a:r>
            <a:r>
              <a:rPr lang="en-US" altLang="zh-CN" sz="1200" dirty="0" err="1" smtClean="0"/>
              <a:t>makefile</a:t>
            </a:r>
            <a:r>
              <a:rPr lang="zh-CN" altLang="en-US" sz="1200" dirty="0" smtClean="0"/>
              <a:t>文件，可以存在无数多个目标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伪目标，但必须有且只有一个</a:t>
            </a:r>
            <a:r>
              <a:rPr lang="en-US" altLang="zh-CN" sz="1200" dirty="0" smtClean="0"/>
              <a:t>all</a:t>
            </a:r>
            <a:r>
              <a:rPr lang="zh-CN" altLang="en-US" sz="1200" dirty="0" smtClean="0"/>
              <a:t>目标。</a:t>
            </a:r>
            <a:endParaRPr lang="en-US" altLang="zh-CN" sz="12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714494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include $(</a:t>
            </a:r>
            <a:r>
              <a:rPr lang="en-US" altLang="zh-CN" sz="1200" dirty="0" err="1" smtClean="0"/>
              <a:t>subst</a:t>
            </a:r>
            <a:r>
              <a:rPr lang="en-US" altLang="zh-CN" sz="1200" dirty="0" smtClean="0"/>
              <a:t> $(BAD_SLASH),$(GOOD_SLASH),$(PRJ_MAIN_DIR)/)</a:t>
            </a:r>
            <a:r>
              <a:rPr lang="en-US" altLang="zh-CN" sz="1200" dirty="0" err="1" smtClean="0"/>
              <a:t>makefile_head</a:t>
            </a:r>
            <a:endParaRPr lang="en-US" altLang="zh-CN" sz="1200" dirty="0" smtClean="0"/>
          </a:p>
          <a:p>
            <a:r>
              <a:rPr lang="en-US" altLang="zh-CN" sz="1200" dirty="0" smtClean="0"/>
              <a:t>include $(</a:t>
            </a:r>
            <a:r>
              <a:rPr lang="en-US" altLang="zh-CN" sz="1200" dirty="0" err="1" smtClean="0"/>
              <a:t>subst</a:t>
            </a:r>
            <a:r>
              <a:rPr lang="en-US" altLang="zh-CN" sz="1200" dirty="0" smtClean="0"/>
              <a:t> $(BAD_SLASH),$(GOOD_SLASH),$(PRJ_MAIN_DIR)/)</a:t>
            </a:r>
            <a:r>
              <a:rPr lang="en-US" altLang="zh-CN" sz="1200" dirty="0" err="1" smtClean="0"/>
              <a:t>makefile_tail</a:t>
            </a:r>
            <a:endParaRPr lang="en-US" altLang="zh-CN" sz="1200" dirty="0" smtClean="0"/>
          </a:p>
          <a:p>
            <a:r>
              <a:rPr lang="zh-CN" altLang="en-US" sz="1200" dirty="0" smtClean="0"/>
              <a:t>包含上述两个</a:t>
            </a:r>
            <a:r>
              <a:rPr lang="en-US" altLang="zh-CN" sz="1200" dirty="0" smtClean="0"/>
              <a:t>make</a:t>
            </a:r>
            <a:r>
              <a:rPr lang="zh-CN" altLang="en-US" sz="1200" dirty="0" smtClean="0"/>
              <a:t>文件，具体内容下文中描述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42924"/>
            <a:ext cx="705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include $(</a:t>
            </a:r>
            <a:r>
              <a:rPr lang="en-US" altLang="zh-CN" sz="1400" dirty="0" err="1" smtClean="0"/>
              <a:t>subst</a:t>
            </a:r>
            <a:r>
              <a:rPr lang="en-US" altLang="zh-CN" sz="1400" dirty="0" smtClean="0"/>
              <a:t> $(BAD_SLASH),$(GOOD_SLASH),$(PRJ_MAIN_DIR)/)</a:t>
            </a:r>
            <a:r>
              <a:rPr lang="en-US" altLang="zh-CN" sz="1400" dirty="0" err="1" smtClean="0"/>
              <a:t>makefile_head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2438" y="857238"/>
            <a:ext cx="8239125" cy="36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8"/>
            <a:ext cx="6890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include $(</a:t>
            </a:r>
            <a:r>
              <a:rPr lang="en-US" altLang="zh-CN" sz="1400" dirty="0" err="1" smtClean="0"/>
              <a:t>subst</a:t>
            </a:r>
            <a:r>
              <a:rPr lang="en-US" altLang="zh-CN" sz="1400" dirty="0" smtClean="0"/>
              <a:t> $(BAD_SLASH),$(GOOD_SLASH),$(PRJ_MAIN_DIR)/)</a:t>
            </a:r>
            <a:r>
              <a:rPr lang="en-US" altLang="zh-CN" sz="1400" dirty="0" err="1" smtClean="0"/>
              <a:t>makefile_tail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809641"/>
            <a:ext cx="8786842" cy="433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714362"/>
            <a:ext cx="77267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$(LIBDIR)$(MODULE_NAME).lib: $(BUILD_$(MODULE_NAME)_OBJECTS)</a:t>
            </a:r>
            <a:endParaRPr lang="en-US" altLang="zh-CN" sz="1200" dirty="0" smtClean="0"/>
          </a:p>
          <a:p>
            <a:r>
              <a:rPr lang="en-US" altLang="zh-CN" sz="1200" dirty="0" smtClean="0"/>
              <a:t>	@echo build lib.... file: $@</a:t>
            </a:r>
            <a:endParaRPr lang="en-US" altLang="zh-CN" sz="1200" dirty="0" smtClean="0"/>
          </a:p>
          <a:p>
            <a:r>
              <a:rPr lang="en-US" altLang="zh-CN" sz="1200" dirty="0" smtClean="0"/>
              <a:t>	-@$(AR) </a:t>
            </a:r>
            <a:r>
              <a:rPr lang="en-US" altLang="zh-CN" sz="1200" dirty="0" err="1" smtClean="0"/>
              <a:t>crs</a:t>
            </a:r>
            <a:r>
              <a:rPr lang="en-US" altLang="zh-CN" sz="1200" dirty="0" smtClean="0"/>
              <a:t> $@ $^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定义库的链接规则，</a:t>
            </a:r>
            <a:endParaRPr lang="en-US" altLang="zh-CN" sz="1200" dirty="0" smtClean="0"/>
          </a:p>
          <a:p>
            <a:r>
              <a:rPr lang="en-US" altLang="zh-CN" sz="1200" dirty="0" smtClean="0"/>
              <a:t>@</a:t>
            </a:r>
            <a:r>
              <a:rPr lang="zh-CN" altLang="en-US" sz="1200" dirty="0" smtClean="0"/>
              <a:t>：不回显当前命令。当需要调试规则时，可以去掉该符号，这样就可以看到具体的执行过程。对于调试编译、</a:t>
            </a:r>
            <a:endParaRPr lang="en-US" altLang="zh-CN" sz="1200" dirty="0" smtClean="0"/>
          </a:p>
          <a:p>
            <a:r>
              <a:rPr lang="zh-CN" altLang="en-US" sz="1200" dirty="0" smtClean="0"/>
              <a:t>链接错误问题时这个功能非常有用。可以详细看到编译选项、链接目录和链接的库是否正确，逐步排除问题</a:t>
            </a:r>
            <a:endParaRPr lang="en-US" altLang="zh-CN" sz="1200" dirty="0" smtClean="0"/>
          </a:p>
          <a:p>
            <a:r>
              <a:rPr lang="en-US" altLang="zh-CN" sz="1200" dirty="0" smtClean="0"/>
              <a:t>$^</a:t>
            </a:r>
            <a:r>
              <a:rPr lang="zh-CN" altLang="en-US" sz="1200" dirty="0" smtClean="0"/>
              <a:t>：表示当前规则中，所有需依赖的目标，即上文中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之后的内容，</a:t>
            </a:r>
            <a:r>
              <a:rPr lang="en-US" altLang="zh-CN" sz="1200" dirty="0" smtClean="0"/>
              <a:t> $(BUILD_$(MODULE_NAME)_OBJECTS)</a:t>
            </a:r>
            <a:endParaRPr lang="en-US" altLang="zh-CN" sz="1200" dirty="0" smtClean="0"/>
          </a:p>
          <a:p>
            <a:r>
              <a:rPr lang="en-US" altLang="zh-CN" sz="1200" dirty="0" smtClean="0"/>
              <a:t>$@</a:t>
            </a:r>
            <a:r>
              <a:rPr lang="zh-CN" altLang="en-US" sz="1200" dirty="0" smtClean="0"/>
              <a:t>：表示当前规则的目标，即上文中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之前的内容，</a:t>
            </a:r>
            <a:r>
              <a:rPr lang="en-US" altLang="zh-CN" sz="1200" dirty="0" smtClean="0"/>
              <a:t> $(LIBDIR)$(MODULE_NAME).lib</a:t>
            </a:r>
            <a:endParaRPr lang="en-US" altLang="zh-CN" sz="1200" dirty="0" smtClean="0"/>
          </a:p>
          <a:p>
            <a:r>
              <a:rPr lang="zh-CN" altLang="en-US" sz="1200" dirty="0" smtClean="0"/>
              <a:t>所以上面这条规则翻译过来就是：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$(LIBDIR)$(MODULE_NAME).lib: $(BUILD_$(MODULE_NAME)_OBJECTS)</a:t>
            </a:r>
            <a:endParaRPr lang="en-US" altLang="zh-CN" sz="1200" dirty="0" smtClean="0"/>
          </a:p>
          <a:p>
            <a:r>
              <a:rPr lang="en-US" altLang="zh-CN" sz="1200" dirty="0" smtClean="0"/>
              <a:t>	@echo build lib.... file: $(LIBDIR)$(MODULE_NAME).lib</a:t>
            </a:r>
            <a:endParaRPr lang="en-US" altLang="zh-CN" sz="1200" dirty="0" smtClean="0"/>
          </a:p>
          <a:p>
            <a:r>
              <a:rPr lang="en-US" altLang="zh-CN" sz="1200" dirty="0" smtClean="0"/>
              <a:t>	-@$(AR) </a:t>
            </a:r>
            <a:r>
              <a:rPr lang="en-US" altLang="zh-CN" sz="1200" dirty="0" err="1" smtClean="0"/>
              <a:t>crs</a:t>
            </a:r>
            <a:r>
              <a:rPr lang="en-US" altLang="zh-CN" sz="1200" dirty="0" smtClean="0"/>
              <a:t> $(LIBDIR)$(MODULE_NAME).lib $(BUILD_$(MODULE_NAME)_OBJECTS)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这样确实难看多了，这就是</a:t>
            </a:r>
            <a:r>
              <a:rPr lang="en-US" altLang="zh-CN" sz="1200" dirty="0" err="1" smtClean="0"/>
              <a:t>makefile</a:t>
            </a:r>
            <a:r>
              <a:rPr lang="zh-CN" altLang="en-US" sz="1200" dirty="0" smtClean="0"/>
              <a:t>中简写的好处，使代码看起来更加简洁明快。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14362"/>
            <a:ext cx="82189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$(MODULE_NAME)_DEPENDS = $($(MODULE_NAME)_OBJECTS:%.o=%.d)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定义依赖文件列表，上文这条命令把比如 </a:t>
            </a:r>
            <a:r>
              <a:rPr lang="en-US" altLang="zh-CN" sz="1200" dirty="0" err="1" smtClean="0"/>
              <a:t>a.o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b.o</a:t>
            </a:r>
            <a:r>
              <a:rPr lang="zh-CN" altLang="en-US" sz="1200" dirty="0" smtClean="0"/>
              <a:t>赋值给</a:t>
            </a:r>
            <a:r>
              <a:rPr lang="en-US" altLang="zh-CN" sz="1200" dirty="0" smtClean="0"/>
              <a:t>$(MODULE_NAME)_DEPENDS ,</a:t>
            </a:r>
            <a:r>
              <a:rPr lang="zh-CN" altLang="en-US" sz="1200" dirty="0" smtClean="0"/>
              <a:t>并将</a:t>
            </a:r>
            <a:r>
              <a:rPr lang="en-US" altLang="zh-CN" sz="1200" dirty="0" smtClean="0"/>
              <a:t>.o</a:t>
            </a:r>
            <a:r>
              <a:rPr lang="zh-CN" altLang="en-US" sz="1200" dirty="0" smtClean="0"/>
              <a:t>改成</a:t>
            </a:r>
            <a:r>
              <a:rPr lang="en-US" altLang="zh-CN" sz="1200" dirty="0" smtClean="0"/>
              <a:t>.d</a:t>
            </a:r>
            <a:r>
              <a:rPr lang="zh-CN" altLang="en-US" sz="1200" dirty="0" smtClean="0"/>
              <a:t>，这样就成</a:t>
            </a:r>
            <a:endParaRPr lang="en-US" altLang="zh-CN" sz="1200" dirty="0" smtClean="0"/>
          </a:p>
          <a:p>
            <a:r>
              <a:rPr lang="zh-CN" altLang="en-US" sz="1200" dirty="0" smtClean="0"/>
              <a:t>了</a:t>
            </a:r>
            <a:r>
              <a:rPr lang="en-US" altLang="zh-CN" sz="1200" dirty="0" smtClean="0"/>
              <a:t>$(MODULE_NAME)_DEPENDS = </a:t>
            </a:r>
            <a:r>
              <a:rPr lang="en-US" altLang="zh-CN" sz="1200" dirty="0" err="1" smtClean="0"/>
              <a:t>a.d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b.d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BUILD_$(MODULE_NAME)_DEPEND = $(</a:t>
            </a:r>
            <a:r>
              <a:rPr lang="en-US" altLang="zh-CN" sz="1200" dirty="0" err="1" smtClean="0"/>
              <a:t>addprefix</a:t>
            </a:r>
            <a:r>
              <a:rPr lang="en-US" altLang="zh-CN" sz="1200" dirty="0" smtClean="0"/>
              <a:t> $(</a:t>
            </a:r>
            <a:r>
              <a:rPr lang="en-US" altLang="zh-CN" sz="1200" dirty="0" err="1" smtClean="0"/>
              <a:t>subst</a:t>
            </a:r>
            <a:r>
              <a:rPr lang="en-US" altLang="zh-CN" sz="1200" dirty="0" smtClean="0"/>
              <a:t> $(BAD_SLASH),$(GOOD_SLASH),</a:t>
            </a:r>
            <a:endParaRPr lang="en-US" altLang="zh-CN" sz="1200" dirty="0" smtClean="0"/>
          </a:p>
          <a:p>
            <a:r>
              <a:rPr lang="en-US" altLang="zh-CN" sz="1200" dirty="0" smtClean="0"/>
              <a:t>$(DEPEND_FILES_DIR)), $($(MODULE_NAME)_DEPENDS))</a:t>
            </a:r>
            <a:endParaRPr lang="en-US" altLang="zh-CN" sz="1200" dirty="0" smtClean="0"/>
          </a:p>
          <a:p>
            <a:r>
              <a:rPr lang="zh-CN" altLang="en-US" sz="1200" dirty="0" smtClean="0"/>
              <a:t>扩展到绝对路径，可以看到，前面我们定义的</a:t>
            </a:r>
            <a:r>
              <a:rPr lang="en-US" altLang="zh-CN" sz="1200" dirty="0" smtClean="0"/>
              <a:t>$(DEPEND_FILES_DIR))</a:t>
            </a:r>
            <a:r>
              <a:rPr lang="zh-CN" altLang="en-US" sz="1200" dirty="0" smtClean="0"/>
              <a:t>在这里被引用了，当需要修改依赖文件的放置</a:t>
            </a:r>
            <a:endParaRPr lang="en-US" altLang="zh-CN" sz="1200" dirty="0" smtClean="0"/>
          </a:p>
          <a:p>
            <a:r>
              <a:rPr lang="zh-CN" altLang="en-US" sz="1200" dirty="0" smtClean="0"/>
              <a:t>路径时，修改</a:t>
            </a:r>
            <a:r>
              <a:rPr lang="en-US" altLang="zh-CN" sz="1200" dirty="0" smtClean="0"/>
              <a:t>DEPEND_FILES_DIR</a:t>
            </a:r>
            <a:r>
              <a:rPr lang="zh-CN" altLang="en-US" sz="1200" dirty="0" smtClean="0"/>
              <a:t>的值就可以了。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include $(BUILD_$(MODULE_NAME)_DEPEND)</a:t>
            </a:r>
            <a:endParaRPr lang="en-US" altLang="zh-CN" sz="1200" dirty="0" smtClean="0"/>
          </a:p>
          <a:p>
            <a:r>
              <a:rPr lang="en-US" altLang="zh-CN" sz="1200" dirty="0" smtClean="0"/>
              <a:t>$(BUILD_$(MODULE_NAME)_DEPEND): $(DEPEND_FILES_DIR)%.d: %.c</a:t>
            </a:r>
            <a:endParaRPr lang="en-US" altLang="zh-CN" sz="1200" dirty="0" smtClean="0"/>
          </a:p>
          <a:p>
            <a:r>
              <a:rPr lang="en-US" altLang="zh-CN" sz="1200" dirty="0" smtClean="0"/>
              <a:t>	@echo make depend file: $@</a:t>
            </a:r>
            <a:endParaRPr lang="en-US" altLang="zh-CN" sz="1200" dirty="0" smtClean="0"/>
          </a:p>
          <a:p>
            <a:r>
              <a:rPr lang="en-US" altLang="zh-CN" sz="1200" dirty="0" smtClean="0"/>
              <a:t>	-@$(CC) -MM $(CFLAGS) $&lt; $(INCDIR) &gt; $@.$$$</a:t>
            </a:r>
            <a:endParaRPr lang="en-US" altLang="zh-CN" sz="1200" dirty="0" smtClean="0"/>
          </a:p>
          <a:p>
            <a:r>
              <a:rPr lang="en-US" altLang="zh-CN" sz="1200" dirty="0" smtClean="0"/>
              <a:t>	-@</a:t>
            </a:r>
            <a:r>
              <a:rPr lang="en-US" altLang="zh-CN" sz="1200" dirty="0" err="1" smtClean="0"/>
              <a:t>sed</a:t>
            </a:r>
            <a:r>
              <a:rPr lang="en-US" altLang="zh-CN" sz="1200" dirty="0" smtClean="0"/>
              <a:t> "s,\([^.]*\).o:,$(OBJ_FILE_DIR)\1.o $(DEPEND_FILE_DIR)\$(*).d:," $@.$$$ &gt; $@</a:t>
            </a:r>
            <a:endParaRPr lang="en-US" altLang="zh-CN" sz="1200" dirty="0" smtClean="0"/>
          </a:p>
          <a:p>
            <a:r>
              <a:rPr lang="en-US" altLang="zh-CN" sz="1200" dirty="0" smtClean="0"/>
              <a:t>	-@$(RM) -f </a:t>
            </a:r>
            <a:r>
              <a:rPr lang="en-US" altLang="zh-CN" sz="1200" dirty="0" smtClean="0">
                <a:hlinkClick r:id="rId1"/>
              </a:rPr>
              <a:t>$@.$$$</a:t>
            </a:r>
            <a:endParaRPr lang="en-US" altLang="zh-CN" sz="1200" dirty="0" smtClean="0"/>
          </a:p>
          <a:p>
            <a:r>
              <a:rPr lang="zh-CN" altLang="en-US" sz="1200" dirty="0" smtClean="0"/>
              <a:t>上面这个是生成依赖文件的方法，无需在规则中主动调用。其中</a:t>
            </a:r>
            <a:r>
              <a:rPr lang="en-US" altLang="zh-CN" sz="1200" dirty="0" smtClean="0"/>
              <a:t>$$$</a:t>
            </a:r>
            <a:r>
              <a:rPr lang="zh-CN" altLang="en-US" sz="1200" dirty="0" smtClean="0"/>
              <a:t>有点特殊，表示的是随机数，一个</a:t>
            </a:r>
            <a:r>
              <a:rPr lang="en-US" altLang="zh-CN" sz="1200" dirty="0" smtClean="0"/>
              <a:t>$</a:t>
            </a:r>
            <a:r>
              <a:rPr lang="zh-CN" altLang="en-US" sz="1200" dirty="0" smtClean="0"/>
              <a:t>表示一个数字。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785800"/>
            <a:ext cx="900115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500048"/>
            <a:ext cx="6890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include $(</a:t>
            </a:r>
            <a:r>
              <a:rPr lang="en-US" altLang="zh-CN" sz="1400" dirty="0" err="1" smtClean="0"/>
              <a:t>subst</a:t>
            </a:r>
            <a:r>
              <a:rPr lang="en-US" altLang="zh-CN" sz="1400" dirty="0" smtClean="0"/>
              <a:t> $(BAD_SLASH),$(GOOD_SLASH),$(PRJ_MAIN_DIR)/)</a:t>
            </a:r>
            <a:r>
              <a:rPr lang="en-US" altLang="zh-CN" sz="1400" dirty="0" err="1" smtClean="0"/>
              <a:t>makefile_tail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"/>
          <p:cNvSpPr txBox="1">
            <a:spLocks noChangeArrowheads="1"/>
          </p:cNvSpPr>
          <p:nvPr/>
        </p:nvSpPr>
        <p:spPr bwMode="auto">
          <a:xfrm>
            <a:off x="1000125" y="1643063"/>
            <a:ext cx="642939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结构及功能介绍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785800"/>
            <a:ext cx="77283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$(BUILD_$(MODULE_NAME)_OBJECTS): $(BDIR)%.o : %.c</a:t>
            </a:r>
            <a:endParaRPr lang="en-US" altLang="zh-CN" sz="1400" dirty="0" smtClean="0"/>
          </a:p>
          <a:p>
            <a:r>
              <a:rPr lang="en-US" altLang="zh-CN" sz="1400" dirty="0" smtClean="0"/>
              <a:t>	@echo compile.... file: $&lt;</a:t>
            </a:r>
            <a:endParaRPr lang="en-US" altLang="zh-CN" sz="1400" dirty="0" smtClean="0"/>
          </a:p>
          <a:p>
            <a:r>
              <a:rPr lang="en-US" altLang="zh-CN" sz="1400" dirty="0" smtClean="0"/>
              <a:t>	@$(CC) -c $&lt; -o$@ $(CFLAGS)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上面有多个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号，即多个依赖对象，其中</a:t>
            </a:r>
            <a:r>
              <a:rPr lang="en-US" altLang="zh-CN" sz="1400" dirty="0" smtClean="0"/>
              <a:t>$&lt;</a:t>
            </a:r>
            <a:r>
              <a:rPr lang="zh-CN" altLang="en-US" sz="1400" dirty="0" smtClean="0"/>
              <a:t>表示的是第一个依赖对象，即上文中的</a:t>
            </a:r>
            <a:r>
              <a:rPr lang="en-US" altLang="zh-CN" sz="1400" dirty="0" smtClean="0"/>
              <a:t>$(BDIR)%.o 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给第三方公司提供编译环境的同学注意了，不知道编译命令的，去掉上文中：</a:t>
            </a:r>
            <a:endParaRPr lang="en-US" altLang="zh-CN" sz="1400" dirty="0" smtClean="0"/>
          </a:p>
          <a:p>
            <a:r>
              <a:rPr lang="en-US" altLang="zh-CN" sz="1400" dirty="0" smtClean="0"/>
              <a:t>@$(CC) -c $&lt; -o$@ $(CFLAGS)</a:t>
            </a:r>
            <a:endParaRPr lang="en-US" altLang="zh-CN" sz="1400" dirty="0" smtClean="0"/>
          </a:p>
          <a:p>
            <a:r>
              <a:rPr lang="zh-CN" altLang="en-US" sz="1400" dirty="0" smtClean="0"/>
              <a:t>的</a:t>
            </a:r>
            <a:r>
              <a:rPr lang="en-US" altLang="zh-CN" sz="1400" dirty="0" smtClean="0"/>
              <a:t>@</a:t>
            </a:r>
            <a:r>
              <a:rPr lang="zh-CN" altLang="en-US" sz="1400" dirty="0" smtClean="0"/>
              <a:t>符号，即可完整地在屏幕上看到编译规则。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其中，</a:t>
            </a:r>
            <a:r>
              <a:rPr lang="en-US" altLang="zh-CN" sz="1400" dirty="0" smtClean="0"/>
              <a:t>-I</a:t>
            </a:r>
            <a:r>
              <a:rPr lang="zh-CN" altLang="en-US" sz="1400" dirty="0" smtClean="0"/>
              <a:t>表示到哪些目录中去搜索头文件，如果提示找不到头文件的，仔细看看该头文件所在</a:t>
            </a:r>
            <a:endParaRPr lang="en-US" altLang="zh-CN" sz="1400" dirty="0" smtClean="0"/>
          </a:p>
          <a:p>
            <a:r>
              <a:rPr lang="zh-CN" altLang="en-US" sz="1400" dirty="0" smtClean="0"/>
              <a:t>的目录是否被</a:t>
            </a:r>
            <a:r>
              <a:rPr lang="en-US" altLang="zh-CN" sz="1400" dirty="0" smtClean="0"/>
              <a:t>-I</a:t>
            </a:r>
            <a:r>
              <a:rPr lang="zh-CN" altLang="en-US" sz="1400" dirty="0" smtClean="0"/>
              <a:t>包含，注意这个指令是不递归的，不会自动去子目录继续寻找。</a:t>
            </a:r>
            <a:endParaRPr lang="en-US" altLang="zh-CN" sz="1400" dirty="0" smtClean="0"/>
          </a:p>
          <a:p>
            <a:r>
              <a:rPr lang="en-US" altLang="zh-CN" sz="1400" dirty="0" smtClean="0"/>
              <a:t>-D</a:t>
            </a:r>
            <a:r>
              <a:rPr lang="zh-CN" altLang="en-US" sz="1400" dirty="0" smtClean="0"/>
              <a:t>表示的是宏定义，我们的</a:t>
            </a:r>
            <a:r>
              <a:rPr lang="en-US" altLang="zh-CN" sz="1400" dirty="0" smtClean="0"/>
              <a:t>cfg.mk</a:t>
            </a:r>
            <a:r>
              <a:rPr lang="zh-CN" altLang="en-US" sz="1400" dirty="0" smtClean="0"/>
              <a:t>就是根据这个属性来制定的。</a:t>
            </a:r>
            <a:endParaRPr lang="en-US" altLang="zh-CN" sz="1400" dirty="0" smtClean="0"/>
          </a:p>
          <a:p>
            <a:r>
              <a:rPr lang="zh-CN" altLang="en-US" sz="1400" dirty="0" smtClean="0"/>
              <a:t>给第三方提供的编译指令中，一般都不用提供</a:t>
            </a:r>
            <a:r>
              <a:rPr lang="en-US" altLang="zh-CN" sz="1400" dirty="0" smtClean="0"/>
              <a:t>-I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-D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如果提示找不到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文件，前面提到过，修改将</a:t>
            </a:r>
            <a:r>
              <a:rPr lang="en-US" altLang="zh-CN" sz="1400" dirty="0" smtClean="0"/>
              <a:t>C</a:t>
            </a:r>
            <a:r>
              <a:rPr lang="zh-CN" altLang="en-US" sz="1400" dirty="0" smtClean="0"/>
              <a:t>文件所在目录加到</a:t>
            </a:r>
            <a:r>
              <a:rPr lang="en-US" altLang="zh-CN" sz="1400" dirty="0" smtClean="0"/>
              <a:t>VPATH</a:t>
            </a:r>
            <a:r>
              <a:rPr lang="zh-CN" altLang="en-US" sz="1400" dirty="0" smtClean="0"/>
              <a:t>中去即可。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395288" y="915988"/>
            <a:ext cx="8208962" cy="420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、产生编译宏，对代码进行预处理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、由</a:t>
            </a:r>
            <a:r>
              <a:rPr lang="en-US" altLang="zh-CN" sz="2000" dirty="0" smtClean="0"/>
              <a:t>c/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文件编译生成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obj</a:t>
            </a:r>
            <a:r>
              <a:rPr lang="zh-CN" altLang="en-US" sz="2000" dirty="0" smtClean="0"/>
              <a:t>）文件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、由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链接成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）文件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、由</a:t>
            </a:r>
            <a:r>
              <a:rPr lang="en-US" altLang="zh-CN" sz="2000" dirty="0" smtClean="0"/>
              <a:t>c/</a:t>
            </a:r>
            <a:r>
              <a:rPr lang="en-US" altLang="zh-CN" sz="2000" dirty="0" err="1" smtClean="0"/>
              <a:t>cpp</a:t>
            </a:r>
            <a:r>
              <a:rPr lang="en-US" altLang="zh-CN" sz="2000" dirty="0" smtClean="0"/>
              <a:t>/h</a:t>
            </a:r>
            <a:r>
              <a:rPr lang="zh-CN" altLang="en-US" sz="2000" dirty="0" smtClean="0"/>
              <a:t>生成依赖（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）文件，并检查变更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、生成可执行文件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6</a:t>
            </a:r>
            <a:r>
              <a:rPr lang="zh-CN" altLang="en-US" sz="2000" dirty="0" smtClean="0"/>
              <a:t>、生成可烧写的</a:t>
            </a:r>
            <a:r>
              <a:rPr lang="en-US" altLang="zh-CN" sz="2000" dirty="0" smtClean="0"/>
              <a:t>image</a:t>
            </a:r>
            <a:r>
              <a:rPr lang="zh-CN" altLang="en-US" sz="2000" dirty="0" smtClean="0"/>
              <a:t>文件（可选）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7</a:t>
            </a:r>
            <a:r>
              <a:rPr lang="zh-CN" altLang="en-US" sz="2000" dirty="0" smtClean="0"/>
              <a:t>、封装调试命令（可选）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/>
              <a:t>8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…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23850" y="411163"/>
            <a:ext cx="8280400" cy="4801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dirty="0" smtClean="0"/>
              <a:t>标准框架中，采用的是分离式的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结构设计，主要分为</a:t>
            </a:r>
            <a:r>
              <a:rPr lang="en-US" altLang="zh-CN" dirty="0" smtClean="0"/>
              <a:t>cfg.mk/cfg_to_macro.mk/</a:t>
            </a:r>
            <a:r>
              <a:rPr lang="en-US" altLang="zh-CN" dirty="0" err="1" smtClean="0"/>
              <a:t>makefile_head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makefile_tail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这样做的好处是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规则可以方便地进行共享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，其中：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Cfg.mk/cfg_to_macro.mk</a:t>
            </a:r>
            <a:r>
              <a:rPr lang="zh-CN" altLang="en-US" dirty="0" smtClean="0"/>
              <a:t>：统一放置对整个工程生效的宏，</a:t>
            </a:r>
            <a:r>
              <a:rPr lang="en-US" altLang="zh-CN" dirty="0" smtClean="0"/>
              <a:t>cfg.mk</a:t>
            </a:r>
            <a:r>
              <a:rPr lang="zh-CN" altLang="en-US" dirty="0" smtClean="0"/>
              <a:t>负责对宏名称进行定义，</a:t>
            </a:r>
            <a:r>
              <a:rPr lang="en-US" altLang="zh-CN" dirty="0" smtClean="0"/>
              <a:t>cfg_to_macro.mk</a:t>
            </a:r>
            <a:r>
              <a:rPr lang="zh-CN" altLang="en-US" dirty="0" smtClean="0"/>
              <a:t>负责将宏名称转换为编译选项，全工程只有</a:t>
            </a:r>
            <a:r>
              <a:rPr lang="en-US" altLang="zh-CN" dirty="0" smtClean="0"/>
              <a:t>project/</a:t>
            </a:r>
            <a:r>
              <a:rPr lang="zh-CN" altLang="en-US" dirty="0" smtClean="0"/>
              <a:t>芯片名称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下有此定义；</a:t>
            </a:r>
            <a:endParaRPr lang="en-US" altLang="zh-CN" dirty="0" smtClean="0"/>
          </a:p>
          <a:p>
            <a:pPr marL="342900" indent="-342900"/>
            <a:r>
              <a:rPr lang="en-US" altLang="zh-CN" dirty="0" err="1" smtClean="0"/>
              <a:t>Makefile_head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makefile_tail</a:t>
            </a:r>
            <a:r>
              <a:rPr lang="zh-CN" altLang="en-US" dirty="0" smtClean="0"/>
              <a:t>：负责定义所有共性的规则和变量，根据语法规则，必须放置在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之前的，定义在</a:t>
            </a:r>
            <a:r>
              <a:rPr lang="en-US" altLang="zh-CN" dirty="0" err="1" smtClean="0"/>
              <a:t>makefile_head</a:t>
            </a:r>
            <a:r>
              <a:rPr lang="zh-CN" altLang="en-US" dirty="0" smtClean="0"/>
              <a:t>中；必须放置在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之后的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放置在</a:t>
            </a:r>
            <a:r>
              <a:rPr lang="en-US" altLang="zh-CN" dirty="0" err="1" smtClean="0"/>
              <a:t>makefile_tail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为了定义更清晰，有时会增加</a:t>
            </a:r>
            <a:r>
              <a:rPr lang="en-US" altLang="zh-CN" dirty="0" err="1" smtClean="0"/>
              <a:t>mid_makefile_common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drv_makefile_common</a:t>
            </a:r>
            <a:r>
              <a:rPr lang="zh-CN" altLang="en-US" dirty="0" smtClean="0"/>
              <a:t>，用于集合中间层和驱动层所有模块的编译规则。上述文件也只有一套，位于</a:t>
            </a:r>
            <a:r>
              <a:rPr lang="en-US" altLang="zh-CN" dirty="0" smtClean="0"/>
              <a:t>project/</a:t>
            </a:r>
            <a:r>
              <a:rPr lang="zh-CN" altLang="en-US" dirty="0" smtClean="0"/>
              <a:t>芯片名称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下。</a:t>
            </a:r>
            <a:endParaRPr lang="en-US" altLang="zh-CN" dirty="0" smtClean="0"/>
          </a:p>
          <a:p>
            <a:pPr marL="342900" indent="-342900"/>
            <a:r>
              <a:rPr lang="en-US" altLang="zh-CN" dirty="0" err="1" smtClean="0"/>
              <a:t>Makefile</a:t>
            </a:r>
            <a:r>
              <a:rPr lang="zh-CN" altLang="en-US" dirty="0" smtClean="0"/>
              <a:t>：负责定义个性的编译规则，例如当前库的名称、当前需要编译哪些源文件、需要增加的源文件目录和头文件目录等等。全工程含有多个，位于每个模块的子目录里面。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23850" y="411163"/>
            <a:ext cx="82804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能大大增强这套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对平台的适应性和通用性，减少移植时的工作量。当需要修改时，一般只需要修改很少的几个地方，即可完成预想的功能。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例如，当移植平台时，一般指需要修改</a:t>
            </a:r>
            <a:r>
              <a:rPr lang="en-US" altLang="zh-CN" dirty="0" err="1" smtClean="0"/>
              <a:t>makefile_head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makefile_tail</a:t>
            </a:r>
            <a:r>
              <a:rPr lang="zh-CN" altLang="en-US" dirty="0" smtClean="0"/>
              <a:t>以及宏相关的两个文件，即可对所有模块生效；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当需要修改模块的编译规则时，只需要在一个平台上进行修改，一般即能适应所有的平台，无需每个平台单独做个版本。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实际使用中证明，这套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的设计已经基本达到了预想的效果，使用起来非常方便。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下面我们对照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，简单地对每个定义和命令进行解释。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2"/>
          <p:cNvSpPr txBox="1">
            <a:spLocks noChangeArrowheads="1"/>
          </p:cNvSpPr>
          <p:nvPr/>
        </p:nvSpPr>
        <p:spPr bwMode="auto">
          <a:xfrm>
            <a:off x="971550" y="1419225"/>
            <a:ext cx="4867275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makefile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语法介绍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8662" y="571486"/>
            <a:ext cx="6605608" cy="42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00100" y="14285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Mid/</a:t>
            </a:r>
            <a:r>
              <a:rPr lang="en-US" altLang="zh-CN" dirty="0" err="1" smtClean="0"/>
              <a:t>grp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642924"/>
            <a:ext cx="7215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MODULE_NAME = </a:t>
            </a:r>
            <a:r>
              <a:rPr lang="en-US" altLang="zh-CN" dirty="0" err="1" smtClean="0"/>
              <a:t>chmid_grp</a:t>
            </a:r>
            <a:endParaRPr lang="en-US" altLang="zh-CN" dirty="0" smtClean="0"/>
          </a:p>
          <a:p>
            <a:r>
              <a:rPr lang="zh-CN" altLang="en-US" dirty="0" smtClean="0"/>
              <a:t>定义编译的这个模块的名称。</a:t>
            </a:r>
            <a:r>
              <a:rPr lang="en-US" altLang="zh-CN" dirty="0" smtClean="0"/>
              <a:t> MODULE_NAME </a:t>
            </a:r>
            <a:r>
              <a:rPr lang="zh-CN" altLang="en-US" dirty="0" smtClean="0"/>
              <a:t>是变量的名称。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中，对变量赋值时不需要加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符号，取值时需要加。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$(MODULE_NAME)_OBJECTS = </a:t>
            </a:r>
            <a:r>
              <a:rPr lang="en-US" altLang="zh-CN" dirty="0" err="1" smtClean="0"/>
              <a:t>chmid_grp_fontres.o</a:t>
            </a:r>
            <a:endParaRPr lang="en-US" altLang="zh-CN" dirty="0" smtClean="0"/>
          </a:p>
          <a:p>
            <a:r>
              <a:rPr lang="en-US" altLang="zh-CN" dirty="0" smtClean="0"/>
              <a:t>$(MODULE_NAME)_OBJECTS += </a:t>
            </a:r>
            <a:r>
              <a:rPr lang="en-US" altLang="zh-CN" dirty="0" err="1" smtClean="0"/>
              <a:t>chmid_grp_osd.o</a:t>
            </a:r>
            <a:endParaRPr lang="en-US" altLang="zh-CN" dirty="0" smtClean="0"/>
          </a:p>
          <a:p>
            <a:r>
              <a:rPr lang="zh-CN" altLang="en-US" dirty="0" smtClean="0"/>
              <a:t>定义本模块由哪些</a:t>
            </a:r>
            <a:r>
              <a:rPr lang="en-US" altLang="zh-CN" dirty="0" smtClean="0"/>
              <a:t>o</a:t>
            </a:r>
            <a:r>
              <a:rPr lang="zh-CN" altLang="en-US" dirty="0" smtClean="0"/>
              <a:t>文件构成，每个</a:t>
            </a:r>
            <a:r>
              <a:rPr lang="en-US" altLang="zh-CN" dirty="0" smtClean="0"/>
              <a:t>o</a:t>
            </a:r>
            <a:r>
              <a:rPr lang="zh-CN" altLang="en-US" dirty="0" smtClean="0"/>
              <a:t>文件对应一个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include $(</a:t>
            </a:r>
            <a:r>
              <a:rPr lang="en-US" altLang="zh-CN" dirty="0" err="1" smtClean="0"/>
              <a:t>subst</a:t>
            </a:r>
            <a:r>
              <a:rPr lang="en-US" altLang="zh-CN" dirty="0" smtClean="0"/>
              <a:t> $(BAD_SLASH),$(GOOD_SLASH),$(PRJ_MAIN_DIR)/)cfg.mk</a:t>
            </a:r>
            <a:endParaRPr lang="en-US" altLang="zh-CN" dirty="0" smtClean="0"/>
          </a:p>
          <a:p>
            <a:r>
              <a:rPr lang="zh-CN" altLang="en-US" dirty="0" smtClean="0"/>
              <a:t>引入预处理规则，编译下文中根据不同的条件编译不同的文件集合。</a:t>
            </a:r>
            <a:endParaRPr lang="en-US" altLang="zh-CN" dirty="0" smtClean="0"/>
          </a:p>
          <a:p>
            <a:r>
              <a:rPr lang="en-US" altLang="zh-CN" dirty="0" err="1" smtClean="0"/>
              <a:t>Subst</a:t>
            </a:r>
            <a:r>
              <a:rPr lang="zh-CN" altLang="en-US" dirty="0" smtClean="0"/>
              <a:t>的意思是将</a:t>
            </a:r>
            <a:r>
              <a:rPr lang="en-US" altLang="zh-CN" dirty="0" smtClean="0"/>
              <a:t>$(PRJ_MAIN_DIR)/</a:t>
            </a:r>
            <a:r>
              <a:rPr lang="zh-CN" altLang="en-US" dirty="0" smtClean="0"/>
              <a:t>中的所有</a:t>
            </a:r>
            <a:r>
              <a:rPr lang="en-US" altLang="zh-CN" dirty="0" smtClean="0"/>
              <a:t>BAD_SLASH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GOOD_SLASH</a:t>
            </a:r>
            <a:r>
              <a:rPr lang="zh-CN" altLang="en-US" dirty="0" smtClean="0"/>
              <a:t>。实际就是</a:t>
            </a:r>
            <a:r>
              <a:rPr lang="en-US" altLang="zh-CN" dirty="0" smtClean="0"/>
              <a:t>/</a:t>
            </a:r>
            <a:r>
              <a:rPr lang="zh-CN" altLang="en-US" dirty="0" smtClean="0"/>
              <a:t>和</a:t>
            </a:r>
            <a:r>
              <a:rPr lang="en-US" altLang="zh-CN" dirty="0" smtClean="0"/>
              <a:t>\</a:t>
            </a:r>
            <a:r>
              <a:rPr lang="zh-CN" altLang="en-US" dirty="0" smtClean="0"/>
              <a:t>的互换。</a:t>
            </a:r>
            <a:r>
              <a:rPr lang="en-US" altLang="zh-CN" dirty="0" smtClean="0"/>
              <a:t>BAD_SLASH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GOOD_SLASH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setup.sh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setup.bat</a:t>
            </a:r>
            <a:r>
              <a:rPr lang="zh-CN" altLang="en-US" dirty="0" smtClean="0"/>
              <a:t>中定义的。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3"/>
          <p:cNvSpPr txBox="1">
            <a:spLocks noChangeArrowheads="1"/>
          </p:cNvSpPr>
          <p:nvPr/>
        </p:nvSpPr>
        <p:spPr bwMode="auto">
          <a:xfrm>
            <a:off x="3571875" y="2840038"/>
            <a:ext cx="19288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Calibri" panose="020F0502020204030204" pitchFamily="34" charset="0"/>
              </a:rPr>
              <a:t>（单位名称）</a:t>
            </a:r>
            <a:endParaRPr lang="zh-CN" altLang="en-US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323850" y="411163"/>
            <a:ext cx="8280400" cy="4662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err="1" smtClean="0"/>
              <a:t>ifeq</a:t>
            </a:r>
            <a:r>
              <a:rPr lang="en-US" altLang="zh-CN" dirty="0" smtClean="0"/>
              <a:t> "$(CFG_CHSSA_JPEG_SUPPORT)" "YES"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include jpeg/</a:t>
            </a:r>
            <a:r>
              <a:rPr lang="en-US" altLang="zh-CN" dirty="0" err="1" smtClean="0"/>
              <a:t>jpeg_files.list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en-US" altLang="zh-CN" dirty="0" smtClean="0"/>
              <a:t>CFG_CHSSA_JPEG_SUPPORT==YES</a:t>
            </a:r>
            <a:r>
              <a:rPr lang="zh-CN" altLang="en-US" dirty="0" smtClean="0"/>
              <a:t>，就包含</a:t>
            </a:r>
            <a:r>
              <a:rPr lang="en-US" altLang="zh-CN" dirty="0" smtClean="0"/>
              <a:t>jpeg/</a:t>
            </a:r>
            <a:r>
              <a:rPr lang="en-US" altLang="zh-CN" dirty="0" err="1" smtClean="0"/>
              <a:t>jpeg_files.list</a:t>
            </a:r>
            <a:r>
              <a:rPr lang="en-US" altLang="zh-CN" dirty="0" smtClean="0"/>
              <a:t>,</a:t>
            </a:r>
            <a:r>
              <a:rPr lang="zh-CN" altLang="en-US" dirty="0" smtClean="0"/>
              <a:t>里面定义的是很多</a:t>
            </a:r>
            <a:r>
              <a:rPr lang="en-US" altLang="zh-CN" dirty="0" smtClean="0"/>
              <a:t>jpeg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o</a:t>
            </a:r>
            <a:r>
              <a:rPr lang="zh-CN" altLang="en-US" dirty="0" smtClean="0"/>
              <a:t>文件集合。</a:t>
            </a:r>
            <a:r>
              <a:rPr lang="en-US" altLang="zh-CN" dirty="0" smtClean="0"/>
              <a:t> CFG_CHSSA_JPEG_SUPPORT</a:t>
            </a:r>
            <a:r>
              <a:rPr lang="zh-CN" altLang="en-US" dirty="0" smtClean="0"/>
              <a:t>就是在</a:t>
            </a:r>
            <a:r>
              <a:rPr lang="en-US" altLang="zh-CN" dirty="0" smtClean="0"/>
              <a:t>cfg.mk</a:t>
            </a:r>
            <a:r>
              <a:rPr lang="zh-CN" altLang="en-US" dirty="0" smtClean="0"/>
              <a:t>中定义的。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VPATH = bmp gif jpeg </a:t>
            </a:r>
            <a:r>
              <a:rPr lang="en-US" altLang="zh-CN" dirty="0" err="1" smtClean="0"/>
              <a:t>png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如果当前模块的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源文件不全都是在当前目录下，需要在</a:t>
            </a:r>
            <a:r>
              <a:rPr lang="en-US" altLang="zh-CN" dirty="0" smtClean="0"/>
              <a:t>VPATH</a:t>
            </a:r>
            <a:r>
              <a:rPr lang="zh-CN" altLang="en-US" dirty="0" smtClean="0"/>
              <a:t>中加入源文件所在的其他目录。</a:t>
            </a:r>
            <a:r>
              <a:rPr lang="en-US" altLang="zh-CN" dirty="0" smtClean="0"/>
              <a:t>VPATH</a:t>
            </a:r>
            <a:r>
              <a:rPr lang="zh-CN" altLang="en-US" dirty="0" smtClean="0"/>
              <a:t>是系统保留变量，不可以修改或做它用。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4859</Words>
  <Application>WPS 演示</Application>
  <PresentationFormat>全屏显示(16:9)</PresentationFormat>
  <Paragraphs>174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匿名用户</dc:creator>
  <cp:lastModifiedBy>taylor</cp:lastModifiedBy>
  <cp:revision>592</cp:revision>
  <dcterms:created xsi:type="dcterms:W3CDTF">2012-08-13T03:31:00Z</dcterms:created>
  <dcterms:modified xsi:type="dcterms:W3CDTF">2017-09-26T01:28:13Z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