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6" r:id="rId3"/>
    <p:sldId id="258" r:id="rId4"/>
    <p:sldId id="259" r:id="rId5"/>
    <p:sldId id="264" r:id="rId6"/>
    <p:sldId id="260" r:id="rId7"/>
    <p:sldId id="261" r:id="rId8"/>
    <p:sldId id="262" r:id="rId9"/>
    <p:sldId id="263" r:id="rId10"/>
    <p:sldId id="268"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docker.com/products/docker-desktop"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hub.docker.com/search?q=&amp;type=image"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docker.com/products/docker-desktop" TargetMode="External"/><Relationship Id="rId2" Type="http://schemas.openxmlformats.org/officeDocument/2006/relationships/hyperlink" Target="https://docs.docker.com/" TargetMode="External"/><Relationship Id="rId1" Type="http://schemas.openxmlformats.org/officeDocument/2006/relationships/slideLayout" Target="../slideLayouts/slideLayout1.xml"/><Relationship Id="rId4" Type="http://schemas.openxmlformats.org/officeDocument/2006/relationships/hyperlink" Target="https://hub.docker.com/search?q=&amp;type=imag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749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2049" y="0"/>
            <a:ext cx="8543020" cy="908625"/>
          </a:xfrm>
        </p:spPr>
        <p:txBody>
          <a:bodyPr/>
          <a:lstStyle/>
          <a:p>
            <a:pPr algn="ctr"/>
            <a:r>
              <a:rPr lang="en-GB" dirty="0" err="1"/>
              <a:t>Dockerfile</a:t>
            </a:r>
            <a:r>
              <a:rPr lang="en-GB" dirty="0"/>
              <a:t> </a:t>
            </a:r>
            <a:endParaRPr lang="en-GB" dirty="0"/>
          </a:p>
        </p:txBody>
      </p:sp>
      <p:sp>
        <p:nvSpPr>
          <p:cNvPr id="3" name="Subtitle 2"/>
          <p:cNvSpPr>
            <a:spLocks noGrp="1"/>
          </p:cNvSpPr>
          <p:nvPr>
            <p:ph type="subTitle" idx="1"/>
          </p:nvPr>
        </p:nvSpPr>
        <p:spPr>
          <a:xfrm>
            <a:off x="675793" y="1108128"/>
            <a:ext cx="8892155" cy="3472185"/>
          </a:xfrm>
        </p:spPr>
        <p:txBody>
          <a:bodyPr/>
          <a:lstStyle/>
          <a:p>
            <a:pPr algn="l"/>
            <a:r>
              <a:rPr lang="en-GB" dirty="0"/>
              <a:t>A </a:t>
            </a:r>
            <a:r>
              <a:rPr lang="en-GB" b="1" dirty="0" err="1"/>
              <a:t>Dockerfile</a:t>
            </a:r>
            <a:r>
              <a:rPr lang="en-GB" dirty="0"/>
              <a:t> is a file that defines a set of instructions that creates an image. Each instruction in the </a:t>
            </a:r>
            <a:r>
              <a:rPr lang="en-GB" b="1" dirty="0" err="1"/>
              <a:t>Dockerfile</a:t>
            </a:r>
            <a:r>
              <a:rPr lang="en-GB" dirty="0"/>
              <a:t> creates a layer in the image. For the most part, when you rebuild the image, only the layers that have changed are rebuilt. </a:t>
            </a:r>
            <a:endParaRPr lang="en-GB" dirty="0" smtClean="0"/>
          </a:p>
          <a:p>
            <a:pPr algn="l"/>
            <a:r>
              <a:rPr lang="en-GB" dirty="0" smtClean="0"/>
              <a:t>The</a:t>
            </a:r>
            <a:r>
              <a:rPr lang="en-GB" dirty="0"/>
              <a:t> </a:t>
            </a:r>
            <a:r>
              <a:rPr lang="en-GB" b="1" dirty="0" err="1"/>
              <a:t>Dockerfile</a:t>
            </a:r>
            <a:r>
              <a:rPr lang="en-GB" dirty="0"/>
              <a:t> can be distributed to others and allows them to recreate a new image in the same manner you created it. While this allows you to distribute the </a:t>
            </a:r>
            <a:r>
              <a:rPr lang="en-GB" i="1" dirty="0"/>
              <a:t>instructions</a:t>
            </a:r>
            <a:r>
              <a:rPr lang="en-GB" dirty="0"/>
              <a:t> on how to create the image, the main way to distribute your image is to publish it to a registry.</a:t>
            </a:r>
          </a:p>
          <a:p>
            <a:pPr algn="l"/>
            <a:endParaRPr lang="en-GB" dirty="0"/>
          </a:p>
        </p:txBody>
      </p:sp>
      <p:pic>
        <p:nvPicPr>
          <p:cNvPr id="4" name="Picture 3"/>
          <p:cNvPicPr>
            <a:picLocks noChangeAspect="1"/>
          </p:cNvPicPr>
          <p:nvPr/>
        </p:nvPicPr>
        <p:blipFill>
          <a:blip r:embed="rId2"/>
          <a:stretch>
            <a:fillRect/>
          </a:stretch>
        </p:blipFill>
        <p:spPr>
          <a:xfrm>
            <a:off x="1003935" y="3591791"/>
            <a:ext cx="6343650" cy="2667000"/>
          </a:xfrm>
          <a:prstGeom prst="rect">
            <a:avLst/>
          </a:prstGeom>
        </p:spPr>
      </p:pic>
    </p:spTree>
    <p:extLst>
      <p:ext uri="{BB962C8B-B14F-4D97-AF65-F5344CB8AC3E}">
        <p14:creationId xmlns:p14="http://schemas.microsoft.com/office/powerpoint/2010/main" val="97547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237" y="0"/>
            <a:ext cx="8373765" cy="908625"/>
          </a:xfrm>
        </p:spPr>
        <p:txBody>
          <a:bodyPr/>
          <a:lstStyle/>
          <a:p>
            <a:pPr algn="ctr"/>
            <a:r>
              <a:rPr lang="en-GB" dirty="0" smtClean="0"/>
              <a:t>Docker Desktop</a:t>
            </a:r>
            <a:endParaRPr lang="en-GB" dirty="0"/>
          </a:p>
        </p:txBody>
      </p:sp>
      <p:sp>
        <p:nvSpPr>
          <p:cNvPr id="3" name="Subtitle 2"/>
          <p:cNvSpPr>
            <a:spLocks noGrp="1"/>
          </p:cNvSpPr>
          <p:nvPr>
            <p:ph type="subTitle" idx="1"/>
          </p:nvPr>
        </p:nvSpPr>
        <p:spPr>
          <a:xfrm>
            <a:off x="2867891" y="3388819"/>
            <a:ext cx="6982691" cy="3311239"/>
          </a:xfrm>
        </p:spPr>
        <p:txBody>
          <a:bodyPr>
            <a:normAutofit fontScale="85000" lnSpcReduction="20000"/>
          </a:bodyPr>
          <a:lstStyle/>
          <a:p>
            <a:pPr algn="l"/>
            <a:r>
              <a:rPr lang="en-GB" dirty="0"/>
              <a:t>Some of the key features of Docker Desktop include</a:t>
            </a:r>
            <a:r>
              <a:rPr lang="en-GB" dirty="0" smtClean="0"/>
              <a:t>:</a:t>
            </a:r>
            <a:endParaRPr lang="en-GB" dirty="0"/>
          </a:p>
          <a:p>
            <a:pPr marL="285750" indent="-285750" algn="l">
              <a:buFont typeface="Arial" panose="020B0604020202020204" pitchFamily="34" charset="0"/>
              <a:buChar char="•"/>
            </a:pPr>
            <a:r>
              <a:rPr lang="en-GB" dirty="0"/>
              <a:t>Ability to containerize and share any application on any cloud platform, in multiple languages and frameworks</a:t>
            </a:r>
          </a:p>
          <a:p>
            <a:pPr marL="285750" indent="-285750" algn="l">
              <a:buFont typeface="Arial" panose="020B0604020202020204" pitchFamily="34" charset="0"/>
              <a:buChar char="•"/>
            </a:pPr>
            <a:r>
              <a:rPr lang="en-GB" dirty="0"/>
              <a:t>Easy installation and setup of a complete Docker development environment</a:t>
            </a:r>
          </a:p>
          <a:p>
            <a:pPr marL="285750" indent="-285750" algn="l">
              <a:buFont typeface="Arial" panose="020B0604020202020204" pitchFamily="34" charset="0"/>
              <a:buChar char="•"/>
            </a:pPr>
            <a:r>
              <a:rPr lang="en-GB" dirty="0" smtClean="0"/>
              <a:t>Automatic </a:t>
            </a:r>
            <a:r>
              <a:rPr lang="en-GB" dirty="0"/>
              <a:t>updates to keep you up to date and secure</a:t>
            </a:r>
          </a:p>
          <a:p>
            <a:pPr marL="285750" indent="-285750" algn="l">
              <a:buFont typeface="Arial" panose="020B0604020202020204" pitchFamily="34" charset="0"/>
              <a:buChar char="•"/>
            </a:pPr>
            <a:r>
              <a:rPr lang="en-GB" dirty="0"/>
              <a:t>On Windows, the ability to toggle between Linux and Windows Server environments to build applications</a:t>
            </a:r>
          </a:p>
          <a:p>
            <a:pPr marL="285750" indent="-285750" algn="l">
              <a:buFont typeface="Arial" panose="020B0604020202020204" pitchFamily="34" charset="0"/>
              <a:buChar char="•"/>
            </a:pPr>
            <a:r>
              <a:rPr lang="en-GB" dirty="0"/>
              <a:t>Fast and reliable performance with native Windows Hyper-V virtualization</a:t>
            </a:r>
          </a:p>
          <a:p>
            <a:pPr marL="285750" indent="-285750" algn="l">
              <a:buFont typeface="Arial" panose="020B0604020202020204" pitchFamily="34" charset="0"/>
              <a:buChar char="•"/>
            </a:pPr>
            <a:r>
              <a:rPr lang="en-GB" dirty="0"/>
              <a:t>Ability to work natively on Linux through WSL 2 on Windows machines</a:t>
            </a:r>
          </a:p>
          <a:p>
            <a:pPr marL="285750" indent="-285750" algn="l">
              <a:buFont typeface="Arial" panose="020B0604020202020204" pitchFamily="34" charset="0"/>
              <a:buChar char="•"/>
            </a:pPr>
            <a:r>
              <a:rPr lang="en-GB" dirty="0"/>
              <a:t>Volume mounting for code and data, including file change notifications and easy access to running containers on the localhost network</a:t>
            </a:r>
          </a:p>
          <a:p>
            <a:pPr marL="285750" indent="-285750" algn="l">
              <a:buFont typeface="Arial" panose="020B0604020202020204" pitchFamily="34" charset="0"/>
              <a:buChar char="•"/>
            </a:pPr>
            <a:r>
              <a:rPr lang="en-GB" dirty="0"/>
              <a:t>In-container development and debugging with supported IDEs</a:t>
            </a:r>
          </a:p>
          <a:p>
            <a:pPr algn="l"/>
            <a:endParaRPr lang="en-GB" dirty="0"/>
          </a:p>
        </p:txBody>
      </p:sp>
      <p:pic>
        <p:nvPicPr>
          <p:cNvPr id="4" name="Picture 3"/>
          <p:cNvPicPr>
            <a:picLocks noChangeAspect="1"/>
          </p:cNvPicPr>
          <p:nvPr/>
        </p:nvPicPr>
        <p:blipFill>
          <a:blip r:embed="rId2"/>
          <a:stretch>
            <a:fillRect/>
          </a:stretch>
        </p:blipFill>
        <p:spPr>
          <a:xfrm>
            <a:off x="511318" y="4036435"/>
            <a:ext cx="2524125" cy="2276475"/>
          </a:xfrm>
          <a:prstGeom prst="rect">
            <a:avLst/>
          </a:prstGeom>
        </p:spPr>
      </p:pic>
      <p:sp>
        <p:nvSpPr>
          <p:cNvPr id="5" name="Subtitle 2"/>
          <p:cNvSpPr txBox="1">
            <a:spLocks/>
          </p:cNvSpPr>
          <p:nvPr/>
        </p:nvSpPr>
        <p:spPr>
          <a:xfrm>
            <a:off x="792480" y="1027771"/>
            <a:ext cx="8977745" cy="2241902"/>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GB" u="sng" dirty="0" smtClean="0">
                <a:hlinkClick r:id="rId3"/>
              </a:rPr>
              <a:t>https://www.docker.com/products/docker-desktop</a:t>
            </a:r>
            <a:endParaRPr lang="en-GB" u="sng" dirty="0" smtClean="0"/>
          </a:p>
          <a:p>
            <a:pPr algn="l"/>
            <a:endParaRPr lang="en-GB" dirty="0" smtClean="0"/>
          </a:p>
          <a:p>
            <a:pPr algn="l"/>
            <a:r>
              <a:rPr lang="en-GB" dirty="0" smtClean="0"/>
              <a:t>Docker Desktop is an easy-to-install application for your Mac or Windows environment that enables you to build and share containerized applications and </a:t>
            </a:r>
            <a:r>
              <a:rPr lang="en-GB" dirty="0" err="1" smtClean="0"/>
              <a:t>microservices</a:t>
            </a:r>
            <a:r>
              <a:rPr lang="en-GB" dirty="0" smtClean="0"/>
              <a:t>. </a:t>
            </a:r>
          </a:p>
          <a:p>
            <a:pPr algn="l"/>
            <a:r>
              <a:rPr lang="en-GB" dirty="0" smtClean="0"/>
              <a:t>Docker Desktop includes Docker Engine, Docker CLI client, Docker Compose, Notary, Kubernetes, and Credential Helper.</a:t>
            </a:r>
          </a:p>
          <a:p>
            <a:pPr algn="l"/>
            <a:endParaRPr lang="en-GB" dirty="0"/>
          </a:p>
        </p:txBody>
      </p:sp>
    </p:spTree>
    <p:extLst>
      <p:ext uri="{BB962C8B-B14F-4D97-AF65-F5344CB8AC3E}">
        <p14:creationId xmlns:p14="http://schemas.microsoft.com/office/powerpoint/2010/main" val="54125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230" y="0"/>
            <a:ext cx="8734213" cy="991752"/>
          </a:xfrm>
        </p:spPr>
        <p:txBody>
          <a:bodyPr/>
          <a:lstStyle/>
          <a:p>
            <a:pPr algn="ctr"/>
            <a:r>
              <a:rPr lang="en-GB" b="1" dirty="0"/>
              <a:t>Docker Hub </a:t>
            </a:r>
            <a:endParaRPr lang="en-GB" dirty="0"/>
          </a:p>
        </p:txBody>
      </p:sp>
      <p:sp>
        <p:nvSpPr>
          <p:cNvPr id="3" name="Subtitle 2"/>
          <p:cNvSpPr>
            <a:spLocks noGrp="1"/>
          </p:cNvSpPr>
          <p:nvPr>
            <p:ph type="subTitle" idx="1"/>
          </p:nvPr>
        </p:nvSpPr>
        <p:spPr>
          <a:xfrm>
            <a:off x="634229" y="931026"/>
            <a:ext cx="9673553" cy="5769032"/>
          </a:xfrm>
        </p:spPr>
        <p:txBody>
          <a:bodyPr>
            <a:normAutofit/>
          </a:bodyPr>
          <a:lstStyle/>
          <a:p>
            <a:pPr algn="l"/>
            <a:r>
              <a:rPr lang="en-GB" dirty="0"/>
              <a:t>Docker Hub is a service provided by Docker for finding and sharing container </a:t>
            </a:r>
            <a:r>
              <a:rPr lang="en-GB" dirty="0" smtClean="0"/>
              <a:t>images. </a:t>
            </a:r>
            <a:r>
              <a:rPr lang="en-GB" dirty="0"/>
              <a:t>It provides the following major features:</a:t>
            </a:r>
          </a:p>
          <a:p>
            <a:pPr algn="l"/>
            <a:endParaRPr lang="en-GB" dirty="0"/>
          </a:p>
          <a:p>
            <a:pPr marL="285750" indent="-285750" algn="l">
              <a:buFont typeface="Arial" panose="020B0604020202020204" pitchFamily="34" charset="0"/>
              <a:buChar char="•"/>
            </a:pPr>
            <a:r>
              <a:rPr lang="en-GB" b="1" dirty="0"/>
              <a:t>Repositories</a:t>
            </a:r>
            <a:r>
              <a:rPr lang="en-GB" dirty="0"/>
              <a:t>: Push and pull container images.</a:t>
            </a:r>
          </a:p>
          <a:p>
            <a:pPr marL="285750" indent="-285750" algn="l">
              <a:buFont typeface="Arial" panose="020B0604020202020204" pitchFamily="34" charset="0"/>
              <a:buChar char="•"/>
            </a:pPr>
            <a:r>
              <a:rPr lang="en-GB" b="1" dirty="0"/>
              <a:t>Teams &amp; Organizations</a:t>
            </a:r>
            <a:r>
              <a:rPr lang="en-GB" dirty="0"/>
              <a:t>: Manage access to private repositories of container images.</a:t>
            </a:r>
          </a:p>
          <a:p>
            <a:pPr marL="285750" indent="-285750" algn="l">
              <a:buFont typeface="Arial" panose="020B0604020202020204" pitchFamily="34" charset="0"/>
              <a:buChar char="•"/>
            </a:pPr>
            <a:r>
              <a:rPr lang="en-GB" b="1" dirty="0"/>
              <a:t>Official Images</a:t>
            </a:r>
            <a:r>
              <a:rPr lang="en-GB" dirty="0"/>
              <a:t>: Pull and use high-quality container images provided by Docker.</a:t>
            </a:r>
          </a:p>
          <a:p>
            <a:pPr marL="285750" indent="-285750" algn="l">
              <a:buFont typeface="Arial" panose="020B0604020202020204" pitchFamily="34" charset="0"/>
              <a:buChar char="•"/>
            </a:pPr>
            <a:r>
              <a:rPr lang="en-GB" b="1" dirty="0"/>
              <a:t>Publisher Images: </a:t>
            </a:r>
            <a:r>
              <a:rPr lang="en-GB" dirty="0"/>
              <a:t>Pull and use high- quality container images provided by external vendors. Certified images also include support and guarantee compatibility with Docker Enterprise.</a:t>
            </a:r>
          </a:p>
          <a:p>
            <a:pPr marL="285750" indent="-285750" algn="l">
              <a:buFont typeface="Arial" panose="020B0604020202020204" pitchFamily="34" charset="0"/>
              <a:buChar char="•"/>
            </a:pPr>
            <a:r>
              <a:rPr lang="en-GB" b="1" dirty="0"/>
              <a:t>Builds</a:t>
            </a:r>
            <a:r>
              <a:rPr lang="en-GB" dirty="0"/>
              <a:t>: Automatically build container images from GitHub and </a:t>
            </a:r>
            <a:r>
              <a:rPr lang="en-GB" dirty="0" err="1"/>
              <a:t>Bitbucket</a:t>
            </a:r>
            <a:r>
              <a:rPr lang="en-GB" dirty="0"/>
              <a:t> and push them to Docker Hub.</a:t>
            </a:r>
          </a:p>
          <a:p>
            <a:pPr marL="285750" indent="-285750" algn="l">
              <a:buFont typeface="Arial" panose="020B0604020202020204" pitchFamily="34" charset="0"/>
              <a:buChar char="•"/>
            </a:pPr>
            <a:r>
              <a:rPr lang="en-GB" b="1" dirty="0" err="1"/>
              <a:t>Webhooks</a:t>
            </a:r>
            <a:r>
              <a:rPr lang="en-GB" dirty="0"/>
              <a:t>: Trigger actions after a successful push to a repository to integrate Docker Hub with other services</a:t>
            </a:r>
            <a:r>
              <a:rPr lang="en-GB" dirty="0" smtClean="0"/>
              <a:t>.</a:t>
            </a:r>
          </a:p>
          <a:p>
            <a:pPr marL="285750" indent="-285750" algn="l">
              <a:buFont typeface="Arial" panose="020B0604020202020204" pitchFamily="34" charset="0"/>
              <a:buChar char="•"/>
            </a:pPr>
            <a:endParaRPr lang="en-GB" dirty="0" smtClean="0"/>
          </a:p>
          <a:p>
            <a:pPr algn="l"/>
            <a:r>
              <a:rPr lang="en-GB" u="sng" dirty="0">
                <a:hlinkClick r:id="rId2"/>
              </a:rPr>
              <a:t>https://hub.docker.com/search?q=&amp;type=image</a:t>
            </a: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234827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986" y="0"/>
            <a:ext cx="8509769" cy="858749"/>
          </a:xfrm>
        </p:spPr>
        <p:txBody>
          <a:bodyPr/>
          <a:lstStyle/>
          <a:p>
            <a:pPr algn="ctr"/>
            <a:r>
              <a:rPr lang="en-GB" dirty="0" smtClean="0"/>
              <a:t>Demo</a:t>
            </a:r>
            <a:endParaRPr lang="en-GB" dirty="0"/>
          </a:p>
        </p:txBody>
      </p:sp>
      <p:sp>
        <p:nvSpPr>
          <p:cNvPr id="3" name="Subtitle 2"/>
          <p:cNvSpPr>
            <a:spLocks noGrp="1"/>
          </p:cNvSpPr>
          <p:nvPr>
            <p:ph type="subTitle" idx="1"/>
          </p:nvPr>
        </p:nvSpPr>
        <p:spPr>
          <a:xfrm>
            <a:off x="783859" y="1232819"/>
            <a:ext cx="8592895" cy="1096899"/>
          </a:xfrm>
        </p:spPr>
        <p:txBody>
          <a:bodyPr/>
          <a:lstStyle/>
          <a:p>
            <a:pPr algn="ctr"/>
            <a:r>
              <a:rPr lang="en-GB" dirty="0" smtClean="0"/>
              <a:t>Demo Docker with C# Mircoservice</a:t>
            </a:r>
            <a:endParaRPr lang="en-GB" dirty="0"/>
          </a:p>
        </p:txBody>
      </p:sp>
    </p:spTree>
    <p:extLst>
      <p:ext uri="{BB962C8B-B14F-4D97-AF65-F5344CB8AC3E}">
        <p14:creationId xmlns:p14="http://schemas.microsoft.com/office/powerpoint/2010/main" val="108449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296" y="0"/>
            <a:ext cx="8742526" cy="908625"/>
          </a:xfrm>
        </p:spPr>
        <p:txBody>
          <a:bodyPr/>
          <a:lstStyle/>
          <a:p>
            <a:pPr algn="ctr"/>
            <a:r>
              <a:rPr lang="en-GB" dirty="0" smtClean="0"/>
              <a:t>Docker-compose</a:t>
            </a:r>
            <a:endParaRPr lang="en-GB" dirty="0"/>
          </a:p>
        </p:txBody>
      </p:sp>
      <p:sp>
        <p:nvSpPr>
          <p:cNvPr id="3" name="Subtitle 2"/>
          <p:cNvSpPr>
            <a:spLocks noGrp="1"/>
          </p:cNvSpPr>
          <p:nvPr>
            <p:ph type="subTitle" idx="1"/>
          </p:nvPr>
        </p:nvSpPr>
        <p:spPr>
          <a:xfrm>
            <a:off x="556953" y="1158004"/>
            <a:ext cx="9260378" cy="4827160"/>
          </a:xfrm>
        </p:spPr>
        <p:txBody>
          <a:bodyPr>
            <a:normAutofit/>
          </a:bodyPr>
          <a:lstStyle/>
          <a:p>
            <a:pPr algn="l"/>
            <a:r>
              <a:rPr lang="en-GB" dirty="0"/>
              <a:t>Compose is a tool for defining and running multi-container Docker applications. With Compose, you use a YAML file to configure your application’s services. Then, with a single command, you create and start all the services from your configuration. </a:t>
            </a:r>
            <a:endParaRPr lang="en-GB" dirty="0" smtClean="0"/>
          </a:p>
          <a:p>
            <a:pPr marL="285750" indent="-285750" algn="l">
              <a:buFont typeface="Arial" panose="020B0604020202020204" pitchFamily="34" charset="0"/>
              <a:buChar char="•"/>
            </a:pPr>
            <a:r>
              <a:rPr lang="en-GB" dirty="0" smtClean="0"/>
              <a:t>Compose </a:t>
            </a:r>
            <a:r>
              <a:rPr lang="en-GB" dirty="0"/>
              <a:t>works in all environments: production, staging, development, testing, as well as CI workflows. You can learn more about each case in Common Use Cases.</a:t>
            </a:r>
          </a:p>
          <a:p>
            <a:pPr marL="285750" indent="-285750" algn="l">
              <a:buFont typeface="Arial" panose="020B0604020202020204" pitchFamily="34" charset="0"/>
              <a:buChar char="•"/>
            </a:pPr>
            <a:r>
              <a:rPr lang="en-GB" dirty="0"/>
              <a:t>Using Compose is basically a three-step process:</a:t>
            </a:r>
          </a:p>
          <a:p>
            <a:pPr marL="285750" indent="-285750" algn="l">
              <a:buFont typeface="Arial" panose="020B0604020202020204" pitchFamily="34" charset="0"/>
              <a:buChar char="•"/>
            </a:pPr>
            <a:r>
              <a:rPr lang="en-GB" dirty="0"/>
              <a:t>Define your app’s environment with a </a:t>
            </a:r>
            <a:r>
              <a:rPr lang="en-GB" dirty="0" err="1"/>
              <a:t>Dockerfile</a:t>
            </a:r>
            <a:r>
              <a:rPr lang="en-GB" dirty="0"/>
              <a:t> so it can be reproduced anywhere.</a:t>
            </a:r>
          </a:p>
          <a:p>
            <a:pPr marL="285750" indent="-285750" algn="l">
              <a:buFont typeface="Arial" panose="020B0604020202020204" pitchFamily="34" charset="0"/>
              <a:buChar char="•"/>
            </a:pPr>
            <a:r>
              <a:rPr lang="en-GB" dirty="0"/>
              <a:t>Define the services that make up your app in </a:t>
            </a:r>
            <a:r>
              <a:rPr lang="en-GB" dirty="0" err="1"/>
              <a:t>docker-compose.yml</a:t>
            </a:r>
            <a:r>
              <a:rPr lang="en-GB" dirty="0"/>
              <a:t> so they can be run together in an isolated environment.</a:t>
            </a:r>
          </a:p>
          <a:p>
            <a:pPr marL="285750" indent="-285750" algn="l">
              <a:buFont typeface="Arial" panose="020B0604020202020204" pitchFamily="34" charset="0"/>
              <a:buChar char="•"/>
            </a:pPr>
            <a:r>
              <a:rPr lang="en-GB" dirty="0"/>
              <a:t>Run </a:t>
            </a:r>
            <a:r>
              <a:rPr lang="en-GB" dirty="0" err="1"/>
              <a:t>docker</a:t>
            </a:r>
            <a:r>
              <a:rPr lang="en-GB" dirty="0"/>
              <a:t>-compose up and Compose starts and runs your entire app.</a:t>
            </a:r>
          </a:p>
          <a:p>
            <a:endParaRPr lang="en-GB" dirty="0"/>
          </a:p>
        </p:txBody>
      </p:sp>
      <p:pic>
        <p:nvPicPr>
          <p:cNvPr id="4" name="Picture 3"/>
          <p:cNvPicPr>
            <a:picLocks noChangeAspect="1"/>
          </p:cNvPicPr>
          <p:nvPr/>
        </p:nvPicPr>
        <p:blipFill>
          <a:blip r:embed="rId2"/>
          <a:stretch>
            <a:fillRect/>
          </a:stretch>
        </p:blipFill>
        <p:spPr>
          <a:xfrm>
            <a:off x="174567" y="4646815"/>
            <a:ext cx="3674226" cy="2132993"/>
          </a:xfrm>
          <a:prstGeom prst="rect">
            <a:avLst/>
          </a:prstGeom>
        </p:spPr>
      </p:pic>
    </p:spTree>
    <p:extLst>
      <p:ext uri="{BB962C8B-B14F-4D97-AF65-F5344CB8AC3E}">
        <p14:creationId xmlns:p14="http://schemas.microsoft.com/office/powerpoint/2010/main" val="365613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8550" y="0"/>
            <a:ext cx="8459893" cy="792247"/>
          </a:xfrm>
        </p:spPr>
        <p:txBody>
          <a:bodyPr/>
          <a:lstStyle/>
          <a:p>
            <a:pPr algn="ctr"/>
            <a:r>
              <a:rPr lang="en-GB" dirty="0" smtClean="0"/>
              <a:t>Useful Links</a:t>
            </a:r>
            <a:endParaRPr lang="en-GB" dirty="0"/>
          </a:p>
        </p:txBody>
      </p:sp>
      <p:sp>
        <p:nvSpPr>
          <p:cNvPr id="3" name="Subtitle 2"/>
          <p:cNvSpPr>
            <a:spLocks noGrp="1"/>
          </p:cNvSpPr>
          <p:nvPr>
            <p:ph type="subTitle" idx="1"/>
          </p:nvPr>
        </p:nvSpPr>
        <p:spPr>
          <a:xfrm>
            <a:off x="767235" y="1141378"/>
            <a:ext cx="7766936" cy="3147989"/>
          </a:xfrm>
        </p:spPr>
        <p:txBody>
          <a:bodyPr/>
          <a:lstStyle/>
          <a:p>
            <a:pPr algn="l"/>
            <a:r>
              <a:rPr lang="en-GB" dirty="0" smtClean="0"/>
              <a:t>Docker Docs: </a:t>
            </a:r>
            <a:r>
              <a:rPr lang="en-GB" u="sng" dirty="0">
                <a:hlinkClick r:id="rId2"/>
              </a:rPr>
              <a:t>https://docs.docker.com</a:t>
            </a:r>
            <a:r>
              <a:rPr lang="en-GB" u="sng" dirty="0" smtClean="0">
                <a:hlinkClick r:id="rId2"/>
              </a:rPr>
              <a:t>/</a:t>
            </a:r>
            <a:endParaRPr lang="en-GB" u="sng" dirty="0" smtClean="0"/>
          </a:p>
          <a:p>
            <a:pPr algn="l"/>
            <a:r>
              <a:rPr lang="en-GB" dirty="0" smtClean="0"/>
              <a:t>Docker Desktop: </a:t>
            </a:r>
            <a:r>
              <a:rPr lang="en-GB" u="sng" dirty="0">
                <a:hlinkClick r:id="rId3"/>
              </a:rPr>
              <a:t>https://</a:t>
            </a:r>
            <a:r>
              <a:rPr lang="en-GB" u="sng" dirty="0" smtClean="0">
                <a:hlinkClick r:id="rId3"/>
              </a:rPr>
              <a:t>www.docker.com/products/docker-desktop</a:t>
            </a:r>
            <a:endParaRPr lang="en-GB" u="sng" dirty="0" smtClean="0"/>
          </a:p>
          <a:p>
            <a:pPr algn="l"/>
            <a:r>
              <a:rPr lang="en-GB" dirty="0" smtClean="0"/>
              <a:t>Docker Hub: </a:t>
            </a:r>
            <a:r>
              <a:rPr lang="en-GB" u="sng" dirty="0">
                <a:hlinkClick r:id="rId4"/>
              </a:rPr>
              <a:t>https://hub.docker.com/search?q=&amp;type=image</a:t>
            </a:r>
            <a:endParaRPr lang="en-GB" dirty="0"/>
          </a:p>
          <a:p>
            <a:pPr algn="l"/>
            <a:endParaRPr lang="en-GB" u="sng" dirty="0"/>
          </a:p>
          <a:p>
            <a:pPr algn="l"/>
            <a:endParaRPr lang="en-GB" dirty="0"/>
          </a:p>
          <a:p>
            <a:pPr algn="l"/>
            <a:endParaRPr lang="en-GB" dirty="0"/>
          </a:p>
        </p:txBody>
      </p:sp>
    </p:spTree>
    <p:extLst>
      <p:ext uri="{BB962C8B-B14F-4D97-AF65-F5344CB8AC3E}">
        <p14:creationId xmlns:p14="http://schemas.microsoft.com/office/powerpoint/2010/main" val="153534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6211" y="116378"/>
            <a:ext cx="8553796" cy="1620982"/>
          </a:xfrm>
        </p:spPr>
        <p:txBody>
          <a:bodyPr/>
          <a:lstStyle/>
          <a:p>
            <a:pPr algn="ctr"/>
            <a:r>
              <a:rPr lang="en-GB" dirty="0"/>
              <a:t>What is </a:t>
            </a:r>
            <a:r>
              <a:rPr lang="en-GB" dirty="0" smtClean="0"/>
              <a:t>containerisation</a:t>
            </a:r>
            <a:r>
              <a:rPr lang="en-GB" dirty="0"/>
              <a:t>?</a:t>
            </a:r>
            <a:br>
              <a:rPr lang="en-GB" dirty="0"/>
            </a:br>
            <a:endParaRPr lang="en-GB" dirty="0"/>
          </a:p>
        </p:txBody>
      </p:sp>
      <p:sp>
        <p:nvSpPr>
          <p:cNvPr id="3" name="Subtitle 2"/>
          <p:cNvSpPr>
            <a:spLocks noGrp="1"/>
          </p:cNvSpPr>
          <p:nvPr>
            <p:ph type="subTitle" idx="1"/>
          </p:nvPr>
        </p:nvSpPr>
        <p:spPr>
          <a:xfrm>
            <a:off x="598516" y="1197033"/>
            <a:ext cx="9351819" cy="3607723"/>
          </a:xfrm>
        </p:spPr>
        <p:txBody>
          <a:bodyPr>
            <a:normAutofit/>
          </a:bodyPr>
          <a:lstStyle/>
          <a:p>
            <a:pPr algn="l"/>
            <a:r>
              <a:rPr lang="en-GB" dirty="0"/>
              <a:t>Containers are lightweight software components that bundle </a:t>
            </a:r>
            <a:r>
              <a:rPr lang="en-GB" dirty="0" smtClean="0"/>
              <a:t>an </a:t>
            </a:r>
            <a:r>
              <a:rPr lang="en-GB" dirty="0"/>
              <a:t>application, its dependencies, and its configuration in a single image, running in isolated user environments on a traditional operating system on a traditional server or in a virtualized environment</a:t>
            </a:r>
            <a:r>
              <a:rPr lang="en-GB" dirty="0" smtClean="0"/>
              <a:t>.</a:t>
            </a:r>
          </a:p>
          <a:p>
            <a:pPr algn="l"/>
            <a:r>
              <a:rPr lang="en-GB" dirty="0"/>
              <a:t>The key word here is “isolated.” Isolation means speed—containers are smaller entities than virtual machines so they can be deployed much faster. Isolation means responsive—start-up times are short. Isolation means versatility—containers are portable between different platforms and different cloud vendors</a:t>
            </a:r>
            <a:r>
              <a:rPr lang="en-GB" dirty="0" smtClean="0"/>
              <a:t>.</a:t>
            </a:r>
          </a:p>
          <a:p>
            <a:pPr algn="l"/>
            <a:r>
              <a:rPr lang="en-GB" dirty="0"/>
              <a:t>Containerization of applications brings </a:t>
            </a:r>
            <a:r>
              <a:rPr lang="en-GB" dirty="0" smtClean="0"/>
              <a:t>benefits</a:t>
            </a:r>
            <a:r>
              <a:rPr lang="en-GB" dirty="0"/>
              <a:t>, including the </a:t>
            </a:r>
            <a:r>
              <a:rPr lang="en-GB" dirty="0" smtClean="0"/>
              <a:t>following</a:t>
            </a:r>
            <a:r>
              <a:rPr lang="en-GB" dirty="0"/>
              <a:t>:</a:t>
            </a:r>
            <a:endParaRPr lang="en-GB" dirty="0" smtClean="0"/>
          </a:p>
        </p:txBody>
      </p:sp>
      <p:pic>
        <p:nvPicPr>
          <p:cNvPr id="4" name="Picture 3"/>
          <p:cNvPicPr>
            <a:picLocks noChangeAspect="1"/>
          </p:cNvPicPr>
          <p:nvPr/>
        </p:nvPicPr>
        <p:blipFill>
          <a:blip r:embed="rId2"/>
          <a:stretch>
            <a:fillRect/>
          </a:stretch>
        </p:blipFill>
        <p:spPr>
          <a:xfrm>
            <a:off x="165993" y="4909099"/>
            <a:ext cx="3512489" cy="1948901"/>
          </a:xfrm>
          <a:prstGeom prst="rect">
            <a:avLst/>
          </a:prstGeom>
        </p:spPr>
      </p:pic>
      <p:sp>
        <p:nvSpPr>
          <p:cNvPr id="5" name="Subtitle 2"/>
          <p:cNvSpPr txBox="1">
            <a:spLocks/>
          </p:cNvSpPr>
          <p:nvPr/>
        </p:nvSpPr>
        <p:spPr>
          <a:xfrm>
            <a:off x="3678482" y="4031673"/>
            <a:ext cx="6045894" cy="2734887"/>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GB" dirty="0" smtClean="0"/>
              <a:t>Portability between different platforms and clouds</a:t>
            </a:r>
          </a:p>
          <a:p>
            <a:pPr marL="285750" indent="-285750" algn="l">
              <a:buFont typeface="Arial" panose="020B0604020202020204" pitchFamily="34" charset="0"/>
              <a:buChar char="•"/>
            </a:pPr>
            <a:r>
              <a:rPr lang="en-GB" dirty="0"/>
              <a:t>Easier management since install, upgrade, and rollback processes are built into the Kubernetes platform</a:t>
            </a:r>
            <a:r>
              <a:rPr lang="en-GB" dirty="0" smtClean="0"/>
              <a:t>.</a:t>
            </a:r>
          </a:p>
          <a:p>
            <a:pPr marL="285750" indent="-285750" algn="l">
              <a:buFont typeface="Arial" panose="020B0604020202020204" pitchFamily="34" charset="0"/>
              <a:buChar char="•"/>
            </a:pPr>
            <a:r>
              <a:rPr lang="en-GB" dirty="0"/>
              <a:t>Faster app start-up and easier scaling</a:t>
            </a:r>
            <a:r>
              <a:rPr lang="en-GB" dirty="0" smtClean="0"/>
              <a:t>.</a:t>
            </a:r>
          </a:p>
          <a:p>
            <a:pPr marL="285750" indent="-285750" algn="l">
              <a:buFont typeface="Arial" panose="020B0604020202020204" pitchFamily="34" charset="0"/>
              <a:buChar char="•"/>
            </a:pPr>
            <a:r>
              <a:rPr lang="en-GB" dirty="0"/>
              <a:t>Improved security by isolating applications from the host system and from each other</a:t>
            </a:r>
            <a:r>
              <a:rPr lang="en-GB" dirty="0" smtClean="0"/>
              <a:t>.</a:t>
            </a:r>
          </a:p>
        </p:txBody>
      </p:sp>
    </p:spTree>
    <p:extLst>
      <p:ext uri="{BB962C8B-B14F-4D97-AF65-F5344CB8AC3E}">
        <p14:creationId xmlns:p14="http://schemas.microsoft.com/office/powerpoint/2010/main" val="1063894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836" y="99753"/>
            <a:ext cx="8478982" cy="856211"/>
          </a:xfrm>
        </p:spPr>
        <p:txBody>
          <a:bodyPr/>
          <a:lstStyle/>
          <a:p>
            <a:pPr algn="ctr"/>
            <a:r>
              <a:rPr lang="en-GB" b="1" dirty="0"/>
              <a:t>What is Docker</a:t>
            </a:r>
            <a:r>
              <a:rPr lang="en-GB" b="1" dirty="0" smtClean="0"/>
              <a:t>?</a:t>
            </a:r>
            <a:endParaRPr lang="en-GB" dirty="0"/>
          </a:p>
        </p:txBody>
      </p:sp>
      <p:sp>
        <p:nvSpPr>
          <p:cNvPr id="3" name="Subtitle 2"/>
          <p:cNvSpPr>
            <a:spLocks noGrp="1"/>
          </p:cNvSpPr>
          <p:nvPr>
            <p:ph type="subTitle" idx="1"/>
          </p:nvPr>
        </p:nvSpPr>
        <p:spPr>
          <a:xfrm>
            <a:off x="673330" y="1130530"/>
            <a:ext cx="8994372" cy="1336367"/>
          </a:xfrm>
        </p:spPr>
        <p:txBody>
          <a:bodyPr>
            <a:normAutofit/>
          </a:bodyPr>
          <a:lstStyle/>
          <a:p>
            <a:pPr algn="l"/>
            <a:r>
              <a:rPr lang="en-GB" dirty="0"/>
              <a:t>Docker is </a:t>
            </a:r>
            <a:r>
              <a:rPr lang="en-GB" dirty="0" smtClean="0"/>
              <a:t>a </a:t>
            </a:r>
            <a:r>
              <a:rPr lang="en-GB" dirty="0"/>
              <a:t>open-</a:t>
            </a:r>
            <a:r>
              <a:rPr lang="en-GB" dirty="0" err="1"/>
              <a:t>soure</a:t>
            </a:r>
            <a:r>
              <a:rPr lang="en-GB" dirty="0"/>
              <a:t> </a:t>
            </a:r>
            <a:r>
              <a:rPr lang="en-GB" dirty="0" smtClean="0"/>
              <a:t>tool and is the most </a:t>
            </a:r>
            <a:r>
              <a:rPr lang="en-GB" dirty="0"/>
              <a:t>well-known and highly used container engine </a:t>
            </a:r>
            <a:r>
              <a:rPr lang="en-GB" dirty="0" smtClean="0"/>
              <a:t>technology. </a:t>
            </a:r>
          </a:p>
          <a:p>
            <a:pPr algn="l"/>
            <a:r>
              <a:rPr lang="en-GB" dirty="0" smtClean="0"/>
              <a:t>The Docker </a:t>
            </a:r>
            <a:r>
              <a:rPr lang="en-GB" dirty="0"/>
              <a:t>Engine allows you to develop, assemble, ship, and run applications using the following components:</a:t>
            </a:r>
            <a:endParaRPr lang="en-GB" dirty="0"/>
          </a:p>
        </p:txBody>
      </p:sp>
      <p:pic>
        <p:nvPicPr>
          <p:cNvPr id="5" name="Picture 4"/>
          <p:cNvPicPr>
            <a:picLocks noChangeAspect="1"/>
          </p:cNvPicPr>
          <p:nvPr/>
        </p:nvPicPr>
        <p:blipFill>
          <a:blip r:embed="rId2"/>
          <a:stretch>
            <a:fillRect/>
          </a:stretch>
        </p:blipFill>
        <p:spPr>
          <a:xfrm>
            <a:off x="390697" y="2965660"/>
            <a:ext cx="3458095" cy="3534892"/>
          </a:xfrm>
          <a:prstGeom prst="rect">
            <a:avLst/>
          </a:prstGeom>
        </p:spPr>
      </p:pic>
      <p:sp>
        <p:nvSpPr>
          <p:cNvPr id="6" name="Subtitle 2"/>
          <p:cNvSpPr txBox="1">
            <a:spLocks/>
          </p:cNvSpPr>
          <p:nvPr/>
        </p:nvSpPr>
        <p:spPr>
          <a:xfrm>
            <a:off x="3848792" y="2651760"/>
            <a:ext cx="6126481" cy="457714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GB" b="1" dirty="0" smtClean="0"/>
              <a:t>Docker </a:t>
            </a:r>
            <a:r>
              <a:rPr lang="en-GB" b="1" dirty="0"/>
              <a:t>Daemon</a:t>
            </a:r>
            <a:r>
              <a:rPr lang="en-GB" dirty="0"/>
              <a:t>: A persistent background process that manages Docker images, containers, networks, and storage volumes. The Docker daemon constantly listens for Docker API requests and processes them</a:t>
            </a:r>
            <a:r>
              <a:rPr lang="en-GB" dirty="0" smtClean="0"/>
              <a:t>.</a:t>
            </a:r>
          </a:p>
          <a:p>
            <a:pPr marL="285750" indent="-285750" algn="l">
              <a:buFont typeface="Arial" panose="020B0604020202020204" pitchFamily="34" charset="0"/>
              <a:buChar char="•"/>
            </a:pPr>
            <a:r>
              <a:rPr lang="en-GB" b="1" dirty="0"/>
              <a:t>Docker Engine REST API</a:t>
            </a:r>
            <a:r>
              <a:rPr lang="en-GB" dirty="0"/>
              <a:t>: An API used by applications to interact with the Docker daemon; it can be accessed by an HTTP client</a:t>
            </a:r>
            <a:r>
              <a:rPr lang="en-GB" dirty="0" smtClean="0"/>
              <a:t>.</a:t>
            </a:r>
          </a:p>
          <a:p>
            <a:pPr marL="285750" indent="-285750" algn="l">
              <a:buFont typeface="Arial" panose="020B0604020202020204" pitchFamily="34" charset="0"/>
              <a:buChar char="•"/>
            </a:pPr>
            <a:r>
              <a:rPr lang="en-GB" b="1" dirty="0"/>
              <a:t>Docker CLI</a:t>
            </a:r>
            <a:r>
              <a:rPr lang="en-GB" dirty="0"/>
              <a:t>: A command line interface client for interacting with the Docker daemon. It greatly simplifies how you manage container instances and is one of the key reasons why developers love using Docker.</a:t>
            </a:r>
            <a:endParaRPr lang="en-GB" dirty="0"/>
          </a:p>
        </p:txBody>
      </p:sp>
    </p:spTree>
    <p:extLst>
      <p:ext uri="{BB962C8B-B14F-4D97-AF65-F5344CB8AC3E}">
        <p14:creationId xmlns:p14="http://schemas.microsoft.com/office/powerpoint/2010/main" val="327318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025" y="85284"/>
            <a:ext cx="8394980" cy="953808"/>
          </a:xfrm>
        </p:spPr>
        <p:txBody>
          <a:bodyPr/>
          <a:lstStyle/>
          <a:p>
            <a:pPr algn="ctr"/>
            <a:r>
              <a:rPr lang="en-GB" dirty="0"/>
              <a:t>Docker </a:t>
            </a:r>
            <a:r>
              <a:rPr lang="en-GB" dirty="0" smtClean="0"/>
              <a:t>Architecture</a:t>
            </a:r>
            <a:endParaRPr lang="en-GB" dirty="0"/>
          </a:p>
        </p:txBody>
      </p:sp>
      <p:sp>
        <p:nvSpPr>
          <p:cNvPr id="3" name="Subtitle 2"/>
          <p:cNvSpPr>
            <a:spLocks noGrp="1"/>
          </p:cNvSpPr>
          <p:nvPr>
            <p:ph type="subTitle" idx="1"/>
          </p:nvPr>
        </p:nvSpPr>
        <p:spPr>
          <a:xfrm>
            <a:off x="640080" y="947652"/>
            <a:ext cx="9243753" cy="781396"/>
          </a:xfrm>
        </p:spPr>
        <p:txBody>
          <a:bodyPr/>
          <a:lstStyle/>
          <a:p>
            <a:pPr algn="l"/>
            <a:r>
              <a:rPr lang="en-GB" dirty="0"/>
              <a:t>The Docker architecture uses a client-server model and comprises of the Docker Client, Docker Host, Network and Storage components, and the Docker Registry/Hub</a:t>
            </a:r>
            <a:r>
              <a:rPr lang="en-GB" dirty="0" smtClean="0"/>
              <a:t>.</a:t>
            </a:r>
            <a:r>
              <a:rPr lang="en-GB" dirty="0"/>
              <a:t> </a:t>
            </a:r>
            <a:endParaRPr lang="en-GB" dirty="0"/>
          </a:p>
        </p:txBody>
      </p:sp>
      <p:pic>
        <p:nvPicPr>
          <p:cNvPr id="5" name="Picture 4"/>
          <p:cNvPicPr>
            <a:picLocks noChangeAspect="1"/>
          </p:cNvPicPr>
          <p:nvPr/>
        </p:nvPicPr>
        <p:blipFill>
          <a:blip r:embed="rId2"/>
          <a:stretch>
            <a:fillRect/>
          </a:stretch>
        </p:blipFill>
        <p:spPr>
          <a:xfrm>
            <a:off x="640081" y="1596046"/>
            <a:ext cx="4937762" cy="3092331"/>
          </a:xfrm>
          <a:prstGeom prst="rect">
            <a:avLst/>
          </a:prstGeom>
        </p:spPr>
      </p:pic>
      <p:sp>
        <p:nvSpPr>
          <p:cNvPr id="7" name="Subtitle 2"/>
          <p:cNvSpPr txBox="1">
            <a:spLocks/>
          </p:cNvSpPr>
          <p:nvPr/>
        </p:nvSpPr>
        <p:spPr>
          <a:xfrm>
            <a:off x="5619404" y="1729048"/>
            <a:ext cx="4472246" cy="2826327"/>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GB" b="1" dirty="0"/>
              <a:t>Docker </a:t>
            </a:r>
            <a:r>
              <a:rPr lang="en-GB" b="1" dirty="0" smtClean="0"/>
              <a:t>Client </a:t>
            </a:r>
            <a:r>
              <a:rPr lang="en-GB" dirty="0" smtClean="0"/>
              <a:t>enables </a:t>
            </a:r>
            <a:r>
              <a:rPr lang="en-GB" dirty="0"/>
              <a:t>users to interact with Docker. The Docker client can reside on the same host as the daemon or connect to a daemon on a remote host. A </a:t>
            </a:r>
            <a:r>
              <a:rPr lang="en-GB" dirty="0" err="1"/>
              <a:t>docker</a:t>
            </a:r>
            <a:r>
              <a:rPr lang="en-GB" dirty="0"/>
              <a:t> client can communicate with more than one daemon. The Docker client provides a command line interface (CLI) that allows you to issue build, run, and stop application commands to </a:t>
            </a:r>
            <a:r>
              <a:rPr lang="en-GB" dirty="0" smtClean="0"/>
              <a:t>a </a:t>
            </a:r>
            <a:r>
              <a:rPr lang="en-GB" dirty="0"/>
              <a:t>Docker daemon</a:t>
            </a:r>
            <a:r>
              <a:rPr lang="en-GB" dirty="0" smtClean="0"/>
              <a:t>.</a:t>
            </a:r>
            <a:endParaRPr lang="en-GB" dirty="0"/>
          </a:p>
        </p:txBody>
      </p:sp>
      <p:sp>
        <p:nvSpPr>
          <p:cNvPr id="12" name="Subtitle 2"/>
          <p:cNvSpPr txBox="1">
            <a:spLocks/>
          </p:cNvSpPr>
          <p:nvPr/>
        </p:nvSpPr>
        <p:spPr>
          <a:xfrm>
            <a:off x="176899" y="4688377"/>
            <a:ext cx="9914751" cy="98921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GB" b="1" dirty="0" smtClean="0"/>
              <a:t>Docker </a:t>
            </a:r>
            <a:r>
              <a:rPr lang="en-GB" b="1" dirty="0"/>
              <a:t>H</a:t>
            </a:r>
            <a:r>
              <a:rPr lang="en-GB" b="1" dirty="0" smtClean="0"/>
              <a:t>ost </a:t>
            </a:r>
            <a:r>
              <a:rPr lang="en-GB" dirty="0"/>
              <a:t>provides a complete environment to execute and run applications. It comprises of the Docker daemon, Images, Containers, Networks, and Storage. </a:t>
            </a:r>
            <a:r>
              <a:rPr lang="en-GB" dirty="0" smtClean="0"/>
              <a:t>The </a:t>
            </a:r>
            <a:r>
              <a:rPr lang="en-GB" dirty="0"/>
              <a:t>daemon is responsible for all container-related actions and receives commands via the CLI or the REST API. </a:t>
            </a:r>
            <a:endParaRPr lang="en-GB" dirty="0"/>
          </a:p>
        </p:txBody>
      </p:sp>
      <p:sp>
        <p:nvSpPr>
          <p:cNvPr id="13" name="Subtitle 2"/>
          <p:cNvSpPr txBox="1">
            <a:spLocks/>
          </p:cNvSpPr>
          <p:nvPr/>
        </p:nvSpPr>
        <p:spPr>
          <a:xfrm>
            <a:off x="82252" y="5793970"/>
            <a:ext cx="9801581" cy="1064030"/>
          </a:xfrm>
          <a:prstGeom prst="rect">
            <a:avLst/>
          </a:prstGeom>
        </p:spPr>
        <p:txBody>
          <a:bodyPr vert="horz" lIns="91440" tIns="45720" rIns="91440" bIns="45720" rtlCol="0" anchor="t">
            <a:normAutofit fontScale="925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GB" b="1" dirty="0"/>
              <a:t>Docker registries </a:t>
            </a:r>
            <a:r>
              <a:rPr lang="en-GB" dirty="0"/>
              <a:t>are services that provide locations from where you can store and download images. </a:t>
            </a:r>
            <a:r>
              <a:rPr lang="en-GB" dirty="0" smtClean="0"/>
              <a:t>A Docker </a:t>
            </a:r>
            <a:r>
              <a:rPr lang="en-GB" dirty="0"/>
              <a:t>registry contains Docker repositories that host one or more Docker Images. Public Registries include Docker Hub and Docker Cloud and private Registries can also be used</a:t>
            </a:r>
          </a:p>
        </p:txBody>
      </p:sp>
    </p:spTree>
    <p:extLst>
      <p:ext uri="{BB962C8B-B14F-4D97-AF65-F5344CB8AC3E}">
        <p14:creationId xmlns:p14="http://schemas.microsoft.com/office/powerpoint/2010/main" val="1937418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1149" y="0"/>
            <a:ext cx="8653549" cy="1646302"/>
          </a:xfrm>
        </p:spPr>
        <p:txBody>
          <a:bodyPr/>
          <a:lstStyle/>
          <a:p>
            <a:pPr algn="ctr"/>
            <a:r>
              <a:rPr lang="en-GB" b="1" dirty="0"/>
              <a:t>Containers vs. </a:t>
            </a:r>
            <a:r>
              <a:rPr lang="en-GB" b="1" dirty="0" smtClean="0"/>
              <a:t>VMs</a:t>
            </a:r>
            <a:r>
              <a:rPr lang="en-GB" dirty="0"/>
              <a:t/>
            </a:r>
            <a:br>
              <a:rPr lang="en-GB" dirty="0"/>
            </a:br>
            <a:endParaRPr lang="en-GB" dirty="0"/>
          </a:p>
        </p:txBody>
      </p:sp>
      <p:sp>
        <p:nvSpPr>
          <p:cNvPr id="3" name="Subtitle 2"/>
          <p:cNvSpPr>
            <a:spLocks noGrp="1"/>
          </p:cNvSpPr>
          <p:nvPr>
            <p:ph type="subTitle" idx="1"/>
          </p:nvPr>
        </p:nvSpPr>
        <p:spPr>
          <a:xfrm>
            <a:off x="698269" y="881150"/>
            <a:ext cx="9185564" cy="4322618"/>
          </a:xfrm>
        </p:spPr>
        <p:txBody>
          <a:bodyPr/>
          <a:lstStyle/>
          <a:p>
            <a:pPr algn="l"/>
            <a:r>
              <a:rPr lang="en-GB" dirty="0"/>
              <a:t>When talking about </a:t>
            </a:r>
            <a:r>
              <a:rPr lang="en-GB" dirty="0" smtClean="0"/>
              <a:t>containerisation </a:t>
            </a:r>
            <a:r>
              <a:rPr lang="en-GB" dirty="0"/>
              <a:t>it is very often compared to virtual machines. </a:t>
            </a:r>
            <a:endParaRPr lang="en-GB" dirty="0"/>
          </a:p>
          <a:p>
            <a:pPr algn="l"/>
            <a:r>
              <a:rPr lang="en-GB" dirty="0"/>
              <a:t>The Docker container platform is always running on top of the host operating system. Containers are containing the binaries, libraries, and the application itself. Containers do not contain a guest operating system which ensures that containers are lightweight.</a:t>
            </a:r>
          </a:p>
          <a:p>
            <a:pPr algn="l"/>
            <a:r>
              <a:rPr lang="en-GB" dirty="0"/>
              <a:t>In contrast virtual machines are running on a hypervisor (responsible for running virtual machines) and include it’s own guest operating system. This increased the size of the virtual machines significantly, makes setting up virtual machines more complex and requires more resources to run each virtual machine.</a:t>
            </a:r>
          </a:p>
          <a:p>
            <a:pPr algn="l"/>
            <a:endParaRPr lang="en-GB" dirty="0"/>
          </a:p>
        </p:txBody>
      </p:sp>
      <p:pic>
        <p:nvPicPr>
          <p:cNvPr id="4" name="Picture 3"/>
          <p:cNvPicPr>
            <a:picLocks noChangeAspect="1"/>
          </p:cNvPicPr>
          <p:nvPr/>
        </p:nvPicPr>
        <p:blipFill>
          <a:blip r:embed="rId2"/>
          <a:stretch>
            <a:fillRect/>
          </a:stretch>
        </p:blipFill>
        <p:spPr>
          <a:xfrm>
            <a:off x="295881" y="3616036"/>
            <a:ext cx="8623675" cy="3241964"/>
          </a:xfrm>
          <a:prstGeom prst="rect">
            <a:avLst/>
          </a:prstGeom>
        </p:spPr>
      </p:pic>
    </p:spTree>
    <p:extLst>
      <p:ext uri="{BB962C8B-B14F-4D97-AF65-F5344CB8AC3E}">
        <p14:creationId xmlns:p14="http://schemas.microsoft.com/office/powerpoint/2010/main" val="375888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5423" y="143472"/>
            <a:ext cx="8576271" cy="779241"/>
          </a:xfrm>
        </p:spPr>
        <p:txBody>
          <a:bodyPr/>
          <a:lstStyle/>
          <a:p>
            <a:pPr algn="ctr"/>
            <a:r>
              <a:rPr lang="en-GB" dirty="0" smtClean="0"/>
              <a:t>Docker Objects - Images</a:t>
            </a:r>
            <a:endParaRPr lang="en-GB" dirty="0"/>
          </a:p>
        </p:txBody>
      </p:sp>
      <p:sp>
        <p:nvSpPr>
          <p:cNvPr id="3" name="Subtitle 2"/>
          <p:cNvSpPr>
            <a:spLocks noGrp="1"/>
          </p:cNvSpPr>
          <p:nvPr>
            <p:ph type="subTitle" idx="1"/>
          </p:nvPr>
        </p:nvSpPr>
        <p:spPr>
          <a:xfrm>
            <a:off x="742295" y="1180408"/>
            <a:ext cx="8592898" cy="5195454"/>
          </a:xfrm>
        </p:spPr>
        <p:txBody>
          <a:bodyPr>
            <a:normAutofit/>
          </a:bodyPr>
          <a:lstStyle/>
          <a:p>
            <a:pPr algn="l"/>
            <a:r>
              <a:rPr lang="en-GB" dirty="0"/>
              <a:t>Images are a read-only binary template used to build containers. Images also contain metadata that describe the container's capabilities and needs. Images are used to store and ship applications. An image can be used on its own to build a container or customized to add additional elements to extend the current configuration. Container images can be shared across teams within an enterprise using a private container registry, or shared with the world using a public registry like Docker Hub</a:t>
            </a:r>
            <a:r>
              <a:rPr lang="en-GB" dirty="0" smtClean="0"/>
              <a:t>.</a:t>
            </a:r>
          </a:p>
          <a:p>
            <a:pPr algn="l"/>
            <a:r>
              <a:rPr lang="en-GB" dirty="0"/>
              <a:t>A Docker image is containing everything needed to run an application as a container. This includes:</a:t>
            </a:r>
          </a:p>
          <a:p>
            <a:pPr marL="285750" lvl="0" indent="-285750" algn="l">
              <a:buFont typeface="Arial" panose="020B0604020202020204" pitchFamily="34" charset="0"/>
              <a:buChar char="•"/>
            </a:pPr>
            <a:r>
              <a:rPr lang="en-GB" dirty="0"/>
              <a:t>code</a:t>
            </a:r>
          </a:p>
          <a:p>
            <a:pPr marL="285750" lvl="0" indent="-285750" algn="l">
              <a:buFont typeface="Arial" panose="020B0604020202020204" pitchFamily="34" charset="0"/>
              <a:buChar char="•"/>
            </a:pPr>
            <a:r>
              <a:rPr lang="en-GB" dirty="0"/>
              <a:t>runtime</a:t>
            </a:r>
          </a:p>
          <a:p>
            <a:pPr marL="285750" lvl="0" indent="-285750" algn="l">
              <a:buFont typeface="Arial" panose="020B0604020202020204" pitchFamily="34" charset="0"/>
              <a:buChar char="•"/>
            </a:pPr>
            <a:r>
              <a:rPr lang="en-GB" dirty="0"/>
              <a:t>libraries</a:t>
            </a:r>
          </a:p>
          <a:p>
            <a:pPr marL="285750" lvl="0" indent="-285750" algn="l">
              <a:buFont typeface="Arial" panose="020B0604020202020204" pitchFamily="34" charset="0"/>
              <a:buChar char="•"/>
            </a:pPr>
            <a:r>
              <a:rPr lang="en-GB" dirty="0" smtClean="0"/>
              <a:t>configuration </a:t>
            </a:r>
            <a:r>
              <a:rPr lang="en-GB" dirty="0"/>
              <a:t>files</a:t>
            </a:r>
          </a:p>
          <a:p>
            <a:pPr algn="l"/>
            <a:endParaRPr lang="en-GB" dirty="0"/>
          </a:p>
        </p:txBody>
      </p:sp>
      <p:pic>
        <p:nvPicPr>
          <p:cNvPr id="6" name="Picture 5"/>
          <p:cNvPicPr>
            <a:picLocks noChangeAspect="1"/>
          </p:cNvPicPr>
          <p:nvPr/>
        </p:nvPicPr>
        <p:blipFill>
          <a:blip r:embed="rId2"/>
          <a:stretch>
            <a:fillRect/>
          </a:stretch>
        </p:blipFill>
        <p:spPr>
          <a:xfrm>
            <a:off x="5454881" y="4016865"/>
            <a:ext cx="2093076" cy="2197730"/>
          </a:xfrm>
          <a:prstGeom prst="rect">
            <a:avLst/>
          </a:prstGeom>
        </p:spPr>
      </p:pic>
    </p:spTree>
    <p:extLst>
      <p:ext uri="{BB962C8B-B14F-4D97-AF65-F5344CB8AC3E}">
        <p14:creationId xmlns:p14="http://schemas.microsoft.com/office/powerpoint/2010/main" val="360526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670" y="0"/>
            <a:ext cx="8908781" cy="833811"/>
          </a:xfrm>
        </p:spPr>
        <p:txBody>
          <a:bodyPr/>
          <a:lstStyle/>
          <a:p>
            <a:pPr algn="ctr"/>
            <a:r>
              <a:rPr lang="en-GB" dirty="0"/>
              <a:t>Docker Objects - </a:t>
            </a:r>
            <a:r>
              <a:rPr lang="en-GB" dirty="0" smtClean="0"/>
              <a:t>Containers</a:t>
            </a:r>
            <a:endParaRPr lang="en-GB" dirty="0"/>
          </a:p>
        </p:txBody>
      </p:sp>
      <p:sp>
        <p:nvSpPr>
          <p:cNvPr id="3" name="Subtitle 2"/>
          <p:cNvSpPr>
            <a:spLocks noGrp="1"/>
          </p:cNvSpPr>
          <p:nvPr>
            <p:ph type="subTitle" idx="1"/>
          </p:nvPr>
        </p:nvSpPr>
        <p:spPr>
          <a:xfrm>
            <a:off x="648394" y="1039091"/>
            <a:ext cx="9060872" cy="3385819"/>
          </a:xfrm>
        </p:spPr>
        <p:txBody>
          <a:bodyPr>
            <a:normAutofit/>
          </a:bodyPr>
          <a:lstStyle/>
          <a:p>
            <a:pPr algn="l"/>
            <a:r>
              <a:rPr lang="en-GB" dirty="0" smtClean="0"/>
              <a:t>Containers are encapsulated environments in which you run applications. </a:t>
            </a:r>
          </a:p>
          <a:p>
            <a:pPr algn="l"/>
            <a:r>
              <a:rPr lang="en-GB" dirty="0" smtClean="0"/>
              <a:t>The container is defined by the image and any additional configuration options provided on starting the container, including and not limited to the network connections and storage options. </a:t>
            </a:r>
          </a:p>
          <a:p>
            <a:pPr algn="l"/>
            <a:r>
              <a:rPr lang="en-GB" dirty="0" smtClean="0"/>
              <a:t>Containers only have access to resources that are defined in the image, unless additional access is defined when building the image into a container. </a:t>
            </a:r>
            <a:endParaRPr lang="en-GB" dirty="0"/>
          </a:p>
        </p:txBody>
      </p:sp>
      <p:pic>
        <p:nvPicPr>
          <p:cNvPr id="4" name="Picture 3"/>
          <p:cNvPicPr>
            <a:picLocks noChangeAspect="1"/>
          </p:cNvPicPr>
          <p:nvPr/>
        </p:nvPicPr>
        <p:blipFill>
          <a:blip r:embed="rId2"/>
          <a:stretch>
            <a:fillRect/>
          </a:stretch>
        </p:blipFill>
        <p:spPr>
          <a:xfrm>
            <a:off x="2846156" y="3554383"/>
            <a:ext cx="4238625" cy="3124200"/>
          </a:xfrm>
          <a:prstGeom prst="rect">
            <a:avLst/>
          </a:prstGeom>
        </p:spPr>
      </p:pic>
    </p:spTree>
    <p:extLst>
      <p:ext uri="{BB962C8B-B14F-4D97-AF65-F5344CB8AC3E}">
        <p14:creationId xmlns:p14="http://schemas.microsoft.com/office/powerpoint/2010/main" val="368788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640" y="0"/>
            <a:ext cx="9152313" cy="870681"/>
          </a:xfrm>
        </p:spPr>
        <p:txBody>
          <a:bodyPr/>
          <a:lstStyle/>
          <a:p>
            <a:r>
              <a:rPr lang="en-GB" dirty="0"/>
              <a:t>Docker Objects </a:t>
            </a:r>
            <a:r>
              <a:rPr lang="en-GB" dirty="0" smtClean="0"/>
              <a:t>- Networking</a:t>
            </a:r>
            <a:endParaRPr lang="en-GB" dirty="0"/>
          </a:p>
        </p:txBody>
      </p:sp>
      <p:sp>
        <p:nvSpPr>
          <p:cNvPr id="3" name="Subtitle 2"/>
          <p:cNvSpPr>
            <a:spLocks noGrp="1"/>
          </p:cNvSpPr>
          <p:nvPr>
            <p:ph type="subTitle" idx="1"/>
          </p:nvPr>
        </p:nvSpPr>
        <p:spPr>
          <a:xfrm>
            <a:off x="548639" y="1149691"/>
            <a:ext cx="9493135" cy="5375800"/>
          </a:xfrm>
        </p:spPr>
        <p:txBody>
          <a:bodyPr>
            <a:normAutofit/>
          </a:bodyPr>
          <a:lstStyle/>
          <a:p>
            <a:pPr algn="l"/>
            <a:r>
              <a:rPr lang="en-GB" dirty="0"/>
              <a:t>Docker implements networking in an application-driven manner and provides various options while maintaining enough abstraction for application developers. </a:t>
            </a:r>
            <a:endParaRPr lang="en-GB" dirty="0" smtClean="0"/>
          </a:p>
          <a:p>
            <a:pPr algn="l"/>
            <a:r>
              <a:rPr lang="en-GB" dirty="0" smtClean="0"/>
              <a:t>There are basically two types of networks available - the default Docker network and user-defined networks. By default, you get three different networks on the installation of Docker - none, bridge, and host. </a:t>
            </a:r>
          </a:p>
          <a:p>
            <a:pPr algn="l"/>
            <a:endParaRPr lang="en-GB" dirty="0" smtClean="0"/>
          </a:p>
        </p:txBody>
      </p:sp>
      <p:pic>
        <p:nvPicPr>
          <p:cNvPr id="4" name="Picture 3"/>
          <p:cNvPicPr>
            <a:picLocks noChangeAspect="1"/>
          </p:cNvPicPr>
          <p:nvPr/>
        </p:nvPicPr>
        <p:blipFill>
          <a:blip r:embed="rId2"/>
          <a:stretch>
            <a:fillRect/>
          </a:stretch>
        </p:blipFill>
        <p:spPr>
          <a:xfrm>
            <a:off x="2237337" y="3250555"/>
            <a:ext cx="5377122" cy="3068762"/>
          </a:xfrm>
          <a:prstGeom prst="rect">
            <a:avLst/>
          </a:prstGeom>
        </p:spPr>
      </p:pic>
    </p:spTree>
    <p:extLst>
      <p:ext uri="{BB962C8B-B14F-4D97-AF65-F5344CB8AC3E}">
        <p14:creationId xmlns:p14="http://schemas.microsoft.com/office/powerpoint/2010/main" val="97706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4646" y="0"/>
            <a:ext cx="8753303" cy="839585"/>
          </a:xfrm>
        </p:spPr>
        <p:txBody>
          <a:bodyPr/>
          <a:lstStyle/>
          <a:p>
            <a:pPr algn="ctr"/>
            <a:r>
              <a:rPr lang="en-GB" dirty="0"/>
              <a:t>Docker Objects - </a:t>
            </a:r>
            <a:r>
              <a:rPr lang="en-GB" dirty="0" smtClean="0"/>
              <a:t>Storage</a:t>
            </a:r>
            <a:endParaRPr lang="en-GB" dirty="0"/>
          </a:p>
        </p:txBody>
      </p:sp>
      <p:sp>
        <p:nvSpPr>
          <p:cNvPr id="3" name="Subtitle 2"/>
          <p:cNvSpPr>
            <a:spLocks noGrp="1"/>
          </p:cNvSpPr>
          <p:nvPr>
            <p:ph type="subTitle" idx="1"/>
          </p:nvPr>
        </p:nvSpPr>
        <p:spPr>
          <a:xfrm>
            <a:off x="731520" y="1058251"/>
            <a:ext cx="9052560" cy="5093167"/>
          </a:xfrm>
        </p:spPr>
        <p:txBody>
          <a:bodyPr>
            <a:normAutofit/>
          </a:bodyPr>
          <a:lstStyle/>
          <a:p>
            <a:pPr algn="l"/>
            <a:r>
              <a:rPr lang="en-GB" dirty="0"/>
              <a:t>You can store data within the writable layer of a </a:t>
            </a:r>
            <a:r>
              <a:rPr lang="en-GB" dirty="0" smtClean="0"/>
              <a:t>container. Being </a:t>
            </a:r>
            <a:r>
              <a:rPr lang="en-GB" dirty="0"/>
              <a:t>non-persistent, it perishes whenever the container is not running. Moreover, it is not easy to transfer this data. In terms of persistent storage, Docker offers four options</a:t>
            </a:r>
            <a:r>
              <a:rPr lang="en-GB" dirty="0" smtClean="0"/>
              <a:t>:</a:t>
            </a:r>
          </a:p>
          <a:p>
            <a:pPr algn="l"/>
            <a:endParaRPr lang="en-GB" dirty="0"/>
          </a:p>
          <a:p>
            <a:pPr marL="285750" indent="-285750" algn="l">
              <a:buFont typeface="Arial" panose="020B0604020202020204" pitchFamily="34" charset="0"/>
              <a:buChar char="•"/>
            </a:pPr>
            <a:r>
              <a:rPr lang="en-GB" b="1" dirty="0"/>
              <a:t>Data </a:t>
            </a:r>
            <a:r>
              <a:rPr lang="en-GB" b="1" dirty="0" smtClean="0"/>
              <a:t>Volumes</a:t>
            </a:r>
            <a:endParaRPr lang="en-GB" dirty="0"/>
          </a:p>
          <a:p>
            <a:pPr marL="285750" indent="-285750" algn="l">
              <a:buFont typeface="Arial" panose="020B0604020202020204" pitchFamily="34" charset="0"/>
              <a:buChar char="•"/>
            </a:pPr>
            <a:r>
              <a:rPr lang="en-GB" b="1" dirty="0" smtClean="0"/>
              <a:t>Data </a:t>
            </a:r>
            <a:r>
              <a:rPr lang="en-GB" b="1" dirty="0"/>
              <a:t>Volume </a:t>
            </a:r>
            <a:r>
              <a:rPr lang="en-GB" b="1" dirty="0" smtClean="0"/>
              <a:t>Container</a:t>
            </a:r>
            <a:endParaRPr lang="en-GB" dirty="0"/>
          </a:p>
          <a:p>
            <a:pPr marL="285750" indent="-285750" algn="l">
              <a:buFont typeface="Arial" panose="020B0604020202020204" pitchFamily="34" charset="0"/>
              <a:buChar char="•"/>
            </a:pPr>
            <a:r>
              <a:rPr lang="en-GB" b="1" dirty="0" smtClean="0"/>
              <a:t>Directory Mounts</a:t>
            </a:r>
            <a:endParaRPr lang="en-GB" dirty="0"/>
          </a:p>
          <a:p>
            <a:pPr marL="285750" indent="-285750" algn="l">
              <a:buFont typeface="Arial" panose="020B0604020202020204" pitchFamily="34" charset="0"/>
              <a:buChar char="•"/>
            </a:pPr>
            <a:r>
              <a:rPr lang="en-GB" b="1" dirty="0" smtClean="0"/>
              <a:t>Storage Plugins</a:t>
            </a:r>
            <a:endParaRPr lang="en-GB" dirty="0"/>
          </a:p>
        </p:txBody>
      </p:sp>
    </p:spTree>
    <p:extLst>
      <p:ext uri="{BB962C8B-B14F-4D97-AF65-F5344CB8AC3E}">
        <p14:creationId xmlns:p14="http://schemas.microsoft.com/office/powerpoint/2010/main" val="16120469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249</TotalTime>
  <Words>1454</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PowerPoint Presentation</vt:lpstr>
      <vt:lpstr>What is containerisation? </vt:lpstr>
      <vt:lpstr>What is Docker?</vt:lpstr>
      <vt:lpstr>Docker Architecture</vt:lpstr>
      <vt:lpstr>Containers vs. VMs </vt:lpstr>
      <vt:lpstr>Docker Objects - Images</vt:lpstr>
      <vt:lpstr>Docker Objects - Containers</vt:lpstr>
      <vt:lpstr>Docker Objects - Networking</vt:lpstr>
      <vt:lpstr>Docker Objects - Storage</vt:lpstr>
      <vt:lpstr>Dockerfile </vt:lpstr>
      <vt:lpstr>Docker Desktop</vt:lpstr>
      <vt:lpstr>Docker Hub </vt:lpstr>
      <vt:lpstr>Demo</vt:lpstr>
      <vt:lpstr>Docker-compose</vt:lpstr>
      <vt:lpstr>Useful Links</vt:lpstr>
    </vt:vector>
  </TitlesOfParts>
  <Company>CegedimRx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containerisation?</dc:title>
  <dc:creator>Paul Taylor</dc:creator>
  <cp:lastModifiedBy>Paul Taylor</cp:lastModifiedBy>
  <cp:revision>24</cp:revision>
  <dcterms:created xsi:type="dcterms:W3CDTF">2020-06-26T07:05:34Z</dcterms:created>
  <dcterms:modified xsi:type="dcterms:W3CDTF">2020-06-26T11:15:07Z</dcterms:modified>
</cp:coreProperties>
</file>