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linker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1F8955-F716-4E6E-8072-4A15C03243F6}">
  <a:tblStyle styleId="{4E1F8955-F716-4E6E-8072-4A15C03243F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FC1802A-F92A-4580-8BE8-861E03D2C7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CA6C104-53FF-4FD0-A94A-6B1DC3709416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Blinker-bold.fntdata"/><Relationship Id="rId27" Type="http://schemas.openxmlformats.org/officeDocument/2006/relationships/font" Target="fonts/Blink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pheregen.com/cost-of-software-development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728391d5ef_2_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T.R.</a:t>
            </a:r>
            <a:endParaRPr/>
          </a:p>
        </p:txBody>
      </p:sp>
      <p:sp>
        <p:nvSpPr>
          <p:cNvPr id="59" name="Google Shape;59;g1728391d5ef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3a1f8f4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3a1f8f4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818f2586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818f2586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D.H.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057c98f2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b057c98f2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a1498ba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a1498ba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Opportunity rework - might encourage competition, help solve the problem. Promotes research and documentation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0c1adc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b0c1adc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Bottoms Up Estimation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ff0a415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ff0a41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T.G.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3a1f8f4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3a1f8f4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year license subscription (Fixed costs/ (price - variable costs)</a:t>
            </a:r>
            <a:br>
              <a:rPr lang="en"/>
            </a:br>
            <a:r>
              <a:rPr lang="en"/>
              <a:t>Analogous Estimation for Costs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https://www.spheregen.com/cost-of-software-development/</a:t>
            </a:r>
            <a:br>
              <a:rPr lang="en"/>
            </a:br>
            <a:r>
              <a:rPr lang="en"/>
              <a:t>Assume SW Eng 120k / year, ½ year til drop, 60k per engineer, 4-5 engineers 1-2 FE, 1-2 BE, 1-2 research / data input engineers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28391d5ef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T.R.</a:t>
            </a:r>
            <a:endParaRPr/>
          </a:p>
        </p:txBody>
      </p:sp>
      <p:sp>
        <p:nvSpPr>
          <p:cNvPr id="65" name="Google Shape;65;g1728391d5ef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28391d5ef_2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T.G.</a:t>
            </a:r>
            <a:endParaRPr/>
          </a:p>
        </p:txBody>
      </p:sp>
      <p:sp>
        <p:nvSpPr>
          <p:cNvPr id="71" name="Google Shape;71;g1728391d5ef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28391d5ef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D.H.</a:t>
            </a:r>
            <a:endParaRPr/>
          </a:p>
        </p:txBody>
      </p:sp>
      <p:sp>
        <p:nvSpPr>
          <p:cNvPr id="77" name="Google Shape;77;g1728391d5ef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818f258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818f258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D.H.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Spell out software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Military, Location Services, and Public Technologies/Services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a1f8f4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a1f8f4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T.R.</a:t>
            </a:r>
            <a:br>
              <a:rPr lang="en"/>
            </a:br>
            <a:br>
              <a:rPr lang="en"/>
            </a:br>
            <a:r>
              <a:rPr lang="en"/>
              <a:t>Power vs interest?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a1498b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a1498b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T.G.</a:t>
            </a:r>
            <a:br>
              <a:rPr lang="en"/>
            </a:br>
            <a:br>
              <a:rPr lang="en"/>
            </a:br>
            <a:r>
              <a:rPr lang="en"/>
              <a:t>Table might be easier to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 go bye bye -&gt; user selection and preference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a1498ba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a1498ba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T.G.</a:t>
            </a:r>
            <a:br>
              <a:rPr lang="en"/>
            </a:br>
            <a:br>
              <a:rPr lang="en"/>
            </a:br>
            <a:r>
              <a:rPr lang="en"/>
              <a:t>Same comment as previous slide w/ reliability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- software engineers and researchers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Soln based requirement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requirements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f67c33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f67c33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effective = budget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Timelines =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Technologies / Desired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design choice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s-ppt.jp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360379" y="450818"/>
            <a:ext cx="43014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60379" y="2353265"/>
            <a:ext cx="43014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ECE9C6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99248" y="1396081"/>
            <a:ext cx="77454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6550" y="867975"/>
            <a:ext cx="39981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" sz="2000"/>
              <a:t>Cleaning up Low Earth Orbit: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" sz="2000"/>
              <a:t>A System Design Application for Space Debris Removal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lang="en" sz="1200"/>
              <a:t>Davis Huffman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lang="en" sz="1200"/>
              <a:t>Taylor Ribeiro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lang="en" sz="1200"/>
              <a:t>Taylor Gregory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lang="en" sz="1200"/>
              <a:t>EMSE 6099</a:t>
            </a:r>
            <a:endParaRPr b="0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idx="4294967295" type="sldNum"/>
          </p:nvPr>
        </p:nvSpPr>
        <p:spPr>
          <a:xfrm>
            <a:off x="7010400" y="476726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450400" y="233228"/>
            <a:ext cx="7756200" cy="35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Screen Mockups</a:t>
            </a:r>
            <a:endParaRPr sz="1900"/>
          </a:p>
        </p:txBody>
      </p:sp>
      <p:sp>
        <p:nvSpPr>
          <p:cNvPr id="209" name="Google Shape;209;p24"/>
          <p:cNvSpPr/>
          <p:nvPr/>
        </p:nvSpPr>
        <p:spPr>
          <a:xfrm>
            <a:off x="2399425" y="845000"/>
            <a:ext cx="2832900" cy="223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365474" y="845000"/>
            <a:ext cx="3277500" cy="223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454550" y="845000"/>
            <a:ext cx="6188400" cy="3231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1.1: Budget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2" name="Google Shape;212;p24"/>
          <p:cNvGrpSpPr/>
          <p:nvPr/>
        </p:nvGrpSpPr>
        <p:grpSpPr>
          <a:xfrm>
            <a:off x="457474" y="954075"/>
            <a:ext cx="6188472" cy="1489063"/>
            <a:chOff x="943725" y="2995178"/>
            <a:chExt cx="4417812" cy="777782"/>
          </a:xfrm>
        </p:grpSpPr>
        <p:sp>
          <p:nvSpPr>
            <p:cNvPr id="213" name="Google Shape;213;p24"/>
            <p:cNvSpPr/>
            <p:nvPr/>
          </p:nvSpPr>
          <p:spPr>
            <a:xfrm>
              <a:off x="943725" y="3098495"/>
              <a:ext cx="14568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553787" y="3098508"/>
              <a:ext cx="29808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354437" y="2995178"/>
              <a:ext cx="1007100" cy="777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943725" y="3098560"/>
              <a:ext cx="25971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Please enter estimated preferred budget in USD: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6051476" y="2078774"/>
            <a:ext cx="479400" cy="177000"/>
          </a:xfrm>
          <a:prstGeom prst="flowChartAlternate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4"/>
          <p:cNvGrpSpPr/>
          <p:nvPr/>
        </p:nvGrpSpPr>
        <p:grpSpPr>
          <a:xfrm>
            <a:off x="1758200" y="2716455"/>
            <a:ext cx="6192500" cy="2277629"/>
            <a:chOff x="943723" y="3098500"/>
            <a:chExt cx="2379900" cy="674453"/>
          </a:xfrm>
        </p:grpSpPr>
        <p:sp>
          <p:nvSpPr>
            <p:cNvPr id="220" name="Google Shape;220;p24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986700" y="3098553"/>
              <a:ext cx="1206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Based on the inputs specified, the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recommended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system is: </a:t>
              </a: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 Optimized Mechanical System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24"/>
          <p:cNvSpPr/>
          <p:nvPr/>
        </p:nvSpPr>
        <p:spPr>
          <a:xfrm>
            <a:off x="7713566" y="2523207"/>
            <a:ext cx="237000" cy="177000"/>
          </a:xfrm>
          <a:prstGeom prst="flowChartAlternateProcess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</a:rPr>
              <a:t>x</a:t>
            </a:r>
            <a:endParaRPr sz="1300">
              <a:solidFill>
                <a:srgbClr val="3F3F3F"/>
              </a:solidFill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175" y="2994411"/>
            <a:ext cx="2179725" cy="1624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26" idx="1"/>
          </p:cNvCxnSpPr>
          <p:nvPr/>
        </p:nvCxnSpPr>
        <p:spPr>
          <a:xfrm>
            <a:off x="3920075" y="16470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/>
          <p:nvPr/>
        </p:nvSpPr>
        <p:spPr>
          <a:xfrm>
            <a:off x="3920075" y="1558550"/>
            <a:ext cx="1040700" cy="177000"/>
          </a:xfrm>
          <a:prstGeom prst="roundRect">
            <a:avLst>
              <a:gd fmla="val 50000" name="adj"/>
            </a:avLst>
          </a:prstGeom>
          <a:solidFill>
            <a:srgbClr val="E8ECF4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3920075" y="1485500"/>
            <a:ext cx="47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$</a:t>
            </a:r>
            <a:endParaRPr sz="900"/>
          </a:p>
        </p:txBody>
      </p:sp>
      <p:sp>
        <p:nvSpPr>
          <p:cNvPr id="228" name="Google Shape;228;p24"/>
          <p:cNvSpPr/>
          <p:nvPr/>
        </p:nvSpPr>
        <p:spPr>
          <a:xfrm>
            <a:off x="453351" y="655435"/>
            <a:ext cx="6192600" cy="22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Space Cleanup System Designer - Specification Input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332175" y="655425"/>
            <a:ext cx="310800" cy="223200"/>
          </a:xfrm>
          <a:prstGeom prst="flowChartAlternateProcess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</a:rPr>
              <a:t>x</a:t>
            </a:r>
            <a:endParaRPr sz="1300">
              <a:solidFill>
                <a:srgbClr val="3F3F3F"/>
              </a:solidFill>
            </a:endParaRPr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4861575" y="326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{AFC1802A-F92A-4580-8BE8-861E03D2C773}</a:tableStyleId>
              </a:tblPr>
              <a:tblGrid>
                <a:gridCol w="959450"/>
                <a:gridCol w="1122300"/>
              </a:tblGrid>
              <a:tr h="31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Design: 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Mechanical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Component: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Solar Panel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Budget: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High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Schedule: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Short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24"/>
          <p:cNvSpPr/>
          <p:nvPr/>
        </p:nvSpPr>
        <p:spPr>
          <a:xfrm>
            <a:off x="3920088" y="1864000"/>
            <a:ext cx="1040700" cy="177000"/>
          </a:xfrm>
          <a:prstGeom prst="roundRect">
            <a:avLst>
              <a:gd fmla="val 50000" name="adj"/>
            </a:avLst>
          </a:prstGeom>
          <a:solidFill>
            <a:srgbClr val="E8ECF4"/>
          </a:solidFill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3920075" y="1790950"/>
            <a:ext cx="479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$</a:t>
            </a:r>
            <a:endParaRPr sz="900"/>
          </a:p>
        </p:txBody>
      </p:sp>
      <p:sp>
        <p:nvSpPr>
          <p:cNvPr id="233" name="Google Shape;233;p24"/>
          <p:cNvSpPr txBox="1"/>
          <p:nvPr/>
        </p:nvSpPr>
        <p:spPr>
          <a:xfrm>
            <a:off x="3419525" y="1459763"/>
            <a:ext cx="7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High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3419525" y="1799175"/>
            <a:ext cx="47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Low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1758151" y="2518597"/>
            <a:ext cx="6192600" cy="2232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Space Cleanup System Designer - Blueprint Viewer</a:t>
            </a:r>
            <a:endParaRPr b="1" sz="10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7389776" y="4740874"/>
            <a:ext cx="479400" cy="177000"/>
          </a:xfrm>
          <a:prstGeom prst="flowChartAlternate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5015625" y="4673175"/>
            <a:ext cx="294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</a:rPr>
              <a:t>Click  next to learn more about this system</a:t>
            </a:r>
            <a:endParaRPr i="1" sz="900">
              <a:solidFill>
                <a:schemeClr val="lt1"/>
              </a:solidFill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7639775" y="2518600"/>
            <a:ext cx="310800" cy="223200"/>
          </a:xfrm>
          <a:prstGeom prst="flowChartAlternateProcess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F3F3F"/>
                </a:solidFill>
              </a:rPr>
              <a:t>x</a:t>
            </a:r>
            <a:endParaRPr sz="13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407815" y="166368"/>
            <a:ext cx="7756200" cy="5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385175" y="1099150"/>
            <a:ext cx="1409100" cy="139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Electrical System</a:t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385175" y="1268250"/>
            <a:ext cx="1409100" cy="1225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Motherboard 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Communications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Spatial Awareness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Computing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Power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Resistors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Data Storage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Longevity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6" name="Google Shape;246;p25"/>
          <p:cNvSpPr/>
          <p:nvPr/>
        </p:nvSpPr>
        <p:spPr>
          <a:xfrm>
            <a:off x="2411775" y="166375"/>
            <a:ext cx="1409100" cy="139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Mechanical </a:t>
            </a: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System</a:t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2411775" y="394575"/>
            <a:ext cx="1409100" cy="1166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Robotics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Fuselage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Material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Collection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Destruction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Longevity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2594950" y="2646625"/>
            <a:ext cx="1409100" cy="139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Propulsion </a:t>
            </a: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 System</a:t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594950" y="2874925"/>
            <a:ext cx="1409100" cy="1166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Boosters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Orientation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Fuel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Engine Type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Distance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Range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6777600" y="1874250"/>
            <a:ext cx="1409100" cy="139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Overall </a:t>
            </a: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 System</a:t>
            </a:r>
            <a:endParaRPr b="1"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6777600" y="2102550"/>
            <a:ext cx="1409100" cy="1166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Connections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Capability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Interoperability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Data Transfer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Autonomy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Item Collaboration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Corrosion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Latency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4652275" y="335575"/>
            <a:ext cx="1562700" cy="13950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Collection/Destruction</a:t>
            </a:r>
            <a:r>
              <a:rPr b="1" lang="en" sz="1000">
                <a:latin typeface="Blinker"/>
                <a:ea typeface="Blinker"/>
                <a:cs typeface="Blinker"/>
                <a:sym typeface="Blinker"/>
              </a:rPr>
              <a:t>  System</a:t>
            </a:r>
            <a:endParaRPr b="1" sz="9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4652275" y="669475"/>
            <a:ext cx="1562700" cy="1061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Robotic Arm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Gel Mechanism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Net System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Burn System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Diversion System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254" name="Google Shape;254;p25"/>
          <p:cNvCxnSpPr>
            <a:stCxn id="245" idx="3"/>
            <a:endCxn id="251" idx="1"/>
          </p:cNvCxnSpPr>
          <p:nvPr/>
        </p:nvCxnSpPr>
        <p:spPr>
          <a:xfrm>
            <a:off x="1794275" y="1881150"/>
            <a:ext cx="4983300" cy="8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5"/>
          <p:cNvCxnSpPr>
            <a:stCxn id="249" idx="3"/>
            <a:endCxn id="251" idx="1"/>
          </p:cNvCxnSpPr>
          <p:nvPr/>
        </p:nvCxnSpPr>
        <p:spPr>
          <a:xfrm flipH="1" rot="10800000">
            <a:off x="4004050" y="2685775"/>
            <a:ext cx="27735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5"/>
          <p:cNvCxnSpPr>
            <a:stCxn id="247" idx="3"/>
            <a:endCxn id="253" idx="1"/>
          </p:cNvCxnSpPr>
          <p:nvPr/>
        </p:nvCxnSpPr>
        <p:spPr>
          <a:xfrm>
            <a:off x="3820875" y="977925"/>
            <a:ext cx="831300" cy="2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5"/>
          <p:cNvCxnSpPr>
            <a:stCxn id="253" idx="3"/>
            <a:endCxn id="251" idx="1"/>
          </p:cNvCxnSpPr>
          <p:nvPr/>
        </p:nvCxnSpPr>
        <p:spPr>
          <a:xfrm>
            <a:off x="6214975" y="1200025"/>
            <a:ext cx="562500" cy="14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82244"/>
            <a:ext cx="8991598" cy="472058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>
            <p:ph type="title"/>
          </p:nvPr>
        </p:nvSpPr>
        <p:spPr>
          <a:xfrm>
            <a:off x="-10" y="-8"/>
            <a:ext cx="7756200" cy="7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</a:t>
            </a:r>
            <a:endParaRPr/>
          </a:p>
        </p:txBody>
      </p:sp>
      <p:graphicFrame>
        <p:nvGraphicFramePr>
          <p:cNvPr id="269" name="Google Shape;269;p27"/>
          <p:cNvGraphicFramePr/>
          <p:nvPr/>
        </p:nvGraphicFramePr>
        <p:xfrm>
          <a:off x="278900" y="14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{ACA6C104-53FF-4FD0-A94A-6B1DC3709416}</a:tableStyleId>
              </a:tblPr>
              <a:tblGrid>
                <a:gridCol w="4293100"/>
                <a:gridCol w="4293100"/>
              </a:tblGrid>
              <a:tr h="13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Strength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Information is consolidated from all governments and organizations involved in space debris clean 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Weakness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Database needs to be continually updated with latest information to remain useful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Opportunity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Encourages competition and promotes research and documentation on the subject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sng"/>
                        <a:t>Threat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information could be subject to security clearance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204828" y="152400"/>
            <a:ext cx="1824600" cy="5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Work Breakdown Structure (WBS)</a:t>
            </a:r>
            <a:endParaRPr sz="1900"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113" y="234425"/>
            <a:ext cx="5139925" cy="24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4">
            <a:alphaModFix/>
          </a:blip>
          <a:srcRect b="0" l="2600" r="0" t="0"/>
          <a:stretch/>
        </p:blipFill>
        <p:spPr>
          <a:xfrm>
            <a:off x="2357578" y="3078875"/>
            <a:ext cx="61341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/>
        </p:nvSpPr>
        <p:spPr>
          <a:xfrm>
            <a:off x="7614750" y="252600"/>
            <a:ext cx="133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Part 1</a:t>
            </a:r>
            <a:endParaRPr sz="1100"/>
          </a:p>
        </p:txBody>
      </p:sp>
      <p:sp>
        <p:nvSpPr>
          <p:cNvPr id="278" name="Google Shape;278;p28"/>
          <p:cNvSpPr txBox="1"/>
          <p:nvPr/>
        </p:nvSpPr>
        <p:spPr>
          <a:xfrm>
            <a:off x="7544450" y="2931250"/>
            <a:ext cx="133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Part 2</a:t>
            </a:r>
            <a:endParaRPr sz="1100"/>
          </a:p>
        </p:txBody>
      </p:sp>
      <p:sp>
        <p:nvSpPr>
          <p:cNvPr id="279" name="Google Shape;279;p28"/>
          <p:cNvSpPr/>
          <p:nvPr/>
        </p:nvSpPr>
        <p:spPr>
          <a:xfrm>
            <a:off x="7392050" y="706800"/>
            <a:ext cx="152400" cy="152400"/>
          </a:xfrm>
          <a:prstGeom prst="ellipse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2252125" y="3179050"/>
            <a:ext cx="152400" cy="1524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6144000" y="4699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(Kytainyk, 2022)</a:t>
            </a:r>
            <a:endParaRPr/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817"/>
            <a:ext cx="8375412" cy="325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Break-Even Analysis</a:t>
            </a:r>
            <a:endParaRPr sz="1900"/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3" y="855292"/>
            <a:ext cx="54387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6"/>
          <p:cNvGraphicFramePr/>
          <p:nvPr/>
        </p:nvGraphicFramePr>
        <p:xfrm>
          <a:off x="105197" y="4846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{4E1F8955-F716-4E6E-8072-4A15C03243F6}</a:tableStyleId>
              </a:tblPr>
              <a:tblGrid>
                <a:gridCol w="1780175"/>
                <a:gridCol w="5269575"/>
                <a:gridCol w="1876350"/>
              </a:tblGrid>
              <a:tr h="28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Content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 are over 27,000 pieces of space debris orbiting earth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0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43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Garcia, M. (2015, April 14). </a:t>
                      </a:r>
                      <a:r>
                        <a:rPr i="1" lang="en" sz="900"/>
                        <a:t>Space debris and human spacecraft</a:t>
                      </a:r>
                      <a:r>
                        <a:rPr lang="en" sz="900"/>
                        <a:t>. NASA. Retrieved October 26, 2022, from https://www.nasa.gov/mission_pages/station/news/orbital_debris.html 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3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”so what”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resulting in hazardous conditions for human space flight and robotic missions.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/>
                    </a:p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t/>
                      </a:r>
                      <a:endParaRPr b="0" i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41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Davis, L. (2021,April 14). </a:t>
                      </a:r>
                      <a:r>
                        <a:rPr i="1" lang="en" sz="900"/>
                        <a:t>Space Junk Removal Is Not Going Smoothly.</a:t>
                      </a:r>
                      <a:r>
                        <a:rPr lang="en" sz="900"/>
                        <a:t> Scientific American. Retrieved October 26, 2022. https://doi.org/10.1038/scientificamerican01151848-136k </a:t>
                      </a:r>
                      <a:endParaRPr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3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Statement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There are over 27,000 pieces of space debris orbiting earth resulting in hazardous conditions for human space flight and robotic missions.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i="0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Industry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Aerospace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12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 Elaboration 1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Robotic missions would include that of satellites and the traffic risks that accompany them.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14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51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 Elaboration 2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space debris continues to accumulate at its current exponential rate, windows of human space flight will narrow further.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/>
                        <a:t>19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68" name="Google Shape;68;p16"/>
          <p:cNvSpPr txBox="1"/>
          <p:nvPr/>
        </p:nvSpPr>
        <p:spPr>
          <a:xfrm>
            <a:off x="108956" y="78447"/>
            <a:ext cx="8926088" cy="28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Google Shape;73;p17"/>
          <p:cNvGraphicFramePr/>
          <p:nvPr/>
        </p:nvGraphicFramePr>
        <p:xfrm>
          <a:off x="124649" y="535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{4E1F8955-F716-4E6E-8072-4A15C03243F6}</a:tableStyleId>
              </a:tblPr>
              <a:tblGrid>
                <a:gridCol w="1760300"/>
                <a:gridCol w="5558225"/>
                <a:gridCol w="1103325"/>
              </a:tblGrid>
              <a:tr h="17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Content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C) WC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Thesis Statement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000"/>
                        <a:t>A</a:t>
                      </a:r>
                      <a:r>
                        <a:rPr i="1" lang="en" sz="1000"/>
                        <a:t> software-based decision-making tool will be needed to aid engineers in designing a system t</a:t>
                      </a:r>
                      <a:r>
                        <a:rPr i="1" lang="en" sz="1000"/>
                        <a:t>o reduce space debris, resulting in a decrease of satellite loss and hazards for manned flight missions</a:t>
                      </a:r>
                      <a:endParaRPr i="1" sz="10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i="1" lang="en" sz="900"/>
                        <a:t>30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84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Product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i="1" lang="en" sz="1000"/>
                        <a:t>Software-based decision-making tool</a:t>
                      </a:r>
                      <a:endParaRPr i="1" sz="8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1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i="1" lang="en" sz="900"/>
                        <a:t>5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17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Python</a:t>
                      </a:r>
                      <a:endParaRPr sz="10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b="0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500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Deliverable Usage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Utilized by aerospace agencies (NASA, ESA, etc.) when they develop systems to clean LEO (low-earth orbit) hazardous space debris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/>
                        <a:t>19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46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 Tie Back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A software tool to assist in development of  a mechanical system to help eliminate debris in low earth orbit.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/>
                        <a:t>19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69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contributions 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>
                          <a:solidFill>
                            <a:srgbClr val="262626"/>
                          </a:solidFill>
                        </a:rPr>
                        <a:t>A decision-making software powered by a database of internal research, that takes inputs and </a:t>
                      </a:r>
                      <a:r>
                        <a:rPr i="1" lang="en" sz="1000">
                          <a:solidFill>
                            <a:srgbClr val="262626"/>
                          </a:solidFill>
                        </a:rPr>
                        <a:t>queries</a:t>
                      </a:r>
                      <a:r>
                        <a:rPr i="1" lang="en" sz="1000">
                          <a:solidFill>
                            <a:srgbClr val="262626"/>
                          </a:solidFill>
                        </a:rPr>
                        <a:t> from end-user and provides a recommended system design solution</a:t>
                      </a:r>
                      <a:endParaRPr i="1" sz="10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/>
                        <a:t>25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587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Scope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Aerospace communications impact geo-location </a:t>
                      </a:r>
                      <a:r>
                        <a:rPr i="1" lang="en" sz="1000"/>
                        <a:t>prominently</a:t>
                      </a:r>
                      <a:r>
                        <a:rPr i="1" lang="en" sz="1000"/>
                        <a:t> used  by government, military, and the average public space.</a:t>
                      </a:r>
                      <a:endParaRPr i="1" sz="10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alibri"/>
                        <a:buNone/>
                      </a:pPr>
                      <a:r>
                        <a:rPr lang="en" sz="900"/>
                        <a:t>15</a:t>
                      </a:r>
                      <a:endParaRPr i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74" name="Google Shape;74;p17"/>
          <p:cNvSpPr txBox="1"/>
          <p:nvPr>
            <p:ph type="title"/>
          </p:nvPr>
        </p:nvSpPr>
        <p:spPr>
          <a:xfrm>
            <a:off x="124650" y="55093"/>
            <a:ext cx="7667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Thesis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8"/>
          <p:cNvGraphicFramePr/>
          <p:nvPr/>
        </p:nvGraphicFramePr>
        <p:xfrm>
          <a:off x="124642" y="628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{4E1F8955-F716-4E6E-8072-4A15C03243F6}</a:tableStyleId>
              </a:tblPr>
              <a:tblGrid>
                <a:gridCol w="2282475"/>
                <a:gridCol w="6193650"/>
              </a:tblGrid>
              <a:tr h="27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Course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Artifact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9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6815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Requirements Document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6805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b="1" i="1" lang="en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8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6805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SWOT Analysis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6410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Break Even Analysis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6801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 Decomposition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6825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Schedule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6840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OV-1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</a:t>
                      </a:r>
                      <a:r>
                        <a:rPr b="1" lang="en" sz="900"/>
                        <a:t>805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</a:rPr>
                        <a:t>WBS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EMSE 6825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Calibri"/>
                        <a:buNone/>
                      </a:pPr>
                      <a:r>
                        <a:rPr b="1" i="0"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 Analysis</a:t>
                      </a:r>
                      <a:endParaRPr b="1" sz="9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EMSE 6817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</a:rPr>
                        <a:t>ERD Diagram</a:t>
                      </a:r>
                      <a:endParaRPr b="1" i="0" sz="9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EMSE 6805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</a:rPr>
                        <a:t>Screen Mockups</a:t>
                      </a:r>
                      <a:endParaRPr b="1" sz="9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27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EMSE 6817</a:t>
                      </a:r>
                      <a:endParaRPr b="1" sz="9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</a:rPr>
                        <a:t>Software Pathing Diagram</a:t>
                      </a:r>
                      <a:endParaRPr b="1" sz="9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80" name="Google Shape;80;p18"/>
          <p:cNvSpPr txBox="1"/>
          <p:nvPr>
            <p:ph type="title"/>
          </p:nvPr>
        </p:nvSpPr>
        <p:spPr>
          <a:xfrm>
            <a:off x="124650" y="55094"/>
            <a:ext cx="7667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 of Artifacts for Space Cleanup System Designer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OV-1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977" y="901850"/>
            <a:ext cx="950725" cy="63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425" y="3166700"/>
            <a:ext cx="950725" cy="95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3600" y="1998775"/>
            <a:ext cx="941190" cy="7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143" y="1249870"/>
            <a:ext cx="941199" cy="838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842" y="3502175"/>
            <a:ext cx="1123075" cy="7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6768" y="312118"/>
            <a:ext cx="941200" cy="9377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9"/>
          <p:cNvCxnSpPr>
            <a:stCxn id="89" idx="3"/>
            <a:endCxn id="88" idx="0"/>
          </p:cNvCxnSpPr>
          <p:nvPr/>
        </p:nvCxnSpPr>
        <p:spPr>
          <a:xfrm>
            <a:off x="1187342" y="1669035"/>
            <a:ext cx="7470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9"/>
          <p:cNvCxnSpPr>
            <a:stCxn id="94" idx="3"/>
            <a:endCxn id="88" idx="2"/>
          </p:cNvCxnSpPr>
          <p:nvPr/>
        </p:nvCxnSpPr>
        <p:spPr>
          <a:xfrm rot="10800000">
            <a:off x="1934075" y="2783225"/>
            <a:ext cx="621600" cy="11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5" name="Google Shape;9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01545" y="1880113"/>
            <a:ext cx="1287248" cy="102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9"/>
          <p:cNvCxnSpPr>
            <a:stCxn id="86" idx="3"/>
            <a:endCxn id="90" idx="0"/>
          </p:cNvCxnSpPr>
          <p:nvPr/>
        </p:nvCxnSpPr>
        <p:spPr>
          <a:xfrm>
            <a:off x="7148702" y="1218913"/>
            <a:ext cx="1141800" cy="228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7" name="Google Shape;97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10725" y="1788348"/>
            <a:ext cx="1287250" cy="7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>
            <a:endCxn id="95" idx="1"/>
          </p:cNvCxnSpPr>
          <p:nvPr/>
        </p:nvCxnSpPr>
        <p:spPr>
          <a:xfrm>
            <a:off x="2404645" y="2390925"/>
            <a:ext cx="69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9"/>
          <p:cNvCxnSpPr>
            <a:stCxn id="95" idx="3"/>
            <a:endCxn id="97" idx="1"/>
          </p:cNvCxnSpPr>
          <p:nvPr/>
        </p:nvCxnSpPr>
        <p:spPr>
          <a:xfrm flipH="1" rot="10800000">
            <a:off x="4388793" y="2150325"/>
            <a:ext cx="5220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9"/>
          <p:cNvCxnSpPr>
            <a:stCxn id="97" idx="0"/>
            <a:endCxn id="91" idx="2"/>
          </p:cNvCxnSpPr>
          <p:nvPr/>
        </p:nvCxnSpPr>
        <p:spPr>
          <a:xfrm flipH="1" rot="10800000">
            <a:off x="5554350" y="1249848"/>
            <a:ext cx="1731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9"/>
          <p:cNvSpPr txBox="1"/>
          <p:nvPr/>
        </p:nvSpPr>
        <p:spPr>
          <a:xfrm>
            <a:off x="1413875" y="3663875"/>
            <a:ext cx="114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Consumer / User (Associated with Company)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934075" y="1498638"/>
            <a:ext cx="114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Proposed Software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862750" y="1087775"/>
            <a:ext cx="11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Research and Data on Technologies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74275" y="2911338"/>
            <a:ext cx="11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Company Manufacturing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983450" y="2571738"/>
            <a:ext cx="114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Spacecraft Design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205800" y="506513"/>
            <a:ext cx="114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Space Debris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587050" y="619438"/>
            <a:ext cx="114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Satellite At Risk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263350" y="2441625"/>
            <a:ext cx="81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Military and Location Services</a:t>
            </a: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 and Public </a:t>
            </a: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Technologies</a:t>
            </a: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/Services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6022" y="3495135"/>
            <a:ext cx="647700" cy="7983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>
            <a:stCxn id="86" idx="3"/>
            <a:endCxn id="108" idx="0"/>
          </p:cNvCxnSpPr>
          <p:nvPr/>
        </p:nvCxnSpPr>
        <p:spPr>
          <a:xfrm>
            <a:off x="7148702" y="1218913"/>
            <a:ext cx="91200" cy="227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>
            <a:stCxn id="95" idx="1"/>
            <a:endCxn id="87" idx="0"/>
          </p:cNvCxnSpPr>
          <p:nvPr/>
        </p:nvCxnSpPr>
        <p:spPr>
          <a:xfrm flipH="1">
            <a:off x="2827645" y="2390925"/>
            <a:ext cx="273900" cy="7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1" name="Google Shape;11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68050" y="4293625"/>
            <a:ext cx="1653849" cy="8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>
            <a:off x="3594999" y="399957"/>
            <a:ext cx="3813553" cy="3615287"/>
            <a:chOff x="2868460" y="961406"/>
            <a:chExt cx="3031200" cy="3083400"/>
          </a:xfrm>
        </p:grpSpPr>
        <p:sp>
          <p:nvSpPr>
            <p:cNvPr id="117" name="Google Shape;117;p20"/>
            <p:cNvSpPr/>
            <p:nvPr/>
          </p:nvSpPr>
          <p:spPr>
            <a:xfrm>
              <a:off x="2868460" y="961406"/>
              <a:ext cx="3031200" cy="3083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3739956" y="1108647"/>
              <a:ext cx="1288200" cy="490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Keep Informed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" name="Google Shape;119;p20"/>
          <p:cNvSpPr txBox="1"/>
          <p:nvPr>
            <p:ph type="title"/>
          </p:nvPr>
        </p:nvSpPr>
        <p:spPr>
          <a:xfrm>
            <a:off x="297694" y="186525"/>
            <a:ext cx="3099600" cy="5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Stakeholder Analysis</a:t>
            </a:r>
            <a:endParaRPr sz="1900"/>
          </a:p>
        </p:txBody>
      </p:sp>
      <p:grpSp>
        <p:nvGrpSpPr>
          <p:cNvPr id="120" name="Google Shape;120;p20"/>
          <p:cNvGrpSpPr/>
          <p:nvPr/>
        </p:nvGrpSpPr>
        <p:grpSpPr>
          <a:xfrm>
            <a:off x="4020225" y="1147350"/>
            <a:ext cx="2963100" cy="2848800"/>
            <a:chOff x="3090500" y="1147250"/>
            <a:chExt cx="2963100" cy="2848800"/>
          </a:xfrm>
        </p:grpSpPr>
        <p:sp>
          <p:nvSpPr>
            <p:cNvPr id="121" name="Google Shape;121;p20"/>
            <p:cNvSpPr/>
            <p:nvPr/>
          </p:nvSpPr>
          <p:spPr>
            <a:xfrm>
              <a:off x="3090500" y="1147250"/>
              <a:ext cx="2963100" cy="2848800"/>
            </a:xfrm>
            <a:prstGeom prst="ellipse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3958275" y="1316650"/>
              <a:ext cx="1210800" cy="5028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Keep Satisfied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20"/>
          <p:cNvGrpSpPr/>
          <p:nvPr/>
        </p:nvGrpSpPr>
        <p:grpSpPr>
          <a:xfrm>
            <a:off x="4403925" y="1819550"/>
            <a:ext cx="2195700" cy="2195700"/>
            <a:chOff x="3474050" y="1986200"/>
            <a:chExt cx="2195700" cy="2195700"/>
          </a:xfrm>
        </p:grpSpPr>
        <p:sp>
          <p:nvSpPr>
            <p:cNvPr id="124" name="Google Shape;124;p20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3833274" y="2817050"/>
              <a:ext cx="1477200" cy="534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 Closely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20"/>
          <p:cNvSpPr txBox="1"/>
          <p:nvPr/>
        </p:nvSpPr>
        <p:spPr>
          <a:xfrm>
            <a:off x="488800" y="818525"/>
            <a:ext cx="288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Power, Low Interest: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Stakeholders external to the project execution, but share interest in the project outcome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88800" y="1575625"/>
            <a:ext cx="2717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Power, Low Interest 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who contribute in some way  to outcomes of the project. But not super interested in knowing all the details.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36950" y="27020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Power, High interest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 who are essential to the successful execution of the project, and are very interested in the details of the project.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" name="Google Shape;129;p20"/>
          <p:cNvCxnSpPr>
            <a:stCxn id="127" idx="3"/>
          </p:cNvCxnSpPr>
          <p:nvPr/>
        </p:nvCxnSpPr>
        <p:spPr>
          <a:xfrm>
            <a:off x="3206200" y="2129725"/>
            <a:ext cx="11598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0"/>
          <p:cNvCxnSpPr>
            <a:stCxn id="128" idx="3"/>
          </p:cNvCxnSpPr>
          <p:nvPr/>
        </p:nvCxnSpPr>
        <p:spPr>
          <a:xfrm flipH="1" rot="10800000">
            <a:off x="3536950" y="3153525"/>
            <a:ext cx="1243800" cy="10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>
            <a:stCxn id="126" idx="3"/>
          </p:cNvCxnSpPr>
          <p:nvPr/>
        </p:nvCxnSpPr>
        <p:spPr>
          <a:xfrm flipH="1" rot="10800000">
            <a:off x="3374200" y="1179275"/>
            <a:ext cx="8151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0"/>
          <p:cNvSpPr txBox="1"/>
          <p:nvPr/>
        </p:nvSpPr>
        <p:spPr>
          <a:xfrm>
            <a:off x="4790775" y="2061425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Financial Sponsor</a:t>
            </a:r>
            <a:endParaRPr sz="900"/>
          </a:p>
        </p:txBody>
      </p:sp>
      <p:sp>
        <p:nvSpPr>
          <p:cNvPr id="133" name="Google Shape;133;p20"/>
          <p:cNvSpPr txBox="1"/>
          <p:nvPr/>
        </p:nvSpPr>
        <p:spPr>
          <a:xfrm>
            <a:off x="6049550" y="1839600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Researchers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790775" y="3077200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Software Engineers</a:t>
            </a:r>
            <a:endParaRPr sz="900"/>
          </a:p>
        </p:txBody>
      </p:sp>
      <p:sp>
        <p:nvSpPr>
          <p:cNvPr id="135" name="Google Shape;135;p20"/>
          <p:cNvSpPr txBox="1"/>
          <p:nvPr/>
        </p:nvSpPr>
        <p:spPr>
          <a:xfrm>
            <a:off x="5048225" y="3400300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Systems Engineers</a:t>
            </a:r>
            <a:endParaRPr sz="900"/>
          </a:p>
        </p:txBody>
      </p:sp>
      <p:sp>
        <p:nvSpPr>
          <p:cNvPr id="136" name="Google Shape;136;p20"/>
          <p:cNvSpPr txBox="1"/>
          <p:nvPr/>
        </p:nvSpPr>
        <p:spPr>
          <a:xfrm>
            <a:off x="5299800" y="2456563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Project Management</a:t>
            </a:r>
            <a:endParaRPr sz="900"/>
          </a:p>
        </p:txBody>
      </p:sp>
      <p:sp>
        <p:nvSpPr>
          <p:cNvPr id="137" name="Google Shape;137;p20"/>
          <p:cNvSpPr txBox="1"/>
          <p:nvPr/>
        </p:nvSpPr>
        <p:spPr>
          <a:xfrm>
            <a:off x="5855650" y="1455913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Future Users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113475" y="817350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General Public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738525" y="924675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Science Communities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627550" y="2435913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SMEs</a:t>
            </a:r>
            <a:endParaRPr sz="900"/>
          </a:p>
        </p:txBody>
      </p:sp>
      <p:sp>
        <p:nvSpPr>
          <p:cNvPr id="141" name="Google Shape;141;p20"/>
          <p:cNvSpPr txBox="1"/>
          <p:nvPr/>
        </p:nvSpPr>
        <p:spPr>
          <a:xfrm>
            <a:off x="6528800" y="2223275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NASA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099388" y="2061438"/>
            <a:ext cx="142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US AF</a:t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310350" y="1567663"/>
            <a:ext cx="14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Foreign Space Agencies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88490" y="427617"/>
            <a:ext cx="7756200" cy="79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solidFill>
                  <a:schemeClr val="dk1"/>
                </a:solidFill>
              </a:rPr>
              <a:t>Functional Decomposition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62" y="1295825"/>
            <a:ext cx="7050874" cy="36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63" y="-6"/>
            <a:ext cx="7200163" cy="88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563" y="769225"/>
            <a:ext cx="7048874" cy="41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7815" y="-22132"/>
            <a:ext cx="7756200" cy="5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Software Pathing</a:t>
            </a:r>
            <a:r>
              <a:rPr lang="en" sz="1900"/>
              <a:t> Diagram</a:t>
            </a:r>
            <a:endParaRPr sz="1300"/>
          </a:p>
        </p:txBody>
      </p:sp>
      <p:sp>
        <p:nvSpPr>
          <p:cNvPr id="161" name="Google Shape;161;p23"/>
          <p:cNvSpPr/>
          <p:nvPr/>
        </p:nvSpPr>
        <p:spPr>
          <a:xfrm>
            <a:off x="67825" y="1906825"/>
            <a:ext cx="803100" cy="479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Blinker"/>
                <a:ea typeface="Blinker"/>
                <a:cs typeface="Blinker"/>
                <a:sym typeface="Blinker"/>
              </a:rPr>
              <a:t>User initiates Software</a:t>
            </a:r>
            <a:endParaRPr sz="1000"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162" name="Google Shape;162;p23"/>
          <p:cNvCxnSpPr>
            <a:stCxn id="161" idx="3"/>
            <a:endCxn id="163" idx="2"/>
          </p:cNvCxnSpPr>
          <p:nvPr/>
        </p:nvCxnSpPr>
        <p:spPr>
          <a:xfrm flipH="1" rot="10800000">
            <a:off x="870925" y="1320775"/>
            <a:ext cx="1172400" cy="8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>
            <a:stCxn id="161" idx="3"/>
            <a:endCxn id="165" idx="2"/>
          </p:cNvCxnSpPr>
          <p:nvPr/>
        </p:nvCxnSpPr>
        <p:spPr>
          <a:xfrm>
            <a:off x="870925" y="2146375"/>
            <a:ext cx="11724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>
            <a:stCxn id="163" idx="6"/>
            <a:endCxn id="167" idx="2"/>
          </p:cNvCxnSpPr>
          <p:nvPr/>
        </p:nvCxnSpPr>
        <p:spPr>
          <a:xfrm flipH="1" rot="10800000">
            <a:off x="2325200" y="723588"/>
            <a:ext cx="995400" cy="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>
            <a:stCxn id="163" idx="6"/>
            <a:endCxn id="169" idx="2"/>
          </p:cNvCxnSpPr>
          <p:nvPr/>
        </p:nvCxnSpPr>
        <p:spPr>
          <a:xfrm flipH="1" rot="10800000">
            <a:off x="2325200" y="1157988"/>
            <a:ext cx="982500" cy="16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3"/>
          <p:cNvSpPr txBox="1"/>
          <p:nvPr/>
        </p:nvSpPr>
        <p:spPr>
          <a:xfrm rot="-1833229">
            <a:off x="2518806" y="722239"/>
            <a:ext cx="582476" cy="307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0-1 year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 rot="470085">
            <a:off x="2676096" y="1259560"/>
            <a:ext cx="600808" cy="307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5+ years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 rot="-1952603">
            <a:off x="1039380" y="1489195"/>
            <a:ext cx="931334" cy="307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Low to Mid $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 rot="6181">
            <a:off x="1123974" y="1940525"/>
            <a:ext cx="834301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Mid to High $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 rot="2706644">
            <a:off x="956262" y="2588292"/>
            <a:ext cx="1097573" cy="3080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High to Very High $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175" name="Google Shape;175;p23"/>
          <p:cNvCxnSpPr>
            <a:stCxn id="161" idx="3"/>
            <a:endCxn id="176" idx="2"/>
          </p:cNvCxnSpPr>
          <p:nvPr/>
        </p:nvCxnSpPr>
        <p:spPr>
          <a:xfrm>
            <a:off x="870925" y="2146375"/>
            <a:ext cx="1172400" cy="12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>
            <a:stCxn id="163" idx="6"/>
            <a:endCxn id="178" idx="2"/>
          </p:cNvCxnSpPr>
          <p:nvPr/>
        </p:nvCxnSpPr>
        <p:spPr>
          <a:xfrm>
            <a:off x="2325200" y="1320888"/>
            <a:ext cx="9840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3"/>
          <p:cNvSpPr txBox="1"/>
          <p:nvPr/>
        </p:nvSpPr>
        <p:spPr>
          <a:xfrm rot="-715617">
            <a:off x="2735742" y="973701"/>
            <a:ext cx="600974" cy="307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1-5 years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4899100" y="3295550"/>
            <a:ext cx="1878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Blinker"/>
                <a:ea typeface="Blinker"/>
                <a:cs typeface="Blinker"/>
                <a:sym typeface="Blinker"/>
              </a:rPr>
              <a:t>(* indicates example of one component preference, there are many more)</a:t>
            </a:r>
            <a:endParaRPr sz="9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 rot="4088">
            <a:off x="1250752" y="451975"/>
            <a:ext cx="50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Budget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043200" y="3295550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2043188" y="2070738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043200" y="1193988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3309150" y="1447800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3307625" y="1031038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3320575" y="596725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3"/>
          <p:cNvCxnSpPr>
            <a:stCxn id="178" idx="6"/>
          </p:cNvCxnSpPr>
          <p:nvPr/>
        </p:nvCxnSpPr>
        <p:spPr>
          <a:xfrm flipH="1" rot="10800000">
            <a:off x="3591150" y="1522800"/>
            <a:ext cx="10455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 rot="-471638">
            <a:off x="3850309" y="1258396"/>
            <a:ext cx="721681" cy="30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Fuel Based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 rot="470085">
            <a:off x="3872621" y="1650135"/>
            <a:ext cx="600808" cy="307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Electric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185" name="Google Shape;185;p23"/>
          <p:cNvCxnSpPr>
            <a:stCxn id="178" idx="6"/>
          </p:cNvCxnSpPr>
          <p:nvPr/>
        </p:nvCxnSpPr>
        <p:spPr>
          <a:xfrm>
            <a:off x="3591150" y="1574700"/>
            <a:ext cx="1049700" cy="3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3"/>
          <p:cNvCxnSpPr>
            <a:stCxn id="187" idx="6"/>
            <a:endCxn id="188" idx="2"/>
          </p:cNvCxnSpPr>
          <p:nvPr/>
        </p:nvCxnSpPr>
        <p:spPr>
          <a:xfrm>
            <a:off x="4889425" y="1903413"/>
            <a:ext cx="157350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3"/>
          <p:cNvCxnSpPr>
            <a:stCxn id="187" idx="6"/>
            <a:endCxn id="190" idx="1"/>
          </p:cNvCxnSpPr>
          <p:nvPr/>
        </p:nvCxnSpPr>
        <p:spPr>
          <a:xfrm flipH="1" rot="10800000">
            <a:off x="4889425" y="1742013"/>
            <a:ext cx="1637400" cy="1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3"/>
          <p:cNvSpPr txBox="1"/>
          <p:nvPr/>
        </p:nvSpPr>
        <p:spPr>
          <a:xfrm rot="470085">
            <a:off x="5490071" y="2185405"/>
            <a:ext cx="600808" cy="4310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Solar Panels*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 rot="-333981">
            <a:off x="4907015" y="1489304"/>
            <a:ext cx="3000047" cy="3077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No Specific Component Choice</a:t>
            </a:r>
            <a:endParaRPr/>
          </a:p>
        </p:txBody>
      </p:sp>
      <p:cxnSp>
        <p:nvCxnSpPr>
          <p:cNvPr id="193" name="Google Shape;193;p23"/>
          <p:cNvCxnSpPr>
            <a:stCxn id="188" idx="6"/>
            <a:endCxn id="194" idx="1"/>
          </p:cNvCxnSpPr>
          <p:nvPr/>
        </p:nvCxnSpPr>
        <p:spPr>
          <a:xfrm>
            <a:off x="6744850" y="2486813"/>
            <a:ext cx="1090800" cy="4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3"/>
          <p:cNvSpPr txBox="1"/>
          <p:nvPr/>
        </p:nvSpPr>
        <p:spPr>
          <a:xfrm rot="470185">
            <a:off x="6864403" y="2658636"/>
            <a:ext cx="695293" cy="553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 64KwH </a:t>
            </a: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Solar Panel Batteries*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cxnSp>
        <p:nvCxnSpPr>
          <p:cNvPr id="196" name="Google Shape;196;p23"/>
          <p:cNvCxnSpPr>
            <a:stCxn id="188" idx="6"/>
            <a:endCxn id="197" idx="1"/>
          </p:cNvCxnSpPr>
          <p:nvPr/>
        </p:nvCxnSpPr>
        <p:spPr>
          <a:xfrm flipH="1" rot="10800000">
            <a:off x="6744850" y="2172113"/>
            <a:ext cx="10908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3"/>
          <p:cNvSpPr txBox="1"/>
          <p:nvPr/>
        </p:nvSpPr>
        <p:spPr>
          <a:xfrm rot="-996886">
            <a:off x="6788271" y="1878973"/>
            <a:ext cx="1520273" cy="4308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No Specific Sub-Component Choice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7758550" y="2068075"/>
            <a:ext cx="307800" cy="207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7758550" y="2861775"/>
            <a:ext cx="307800" cy="207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607425" y="1776513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4604125" y="1360213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6449950" y="1637950"/>
            <a:ext cx="307800" cy="207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462850" y="2359913"/>
            <a:ext cx="282000" cy="2538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 rot="3242">
            <a:off x="2422227" y="451972"/>
            <a:ext cx="63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Schedule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 rot="2843">
            <a:off x="3864651" y="421325"/>
            <a:ext cx="72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Design Preference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 rot="2472">
            <a:off x="5386075" y="421325"/>
            <a:ext cx="83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Component </a:t>
            </a: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Preference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 rot="2947">
            <a:off x="7109174" y="452125"/>
            <a:ext cx="104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Sub-</a:t>
            </a:r>
            <a:r>
              <a:rPr lang="en" sz="800">
                <a:latin typeface="Blinker"/>
                <a:ea typeface="Blinker"/>
                <a:cs typeface="Blinker"/>
                <a:sym typeface="Blinker"/>
              </a:rPr>
              <a:t>Component Preference</a:t>
            </a:r>
            <a:endParaRPr sz="800"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