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notesMasterIdLst>
    <p:notesMasterId r:id="rId17"/>
  </p:notesMasterIdLst>
  <p:sldIdLst>
    <p:sldId id="256" r:id="rId2"/>
    <p:sldId id="257" r:id="rId3"/>
    <p:sldId id="258" r:id="rId4"/>
    <p:sldId id="267" r:id="rId5"/>
    <p:sldId id="259" r:id="rId6"/>
    <p:sldId id="260" r:id="rId7"/>
    <p:sldId id="261" r:id="rId8"/>
    <p:sldId id="262" r:id="rId9"/>
    <p:sldId id="264" r:id="rId10"/>
    <p:sldId id="265" r:id="rId11"/>
    <p:sldId id="270" r:id="rId12"/>
    <p:sldId id="268" r:id="rId13"/>
    <p:sldId id="269" r:id="rId14"/>
    <p:sldId id="263" r:id="rId15"/>
    <p:sldId id="26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126" y="3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BF1DCB-80A0-4E21-9BE7-3618CFEA254C}" type="datetimeFigureOut">
              <a:rPr lang="en-GB" smtClean="0"/>
              <a:t>04/04/2020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2EB089-FEB4-486E-83C0-E5D2E8150C3E}" type="slidenum">
              <a:rPr lang="en-GB" smtClean="0"/>
              <a:t>‹#›</a:t>
            </a:fld>
            <a:endParaRPr lang="en-GB"/>
          </a:p>
        </p:txBody>
      </p:sp>
    </p:spTree>
    <p:extLst>
      <p:ext uri="{BB962C8B-B14F-4D97-AF65-F5344CB8AC3E}">
        <p14:creationId xmlns:p14="http://schemas.microsoft.com/office/powerpoint/2010/main" val="2536434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BE137-FB40-4B3A-B161-1034EE81F30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38FE9F44-95B2-4B4D-B5FF-461503ED178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574A8581-D114-4842-A7A7-DE25B02B508D}"/>
              </a:ext>
            </a:extLst>
          </p:cNvPr>
          <p:cNvSpPr>
            <a:spLocks noGrp="1"/>
          </p:cNvSpPr>
          <p:nvPr>
            <p:ph type="dt" sz="half" idx="10"/>
          </p:nvPr>
        </p:nvSpPr>
        <p:spPr/>
        <p:txBody>
          <a:bodyPr/>
          <a:lstStyle/>
          <a:p>
            <a:fld id="{28ABC92C-1A23-4AC9-BF34-3E05D81733B4}" type="datetimeFigureOut">
              <a:rPr lang="en-GB" smtClean="0"/>
              <a:t>04/04/2020</a:t>
            </a:fld>
            <a:endParaRPr lang="en-GB"/>
          </a:p>
        </p:txBody>
      </p:sp>
      <p:sp>
        <p:nvSpPr>
          <p:cNvPr id="5" name="Footer Placeholder 4">
            <a:extLst>
              <a:ext uri="{FF2B5EF4-FFF2-40B4-BE49-F238E27FC236}">
                <a16:creationId xmlns:a16="http://schemas.microsoft.com/office/drawing/2014/main" id="{7E0AA66F-5EAA-4F74-99FB-492DBBD7826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C49BD4D-AFAE-4D88-910D-697A80A0DD45}"/>
              </a:ext>
            </a:extLst>
          </p:cNvPr>
          <p:cNvSpPr>
            <a:spLocks noGrp="1"/>
          </p:cNvSpPr>
          <p:nvPr>
            <p:ph type="sldNum" sz="quarter" idx="12"/>
          </p:nvPr>
        </p:nvSpPr>
        <p:spPr/>
        <p:txBody>
          <a:bodyPr/>
          <a:lstStyle/>
          <a:p>
            <a:fld id="{E56CDC65-292F-4FA6-B9B0-A529C339A174}" type="slidenum">
              <a:rPr lang="en-GB" smtClean="0"/>
              <a:t>‹#›</a:t>
            </a:fld>
            <a:endParaRPr lang="en-GB"/>
          </a:p>
        </p:txBody>
      </p:sp>
    </p:spTree>
    <p:extLst>
      <p:ext uri="{BB962C8B-B14F-4D97-AF65-F5344CB8AC3E}">
        <p14:creationId xmlns:p14="http://schemas.microsoft.com/office/powerpoint/2010/main" val="9400810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35BB3-3188-4D7A-9222-D3E6031077F8}"/>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2F50CC78-7D71-4F21-BA08-0FA2C2CB10C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FF63A06-A55E-475B-98BB-E92198FBD00C}"/>
              </a:ext>
            </a:extLst>
          </p:cNvPr>
          <p:cNvSpPr>
            <a:spLocks noGrp="1"/>
          </p:cNvSpPr>
          <p:nvPr>
            <p:ph type="dt" sz="half" idx="10"/>
          </p:nvPr>
        </p:nvSpPr>
        <p:spPr/>
        <p:txBody>
          <a:bodyPr/>
          <a:lstStyle/>
          <a:p>
            <a:fld id="{28ABC92C-1A23-4AC9-BF34-3E05D81733B4}" type="datetimeFigureOut">
              <a:rPr lang="en-GB" smtClean="0"/>
              <a:t>04/04/2020</a:t>
            </a:fld>
            <a:endParaRPr lang="en-GB"/>
          </a:p>
        </p:txBody>
      </p:sp>
      <p:sp>
        <p:nvSpPr>
          <p:cNvPr id="5" name="Footer Placeholder 4">
            <a:extLst>
              <a:ext uri="{FF2B5EF4-FFF2-40B4-BE49-F238E27FC236}">
                <a16:creationId xmlns:a16="http://schemas.microsoft.com/office/drawing/2014/main" id="{7CB3F7C7-8AEA-4568-A61C-750FDF0F59E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ED85EF2-E249-4A44-ADE7-BB3262BF3731}"/>
              </a:ext>
            </a:extLst>
          </p:cNvPr>
          <p:cNvSpPr>
            <a:spLocks noGrp="1"/>
          </p:cNvSpPr>
          <p:nvPr>
            <p:ph type="sldNum" sz="quarter" idx="12"/>
          </p:nvPr>
        </p:nvSpPr>
        <p:spPr/>
        <p:txBody>
          <a:bodyPr/>
          <a:lstStyle/>
          <a:p>
            <a:fld id="{E56CDC65-292F-4FA6-B9B0-A529C339A174}" type="slidenum">
              <a:rPr lang="en-GB" smtClean="0"/>
              <a:t>‹#›</a:t>
            </a:fld>
            <a:endParaRPr lang="en-GB"/>
          </a:p>
        </p:txBody>
      </p:sp>
    </p:spTree>
    <p:extLst>
      <p:ext uri="{BB962C8B-B14F-4D97-AF65-F5344CB8AC3E}">
        <p14:creationId xmlns:p14="http://schemas.microsoft.com/office/powerpoint/2010/main" val="14034230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A553CA1-F1DD-446E-A3B1-CCF7FBE3510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4678CA98-16A5-45E3-B46C-FD13F2D4F2C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654AEC0-3FF4-4E12-9101-ADD92B8F2554}"/>
              </a:ext>
            </a:extLst>
          </p:cNvPr>
          <p:cNvSpPr>
            <a:spLocks noGrp="1"/>
          </p:cNvSpPr>
          <p:nvPr>
            <p:ph type="dt" sz="half" idx="10"/>
          </p:nvPr>
        </p:nvSpPr>
        <p:spPr/>
        <p:txBody>
          <a:bodyPr/>
          <a:lstStyle/>
          <a:p>
            <a:fld id="{28ABC92C-1A23-4AC9-BF34-3E05D81733B4}" type="datetimeFigureOut">
              <a:rPr lang="en-GB" smtClean="0"/>
              <a:t>04/04/2020</a:t>
            </a:fld>
            <a:endParaRPr lang="en-GB"/>
          </a:p>
        </p:txBody>
      </p:sp>
      <p:sp>
        <p:nvSpPr>
          <p:cNvPr id="5" name="Footer Placeholder 4">
            <a:extLst>
              <a:ext uri="{FF2B5EF4-FFF2-40B4-BE49-F238E27FC236}">
                <a16:creationId xmlns:a16="http://schemas.microsoft.com/office/drawing/2014/main" id="{84C4A4E6-314F-42E9-A65D-F7DAAC7DD78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8B5C125-CD61-4121-ADC2-FD8CE8150AC0}"/>
              </a:ext>
            </a:extLst>
          </p:cNvPr>
          <p:cNvSpPr>
            <a:spLocks noGrp="1"/>
          </p:cNvSpPr>
          <p:nvPr>
            <p:ph type="sldNum" sz="quarter" idx="12"/>
          </p:nvPr>
        </p:nvSpPr>
        <p:spPr/>
        <p:txBody>
          <a:bodyPr/>
          <a:lstStyle/>
          <a:p>
            <a:fld id="{E56CDC65-292F-4FA6-B9B0-A529C339A174}" type="slidenum">
              <a:rPr lang="en-GB" smtClean="0"/>
              <a:t>‹#›</a:t>
            </a:fld>
            <a:endParaRPr lang="en-GB"/>
          </a:p>
        </p:txBody>
      </p:sp>
    </p:spTree>
    <p:extLst>
      <p:ext uri="{BB962C8B-B14F-4D97-AF65-F5344CB8AC3E}">
        <p14:creationId xmlns:p14="http://schemas.microsoft.com/office/powerpoint/2010/main" val="10616090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1A01C-B795-4884-914C-D5D76FDC96B7}"/>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754810A-D7C3-4751-803F-2D9DE27AB6F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19FB732-55BB-49CD-9705-523ECF6AF0F2}"/>
              </a:ext>
            </a:extLst>
          </p:cNvPr>
          <p:cNvSpPr>
            <a:spLocks noGrp="1"/>
          </p:cNvSpPr>
          <p:nvPr>
            <p:ph type="dt" sz="half" idx="10"/>
          </p:nvPr>
        </p:nvSpPr>
        <p:spPr/>
        <p:txBody>
          <a:bodyPr/>
          <a:lstStyle/>
          <a:p>
            <a:fld id="{28ABC92C-1A23-4AC9-BF34-3E05D81733B4}" type="datetimeFigureOut">
              <a:rPr lang="en-GB" smtClean="0"/>
              <a:t>04/04/2020</a:t>
            </a:fld>
            <a:endParaRPr lang="en-GB"/>
          </a:p>
        </p:txBody>
      </p:sp>
      <p:sp>
        <p:nvSpPr>
          <p:cNvPr id="5" name="Footer Placeholder 4">
            <a:extLst>
              <a:ext uri="{FF2B5EF4-FFF2-40B4-BE49-F238E27FC236}">
                <a16:creationId xmlns:a16="http://schemas.microsoft.com/office/drawing/2014/main" id="{4EF66A94-C1CA-44DF-8FE3-301F262DB05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2F641AB-A059-4504-9A3D-647951A667F9}"/>
              </a:ext>
            </a:extLst>
          </p:cNvPr>
          <p:cNvSpPr>
            <a:spLocks noGrp="1"/>
          </p:cNvSpPr>
          <p:nvPr>
            <p:ph type="sldNum" sz="quarter" idx="12"/>
          </p:nvPr>
        </p:nvSpPr>
        <p:spPr/>
        <p:txBody>
          <a:bodyPr/>
          <a:lstStyle/>
          <a:p>
            <a:fld id="{E56CDC65-292F-4FA6-B9B0-A529C339A174}" type="slidenum">
              <a:rPr lang="en-GB" smtClean="0"/>
              <a:t>‹#›</a:t>
            </a:fld>
            <a:endParaRPr lang="en-GB"/>
          </a:p>
        </p:txBody>
      </p:sp>
    </p:spTree>
    <p:extLst>
      <p:ext uri="{BB962C8B-B14F-4D97-AF65-F5344CB8AC3E}">
        <p14:creationId xmlns:p14="http://schemas.microsoft.com/office/powerpoint/2010/main" val="22217053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36CDD-6754-4C5D-8F5B-B7008ADCD53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26ADF3B6-7419-4A5E-BD59-E7D2F477A1B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DA9F975-A787-4E60-B6CA-6FA06B3B938E}"/>
              </a:ext>
            </a:extLst>
          </p:cNvPr>
          <p:cNvSpPr>
            <a:spLocks noGrp="1"/>
          </p:cNvSpPr>
          <p:nvPr>
            <p:ph type="dt" sz="half" idx="10"/>
          </p:nvPr>
        </p:nvSpPr>
        <p:spPr/>
        <p:txBody>
          <a:bodyPr/>
          <a:lstStyle/>
          <a:p>
            <a:fld id="{28ABC92C-1A23-4AC9-BF34-3E05D81733B4}" type="datetimeFigureOut">
              <a:rPr lang="en-GB" smtClean="0"/>
              <a:t>04/04/2020</a:t>
            </a:fld>
            <a:endParaRPr lang="en-GB"/>
          </a:p>
        </p:txBody>
      </p:sp>
      <p:sp>
        <p:nvSpPr>
          <p:cNvPr id="5" name="Footer Placeholder 4">
            <a:extLst>
              <a:ext uri="{FF2B5EF4-FFF2-40B4-BE49-F238E27FC236}">
                <a16:creationId xmlns:a16="http://schemas.microsoft.com/office/drawing/2014/main" id="{4CACE80F-0476-4179-988D-BC96A4453DD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50AF46A-B7D8-40D9-BE51-B585F425FAE7}"/>
              </a:ext>
            </a:extLst>
          </p:cNvPr>
          <p:cNvSpPr>
            <a:spLocks noGrp="1"/>
          </p:cNvSpPr>
          <p:nvPr>
            <p:ph type="sldNum" sz="quarter" idx="12"/>
          </p:nvPr>
        </p:nvSpPr>
        <p:spPr/>
        <p:txBody>
          <a:bodyPr/>
          <a:lstStyle/>
          <a:p>
            <a:fld id="{E56CDC65-292F-4FA6-B9B0-A529C339A174}" type="slidenum">
              <a:rPr lang="en-GB" smtClean="0"/>
              <a:t>‹#›</a:t>
            </a:fld>
            <a:endParaRPr lang="en-GB"/>
          </a:p>
        </p:txBody>
      </p:sp>
    </p:spTree>
    <p:extLst>
      <p:ext uri="{BB962C8B-B14F-4D97-AF65-F5344CB8AC3E}">
        <p14:creationId xmlns:p14="http://schemas.microsoft.com/office/powerpoint/2010/main" val="30016431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22638-AD78-45D7-BC99-7F74A421ACD2}"/>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45503A6B-B85B-401F-81DF-F12D882C659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EC5CA024-E7D9-4A29-AAF2-F4948738FFE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C8B946BC-2554-4D73-B78E-CC0A535FA37F}"/>
              </a:ext>
            </a:extLst>
          </p:cNvPr>
          <p:cNvSpPr>
            <a:spLocks noGrp="1"/>
          </p:cNvSpPr>
          <p:nvPr>
            <p:ph type="dt" sz="half" idx="10"/>
          </p:nvPr>
        </p:nvSpPr>
        <p:spPr/>
        <p:txBody>
          <a:bodyPr/>
          <a:lstStyle/>
          <a:p>
            <a:fld id="{28ABC92C-1A23-4AC9-BF34-3E05D81733B4}" type="datetimeFigureOut">
              <a:rPr lang="en-GB" smtClean="0"/>
              <a:t>04/04/2020</a:t>
            </a:fld>
            <a:endParaRPr lang="en-GB"/>
          </a:p>
        </p:txBody>
      </p:sp>
      <p:sp>
        <p:nvSpPr>
          <p:cNvPr id="6" name="Footer Placeholder 5">
            <a:extLst>
              <a:ext uri="{FF2B5EF4-FFF2-40B4-BE49-F238E27FC236}">
                <a16:creationId xmlns:a16="http://schemas.microsoft.com/office/drawing/2014/main" id="{F6DCD8F5-A237-4E41-AD93-6CC9337DF3C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8EC2A41-3905-40C6-9922-9D28B515F0D8}"/>
              </a:ext>
            </a:extLst>
          </p:cNvPr>
          <p:cNvSpPr>
            <a:spLocks noGrp="1"/>
          </p:cNvSpPr>
          <p:nvPr>
            <p:ph type="sldNum" sz="quarter" idx="12"/>
          </p:nvPr>
        </p:nvSpPr>
        <p:spPr/>
        <p:txBody>
          <a:bodyPr/>
          <a:lstStyle/>
          <a:p>
            <a:fld id="{E56CDC65-292F-4FA6-B9B0-A529C339A174}" type="slidenum">
              <a:rPr lang="en-GB" smtClean="0"/>
              <a:t>‹#›</a:t>
            </a:fld>
            <a:endParaRPr lang="en-GB"/>
          </a:p>
        </p:txBody>
      </p:sp>
    </p:spTree>
    <p:extLst>
      <p:ext uri="{BB962C8B-B14F-4D97-AF65-F5344CB8AC3E}">
        <p14:creationId xmlns:p14="http://schemas.microsoft.com/office/powerpoint/2010/main" val="38755729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BBC62-5E74-4EB1-9427-8CEAB1ADAB3F}"/>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38AA4C4-4201-4871-8DD6-3427465E047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3D95D67-7AFA-410D-8F95-744D08A683F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67A565CF-F531-48AB-B611-B55E07AFA79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56505A3-938C-4078-A98C-892528D887B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845092E5-989A-425E-BFE8-514DAACF9CE9}"/>
              </a:ext>
            </a:extLst>
          </p:cNvPr>
          <p:cNvSpPr>
            <a:spLocks noGrp="1"/>
          </p:cNvSpPr>
          <p:nvPr>
            <p:ph type="dt" sz="half" idx="10"/>
          </p:nvPr>
        </p:nvSpPr>
        <p:spPr/>
        <p:txBody>
          <a:bodyPr/>
          <a:lstStyle/>
          <a:p>
            <a:fld id="{28ABC92C-1A23-4AC9-BF34-3E05D81733B4}" type="datetimeFigureOut">
              <a:rPr lang="en-GB" smtClean="0"/>
              <a:t>04/04/2020</a:t>
            </a:fld>
            <a:endParaRPr lang="en-GB"/>
          </a:p>
        </p:txBody>
      </p:sp>
      <p:sp>
        <p:nvSpPr>
          <p:cNvPr id="8" name="Footer Placeholder 7">
            <a:extLst>
              <a:ext uri="{FF2B5EF4-FFF2-40B4-BE49-F238E27FC236}">
                <a16:creationId xmlns:a16="http://schemas.microsoft.com/office/drawing/2014/main" id="{FE5D147A-7B64-4669-8A36-C0B7C656D02E}"/>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D8A805DB-5AA2-43D9-8208-77376E874956}"/>
              </a:ext>
            </a:extLst>
          </p:cNvPr>
          <p:cNvSpPr>
            <a:spLocks noGrp="1"/>
          </p:cNvSpPr>
          <p:nvPr>
            <p:ph type="sldNum" sz="quarter" idx="12"/>
          </p:nvPr>
        </p:nvSpPr>
        <p:spPr/>
        <p:txBody>
          <a:bodyPr/>
          <a:lstStyle/>
          <a:p>
            <a:fld id="{E56CDC65-292F-4FA6-B9B0-A529C339A174}" type="slidenum">
              <a:rPr lang="en-GB" smtClean="0"/>
              <a:t>‹#›</a:t>
            </a:fld>
            <a:endParaRPr lang="en-GB"/>
          </a:p>
        </p:txBody>
      </p:sp>
    </p:spTree>
    <p:extLst>
      <p:ext uri="{BB962C8B-B14F-4D97-AF65-F5344CB8AC3E}">
        <p14:creationId xmlns:p14="http://schemas.microsoft.com/office/powerpoint/2010/main" val="30729505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1D250-7443-4896-ACDC-31F11492486F}"/>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FE256CDF-D15B-4C25-99BE-EE42D012B3D3}"/>
              </a:ext>
            </a:extLst>
          </p:cNvPr>
          <p:cNvSpPr>
            <a:spLocks noGrp="1"/>
          </p:cNvSpPr>
          <p:nvPr>
            <p:ph type="dt" sz="half" idx="10"/>
          </p:nvPr>
        </p:nvSpPr>
        <p:spPr/>
        <p:txBody>
          <a:bodyPr/>
          <a:lstStyle/>
          <a:p>
            <a:fld id="{28ABC92C-1A23-4AC9-BF34-3E05D81733B4}" type="datetimeFigureOut">
              <a:rPr lang="en-GB" smtClean="0"/>
              <a:t>04/04/2020</a:t>
            </a:fld>
            <a:endParaRPr lang="en-GB"/>
          </a:p>
        </p:txBody>
      </p:sp>
      <p:sp>
        <p:nvSpPr>
          <p:cNvPr id="4" name="Footer Placeholder 3">
            <a:extLst>
              <a:ext uri="{FF2B5EF4-FFF2-40B4-BE49-F238E27FC236}">
                <a16:creationId xmlns:a16="http://schemas.microsoft.com/office/drawing/2014/main" id="{2D0B3201-A1C8-49A6-9FB0-384C73AAE21C}"/>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61E083BE-1D68-45FE-B17F-617F2C5ABA08}"/>
              </a:ext>
            </a:extLst>
          </p:cNvPr>
          <p:cNvSpPr>
            <a:spLocks noGrp="1"/>
          </p:cNvSpPr>
          <p:nvPr>
            <p:ph type="sldNum" sz="quarter" idx="12"/>
          </p:nvPr>
        </p:nvSpPr>
        <p:spPr/>
        <p:txBody>
          <a:bodyPr/>
          <a:lstStyle/>
          <a:p>
            <a:fld id="{E56CDC65-292F-4FA6-B9B0-A529C339A174}" type="slidenum">
              <a:rPr lang="en-GB" smtClean="0"/>
              <a:t>‹#›</a:t>
            </a:fld>
            <a:endParaRPr lang="en-GB"/>
          </a:p>
        </p:txBody>
      </p:sp>
    </p:spTree>
    <p:extLst>
      <p:ext uri="{BB962C8B-B14F-4D97-AF65-F5344CB8AC3E}">
        <p14:creationId xmlns:p14="http://schemas.microsoft.com/office/powerpoint/2010/main" val="26594669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D08CE8D-9B3A-41E5-A545-4D75EBFB57A5}"/>
              </a:ext>
            </a:extLst>
          </p:cNvPr>
          <p:cNvSpPr>
            <a:spLocks noGrp="1"/>
          </p:cNvSpPr>
          <p:nvPr>
            <p:ph type="dt" sz="half" idx="10"/>
          </p:nvPr>
        </p:nvSpPr>
        <p:spPr/>
        <p:txBody>
          <a:bodyPr/>
          <a:lstStyle/>
          <a:p>
            <a:fld id="{28ABC92C-1A23-4AC9-BF34-3E05D81733B4}" type="datetimeFigureOut">
              <a:rPr lang="en-GB" smtClean="0"/>
              <a:t>04/04/2020</a:t>
            </a:fld>
            <a:endParaRPr lang="en-GB"/>
          </a:p>
        </p:txBody>
      </p:sp>
      <p:sp>
        <p:nvSpPr>
          <p:cNvPr id="3" name="Footer Placeholder 2">
            <a:extLst>
              <a:ext uri="{FF2B5EF4-FFF2-40B4-BE49-F238E27FC236}">
                <a16:creationId xmlns:a16="http://schemas.microsoft.com/office/drawing/2014/main" id="{BF36FB01-CE11-4B7E-B3D7-7EA700637EA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B60BFDEA-42B6-4D6C-9DEA-7900865AF5C8}"/>
              </a:ext>
            </a:extLst>
          </p:cNvPr>
          <p:cNvSpPr>
            <a:spLocks noGrp="1"/>
          </p:cNvSpPr>
          <p:nvPr>
            <p:ph type="sldNum" sz="quarter" idx="12"/>
          </p:nvPr>
        </p:nvSpPr>
        <p:spPr/>
        <p:txBody>
          <a:bodyPr/>
          <a:lstStyle/>
          <a:p>
            <a:fld id="{E56CDC65-292F-4FA6-B9B0-A529C339A174}" type="slidenum">
              <a:rPr lang="en-GB" smtClean="0"/>
              <a:t>‹#›</a:t>
            </a:fld>
            <a:endParaRPr lang="en-GB"/>
          </a:p>
        </p:txBody>
      </p:sp>
    </p:spTree>
    <p:extLst>
      <p:ext uri="{BB962C8B-B14F-4D97-AF65-F5344CB8AC3E}">
        <p14:creationId xmlns:p14="http://schemas.microsoft.com/office/powerpoint/2010/main" val="17756187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1F889-C961-497B-BFEB-BF0B36C5FA2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940D40D7-D837-4058-B47E-E824C2162EF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7D81E52E-123D-4B47-B1C4-EA74464C61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031ADF-A0DC-44AC-B41C-F2C0DE1BFC37}"/>
              </a:ext>
            </a:extLst>
          </p:cNvPr>
          <p:cNvSpPr>
            <a:spLocks noGrp="1"/>
          </p:cNvSpPr>
          <p:nvPr>
            <p:ph type="dt" sz="half" idx="10"/>
          </p:nvPr>
        </p:nvSpPr>
        <p:spPr/>
        <p:txBody>
          <a:bodyPr/>
          <a:lstStyle/>
          <a:p>
            <a:fld id="{28ABC92C-1A23-4AC9-BF34-3E05D81733B4}" type="datetimeFigureOut">
              <a:rPr lang="en-GB" smtClean="0"/>
              <a:t>04/04/2020</a:t>
            </a:fld>
            <a:endParaRPr lang="en-GB"/>
          </a:p>
        </p:txBody>
      </p:sp>
      <p:sp>
        <p:nvSpPr>
          <p:cNvPr id="6" name="Footer Placeholder 5">
            <a:extLst>
              <a:ext uri="{FF2B5EF4-FFF2-40B4-BE49-F238E27FC236}">
                <a16:creationId xmlns:a16="http://schemas.microsoft.com/office/drawing/2014/main" id="{F7C45E49-CFD5-42C7-8669-22BB254C43B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0F288A5-CF04-48CA-BA1F-561484946CB4}"/>
              </a:ext>
            </a:extLst>
          </p:cNvPr>
          <p:cNvSpPr>
            <a:spLocks noGrp="1"/>
          </p:cNvSpPr>
          <p:nvPr>
            <p:ph type="sldNum" sz="quarter" idx="12"/>
          </p:nvPr>
        </p:nvSpPr>
        <p:spPr/>
        <p:txBody>
          <a:bodyPr/>
          <a:lstStyle/>
          <a:p>
            <a:fld id="{E56CDC65-292F-4FA6-B9B0-A529C339A174}" type="slidenum">
              <a:rPr lang="en-GB" smtClean="0"/>
              <a:t>‹#›</a:t>
            </a:fld>
            <a:endParaRPr lang="en-GB"/>
          </a:p>
        </p:txBody>
      </p:sp>
    </p:spTree>
    <p:extLst>
      <p:ext uri="{BB962C8B-B14F-4D97-AF65-F5344CB8AC3E}">
        <p14:creationId xmlns:p14="http://schemas.microsoft.com/office/powerpoint/2010/main" val="23008034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01E89-79C9-440B-9582-9CC02FAE13F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A09D6C76-4533-4AE9-92C6-A48A1E378E5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5E536764-34BF-41F8-92B0-E333BEC410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EEA5393-7AFA-4A0D-9B81-84A74180F45B}"/>
              </a:ext>
            </a:extLst>
          </p:cNvPr>
          <p:cNvSpPr>
            <a:spLocks noGrp="1"/>
          </p:cNvSpPr>
          <p:nvPr>
            <p:ph type="dt" sz="half" idx="10"/>
          </p:nvPr>
        </p:nvSpPr>
        <p:spPr/>
        <p:txBody>
          <a:bodyPr/>
          <a:lstStyle/>
          <a:p>
            <a:fld id="{28ABC92C-1A23-4AC9-BF34-3E05D81733B4}" type="datetimeFigureOut">
              <a:rPr lang="en-GB" smtClean="0"/>
              <a:t>04/04/2020</a:t>
            </a:fld>
            <a:endParaRPr lang="en-GB"/>
          </a:p>
        </p:txBody>
      </p:sp>
      <p:sp>
        <p:nvSpPr>
          <p:cNvPr id="6" name="Footer Placeholder 5">
            <a:extLst>
              <a:ext uri="{FF2B5EF4-FFF2-40B4-BE49-F238E27FC236}">
                <a16:creationId xmlns:a16="http://schemas.microsoft.com/office/drawing/2014/main" id="{955FC0C5-E52E-42C3-AC0D-880E7AED2C8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DD30AC5-2CC3-4786-AB9D-D90E7889D39B}"/>
              </a:ext>
            </a:extLst>
          </p:cNvPr>
          <p:cNvSpPr>
            <a:spLocks noGrp="1"/>
          </p:cNvSpPr>
          <p:nvPr>
            <p:ph type="sldNum" sz="quarter" idx="12"/>
          </p:nvPr>
        </p:nvSpPr>
        <p:spPr/>
        <p:txBody>
          <a:bodyPr/>
          <a:lstStyle/>
          <a:p>
            <a:fld id="{E56CDC65-292F-4FA6-B9B0-A529C339A174}" type="slidenum">
              <a:rPr lang="en-GB" smtClean="0"/>
              <a:t>‹#›</a:t>
            </a:fld>
            <a:endParaRPr lang="en-GB"/>
          </a:p>
        </p:txBody>
      </p:sp>
    </p:spTree>
    <p:extLst>
      <p:ext uri="{BB962C8B-B14F-4D97-AF65-F5344CB8AC3E}">
        <p14:creationId xmlns:p14="http://schemas.microsoft.com/office/powerpoint/2010/main" val="13278770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633C279-A3D6-467A-80E8-39064B04473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9FD4825-3319-4B56-99A0-3D4F4171470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3949318-19B8-468C-AA3E-A8DFE330C25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ABC92C-1A23-4AC9-BF34-3E05D81733B4}" type="datetimeFigureOut">
              <a:rPr lang="en-GB" smtClean="0"/>
              <a:t>04/04/2020</a:t>
            </a:fld>
            <a:endParaRPr lang="en-GB"/>
          </a:p>
        </p:txBody>
      </p:sp>
      <p:sp>
        <p:nvSpPr>
          <p:cNvPr id="5" name="Footer Placeholder 4">
            <a:extLst>
              <a:ext uri="{FF2B5EF4-FFF2-40B4-BE49-F238E27FC236}">
                <a16:creationId xmlns:a16="http://schemas.microsoft.com/office/drawing/2014/main" id="{99A05CE0-F267-437C-8F68-47D23B83AF4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55DA5059-9D16-4D6D-8AC8-1E0CEC2ACF9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6CDC65-292F-4FA6-B9B0-A529C339A174}" type="slidenum">
              <a:rPr lang="en-GB" smtClean="0"/>
              <a:t>‹#›</a:t>
            </a:fld>
            <a:endParaRPr lang="en-GB"/>
          </a:p>
        </p:txBody>
      </p:sp>
    </p:spTree>
    <p:extLst>
      <p:ext uri="{BB962C8B-B14F-4D97-AF65-F5344CB8AC3E}">
        <p14:creationId xmlns:p14="http://schemas.microsoft.com/office/powerpoint/2010/main" val="2145671812"/>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image" Target="../media/image9.gif"/><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43D44-C4E9-444F-8790-D2A1C058C98B}"/>
              </a:ext>
            </a:extLst>
          </p:cNvPr>
          <p:cNvSpPr>
            <a:spLocks noGrp="1"/>
          </p:cNvSpPr>
          <p:nvPr>
            <p:ph type="ctrTitle"/>
          </p:nvPr>
        </p:nvSpPr>
        <p:spPr/>
        <p:txBody>
          <a:bodyPr/>
          <a:lstStyle/>
          <a:p>
            <a:r>
              <a:rPr lang="en-GB" dirty="0"/>
              <a:t>Fourier Accelerated Lattice Field Theory</a:t>
            </a:r>
          </a:p>
        </p:txBody>
      </p:sp>
      <p:sp>
        <p:nvSpPr>
          <p:cNvPr id="3" name="Subtitle 2">
            <a:extLst>
              <a:ext uri="{FF2B5EF4-FFF2-40B4-BE49-F238E27FC236}">
                <a16:creationId xmlns:a16="http://schemas.microsoft.com/office/drawing/2014/main" id="{122B99DD-795D-4833-AA0C-F0C6CD3EB787}"/>
              </a:ext>
            </a:extLst>
          </p:cNvPr>
          <p:cNvSpPr>
            <a:spLocks noGrp="1"/>
          </p:cNvSpPr>
          <p:nvPr>
            <p:ph type="subTitle" idx="1"/>
          </p:nvPr>
        </p:nvSpPr>
        <p:spPr/>
        <p:txBody>
          <a:bodyPr>
            <a:normAutofit/>
          </a:bodyPr>
          <a:lstStyle/>
          <a:p>
            <a:endParaRPr lang="en-GB" dirty="0"/>
          </a:p>
          <a:p>
            <a:r>
              <a:rPr lang="en-GB" dirty="0"/>
              <a:t>Taylor Baird</a:t>
            </a:r>
          </a:p>
          <a:p>
            <a:r>
              <a:rPr lang="en-GB" dirty="0"/>
              <a:t>Supervisors: Brian Pendleton and Roger Horsley</a:t>
            </a:r>
          </a:p>
        </p:txBody>
      </p:sp>
    </p:spTree>
    <p:extLst>
      <p:ext uri="{BB962C8B-B14F-4D97-AF65-F5344CB8AC3E}">
        <p14:creationId xmlns:p14="http://schemas.microsoft.com/office/powerpoint/2010/main" val="29518432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00842-2281-4E5D-9CC4-33C0AFFE40C7}"/>
              </a:ext>
            </a:extLst>
          </p:cNvPr>
          <p:cNvSpPr>
            <a:spLocks noGrp="1"/>
          </p:cNvSpPr>
          <p:nvPr>
            <p:ph type="title"/>
          </p:nvPr>
        </p:nvSpPr>
        <p:spPr/>
        <p:txBody>
          <a:bodyPr/>
          <a:lstStyle/>
          <a:p>
            <a:r>
              <a:rPr lang="en-GB" dirty="0"/>
              <a:t>HMC Results (</a:t>
            </a:r>
            <a:r>
              <a:rPr lang="en-GB" dirty="0" err="1"/>
              <a:t>cont</a:t>
            </a:r>
            <a:r>
              <a:rPr lang="en-GB" dirty="0"/>
              <a:t>)</a:t>
            </a:r>
          </a:p>
        </p:txBody>
      </p:sp>
      <p:sp>
        <p:nvSpPr>
          <p:cNvPr id="3" name="Content Placeholder 2">
            <a:extLst>
              <a:ext uri="{FF2B5EF4-FFF2-40B4-BE49-F238E27FC236}">
                <a16:creationId xmlns:a16="http://schemas.microsoft.com/office/drawing/2014/main" id="{19E08BDF-3147-4DFE-851D-130E2A4DE7C5}"/>
              </a:ext>
            </a:extLst>
          </p:cNvPr>
          <p:cNvSpPr>
            <a:spLocks noGrp="1"/>
          </p:cNvSpPr>
          <p:nvPr>
            <p:ph idx="1"/>
          </p:nvPr>
        </p:nvSpPr>
        <p:spPr>
          <a:xfrm>
            <a:off x="677334" y="1453019"/>
            <a:ext cx="8596668" cy="4588343"/>
          </a:xfrm>
        </p:spPr>
        <p:txBody>
          <a:bodyPr/>
          <a:lstStyle/>
          <a:p>
            <a:endParaRPr lang="en-GB" b="1" dirty="0">
              <a:solidFill>
                <a:schemeClr val="accent2"/>
              </a:solidFill>
            </a:endParaRPr>
          </a:p>
        </p:txBody>
      </p:sp>
      <p:pic>
        <p:nvPicPr>
          <p:cNvPr id="9" name="Picture 8" descr="A close up of a mans face&#10;&#10;Description automatically generated">
            <a:extLst>
              <a:ext uri="{FF2B5EF4-FFF2-40B4-BE49-F238E27FC236}">
                <a16:creationId xmlns:a16="http://schemas.microsoft.com/office/drawing/2014/main" id="{01FB3B8E-94BF-4681-A0DC-6482761514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3183" y="4665"/>
            <a:ext cx="4108817" cy="3068773"/>
          </a:xfrm>
          <a:prstGeom prst="rect">
            <a:avLst/>
          </a:prstGeom>
        </p:spPr>
      </p:pic>
    </p:spTree>
    <p:extLst>
      <p:ext uri="{BB962C8B-B14F-4D97-AF65-F5344CB8AC3E}">
        <p14:creationId xmlns:p14="http://schemas.microsoft.com/office/powerpoint/2010/main" val="14011644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8F1B2-29B2-47B5-942D-86B296037C72}"/>
              </a:ext>
            </a:extLst>
          </p:cNvPr>
          <p:cNvSpPr>
            <a:spLocks noGrp="1"/>
          </p:cNvSpPr>
          <p:nvPr>
            <p:ph type="title"/>
          </p:nvPr>
        </p:nvSpPr>
        <p:spPr/>
        <p:txBody>
          <a:bodyPr/>
          <a:lstStyle/>
          <a:p>
            <a:r>
              <a:rPr lang="en-GB" dirty="0"/>
              <a:t>Tuning acceleration for free field theory</a:t>
            </a:r>
          </a:p>
        </p:txBody>
      </p:sp>
      <p:pic>
        <p:nvPicPr>
          <p:cNvPr id="5" name="Content Placeholder 4" descr="A screenshot of a cell phone&#10;&#10;Description automatically generated">
            <a:extLst>
              <a:ext uri="{FF2B5EF4-FFF2-40B4-BE49-F238E27FC236}">
                <a16:creationId xmlns:a16="http://schemas.microsoft.com/office/drawing/2014/main" id="{0954456E-9C0E-47FF-8DB8-58DB7DBFACD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95108" y="1825625"/>
            <a:ext cx="5801784" cy="4351338"/>
          </a:xfrm>
        </p:spPr>
      </p:pic>
      <p:pic>
        <p:nvPicPr>
          <p:cNvPr id="8" name="Picture 7" descr="A close up of a mans face&#10;&#10;Description automatically generated">
            <a:extLst>
              <a:ext uri="{FF2B5EF4-FFF2-40B4-BE49-F238E27FC236}">
                <a16:creationId xmlns:a16="http://schemas.microsoft.com/office/drawing/2014/main" id="{0E0A22DE-7AB4-49A1-BB4C-9F9F2D3F95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3771" y="2986882"/>
            <a:ext cx="5175249" cy="3881437"/>
          </a:xfrm>
          <a:prstGeom prst="rect">
            <a:avLst/>
          </a:prstGeom>
        </p:spPr>
      </p:pic>
      <p:cxnSp>
        <p:nvCxnSpPr>
          <p:cNvPr id="14" name="Straight Arrow Connector 13">
            <a:extLst>
              <a:ext uri="{FF2B5EF4-FFF2-40B4-BE49-F238E27FC236}">
                <a16:creationId xmlns:a16="http://schemas.microsoft.com/office/drawing/2014/main" id="{0898DFB0-5019-425B-8670-59F4A6FC9D92}"/>
              </a:ext>
            </a:extLst>
          </p:cNvPr>
          <p:cNvCxnSpPr>
            <a:cxnSpLocks/>
          </p:cNvCxnSpPr>
          <p:nvPr/>
        </p:nvCxnSpPr>
        <p:spPr>
          <a:xfrm>
            <a:off x="8480121" y="2705100"/>
            <a:ext cx="0" cy="4271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B51AD470-1BB9-4254-991B-331ADDEAD2BB}"/>
              </a:ext>
            </a:extLst>
          </p:cNvPr>
          <p:cNvSpPr txBox="1"/>
          <p:nvPr/>
        </p:nvSpPr>
        <p:spPr>
          <a:xfrm>
            <a:off x="895705" y="1957980"/>
            <a:ext cx="4079963" cy="369332"/>
          </a:xfrm>
          <a:prstGeom prst="rect">
            <a:avLst/>
          </a:prstGeom>
          <a:noFill/>
        </p:spPr>
        <p:txBody>
          <a:bodyPr wrap="none" rtlCol="0">
            <a:spAutoFit/>
          </a:bodyPr>
          <a:lstStyle/>
          <a:p>
            <a:r>
              <a:rPr lang="en-GB" dirty="0"/>
              <a:t>Full acceleration (all modes in phase)</a:t>
            </a:r>
          </a:p>
        </p:txBody>
      </p:sp>
      <p:sp>
        <p:nvSpPr>
          <p:cNvPr id="16" name="TextBox 15">
            <a:extLst>
              <a:ext uri="{FF2B5EF4-FFF2-40B4-BE49-F238E27FC236}">
                <a16:creationId xmlns:a16="http://schemas.microsoft.com/office/drawing/2014/main" id="{F4EE1F0F-94BB-4297-B077-3F8B4F739142}"/>
              </a:ext>
            </a:extLst>
          </p:cNvPr>
          <p:cNvSpPr txBox="1"/>
          <p:nvPr/>
        </p:nvSpPr>
        <p:spPr>
          <a:xfrm>
            <a:off x="6561972" y="1672634"/>
            <a:ext cx="4634602" cy="923330"/>
          </a:xfrm>
          <a:prstGeom prst="rect">
            <a:avLst/>
          </a:prstGeom>
          <a:noFill/>
        </p:spPr>
        <p:txBody>
          <a:bodyPr wrap="none" rtlCol="0">
            <a:spAutoFit/>
          </a:bodyPr>
          <a:lstStyle/>
          <a:p>
            <a:r>
              <a:rPr lang="en-GB" dirty="0"/>
              <a:t>Unaccelerated (decoherence from variable</a:t>
            </a:r>
          </a:p>
          <a:p>
            <a:r>
              <a:rPr lang="en-GB" dirty="0"/>
              <a:t> mode evolution rate:</a:t>
            </a:r>
          </a:p>
          <a:p>
            <a:r>
              <a:rPr lang="en-GB" dirty="0"/>
              <a:t>long </a:t>
            </a:r>
            <a:r>
              <a:rPr lang="en-GB" dirty="0">
                <a:latin typeface="Symbol" panose="05050102010706020507" pitchFamily="18" charset="2"/>
              </a:rPr>
              <a:t>l </a:t>
            </a:r>
            <a:r>
              <a:rPr lang="en-GB" dirty="0"/>
              <a:t>slow, short </a:t>
            </a:r>
            <a:r>
              <a:rPr lang="en-GB" dirty="0">
                <a:latin typeface="Symbol" panose="05050102010706020507" pitchFamily="18" charset="2"/>
              </a:rPr>
              <a:t>l </a:t>
            </a:r>
            <a:r>
              <a:rPr lang="en-GB" dirty="0">
                <a:latin typeface="+mj-lt"/>
              </a:rPr>
              <a:t>fast)</a:t>
            </a:r>
            <a:r>
              <a:rPr lang="en-GB" dirty="0">
                <a:latin typeface="Symbol" panose="05050102010706020507" pitchFamily="18" charset="2"/>
              </a:rPr>
              <a:t> </a:t>
            </a:r>
            <a:endParaRPr lang="en-GB" dirty="0"/>
          </a:p>
        </p:txBody>
      </p:sp>
      <p:cxnSp>
        <p:nvCxnSpPr>
          <p:cNvPr id="17" name="Straight Arrow Connector 16">
            <a:extLst>
              <a:ext uri="{FF2B5EF4-FFF2-40B4-BE49-F238E27FC236}">
                <a16:creationId xmlns:a16="http://schemas.microsoft.com/office/drawing/2014/main" id="{3145824F-0F9A-43B8-A3FA-46E27523E3FF}"/>
              </a:ext>
            </a:extLst>
          </p:cNvPr>
          <p:cNvCxnSpPr>
            <a:cxnSpLocks/>
          </p:cNvCxnSpPr>
          <p:nvPr/>
        </p:nvCxnSpPr>
        <p:spPr>
          <a:xfrm>
            <a:off x="2836016" y="2445653"/>
            <a:ext cx="0" cy="5412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01375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87585-9B43-421B-8F6B-F6B890CBD50C}"/>
              </a:ext>
            </a:extLst>
          </p:cNvPr>
          <p:cNvSpPr>
            <a:spLocks noGrp="1"/>
          </p:cNvSpPr>
          <p:nvPr>
            <p:ph type="title"/>
          </p:nvPr>
        </p:nvSpPr>
        <p:spPr/>
        <p:txBody>
          <a:bodyPr/>
          <a:lstStyle/>
          <a:p>
            <a:r>
              <a:rPr lang="en-GB" dirty="0"/>
              <a:t>Acceleration for free field</a:t>
            </a:r>
          </a:p>
        </p:txBody>
      </p:sp>
      <p:pic>
        <p:nvPicPr>
          <p:cNvPr id="9" name="Content Placeholder 8" descr="A screenshot of a social media post&#10;&#10;Description automatically generated">
            <a:extLst>
              <a:ext uri="{FF2B5EF4-FFF2-40B4-BE49-F238E27FC236}">
                <a16:creationId xmlns:a16="http://schemas.microsoft.com/office/drawing/2014/main" id="{7DE8F3C6-0CAC-4EC6-9674-353E00E4393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05322" y="1825625"/>
            <a:ext cx="6381355" cy="4351338"/>
          </a:xfrm>
        </p:spPr>
      </p:pic>
      <p:pic>
        <p:nvPicPr>
          <p:cNvPr id="11" name="Picture 10" descr="A screenshot of a cell phone&#10;&#10;Description automatically generated">
            <a:extLst>
              <a:ext uri="{FF2B5EF4-FFF2-40B4-BE49-F238E27FC236}">
                <a16:creationId xmlns:a16="http://schemas.microsoft.com/office/drawing/2014/main" id="{28433AA4-DEBE-4097-87E0-605FF46D0E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0730" y="1930400"/>
            <a:ext cx="5971346" cy="4927600"/>
          </a:xfrm>
          <a:prstGeom prst="rect">
            <a:avLst/>
          </a:prstGeom>
        </p:spPr>
      </p:pic>
    </p:spTree>
    <p:extLst>
      <p:ext uri="{BB962C8B-B14F-4D97-AF65-F5344CB8AC3E}">
        <p14:creationId xmlns:p14="http://schemas.microsoft.com/office/powerpoint/2010/main" val="13523780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681DC-DA25-476B-A6A9-12AEEC7D6DC1}"/>
              </a:ext>
            </a:extLst>
          </p:cNvPr>
          <p:cNvSpPr>
            <a:spLocks noGrp="1"/>
          </p:cNvSpPr>
          <p:nvPr>
            <p:ph type="title"/>
          </p:nvPr>
        </p:nvSpPr>
        <p:spPr/>
        <p:txBody>
          <a:bodyPr/>
          <a:lstStyle/>
          <a:p>
            <a:r>
              <a:rPr lang="en-GB" dirty="0"/>
              <a:t>Tuning Acceleration for phi^4 theory</a:t>
            </a:r>
          </a:p>
        </p:txBody>
      </p:sp>
      <p:pic>
        <p:nvPicPr>
          <p:cNvPr id="5" name="Content Placeholder 4" descr="A close up of a map&#10;&#10;Description automatically generated">
            <a:extLst>
              <a:ext uri="{FF2B5EF4-FFF2-40B4-BE49-F238E27FC236}">
                <a16:creationId xmlns:a16="http://schemas.microsoft.com/office/drawing/2014/main" id="{20C9875F-719A-41F0-8AFE-A7E4FBDDB5D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82970" y="1825625"/>
            <a:ext cx="5826059" cy="4351338"/>
          </a:xfrm>
        </p:spPr>
      </p:pic>
    </p:spTree>
    <p:extLst>
      <p:ext uri="{BB962C8B-B14F-4D97-AF65-F5344CB8AC3E}">
        <p14:creationId xmlns:p14="http://schemas.microsoft.com/office/powerpoint/2010/main" val="11419117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75993-C629-4109-95C1-E7FC1B227609}"/>
              </a:ext>
            </a:extLst>
          </p:cNvPr>
          <p:cNvSpPr>
            <a:spLocks noGrp="1"/>
          </p:cNvSpPr>
          <p:nvPr>
            <p:ph type="title"/>
          </p:nvPr>
        </p:nvSpPr>
        <p:spPr/>
        <p:txBody>
          <a:bodyPr/>
          <a:lstStyle/>
          <a:p>
            <a:r>
              <a:rPr lang="en-GB" dirty="0"/>
              <a:t>Conclusions and future work</a:t>
            </a:r>
          </a:p>
        </p:txBody>
      </p:sp>
      <p:sp>
        <p:nvSpPr>
          <p:cNvPr id="3" name="Content Placeholder 2">
            <a:extLst>
              <a:ext uri="{FF2B5EF4-FFF2-40B4-BE49-F238E27FC236}">
                <a16:creationId xmlns:a16="http://schemas.microsoft.com/office/drawing/2014/main" id="{4856BF84-9134-40FB-8647-5695CE6085FA}"/>
              </a:ext>
            </a:extLst>
          </p:cNvPr>
          <p:cNvSpPr>
            <a:spLocks noGrp="1"/>
          </p:cNvSpPr>
          <p:nvPr>
            <p:ph idx="1"/>
          </p:nvPr>
        </p:nvSpPr>
        <p:spPr/>
        <p:txBody>
          <a:bodyPr/>
          <a:lstStyle/>
          <a:p>
            <a:r>
              <a:rPr lang="en-GB" dirty="0"/>
              <a:t>Establish criteria for choosing parameters of the algo (dt, T, lattice size). Incorporate ML to optimize dt</a:t>
            </a:r>
          </a:p>
          <a:p>
            <a:r>
              <a:rPr lang="en-GB" dirty="0"/>
              <a:t>Application to statistical field theories of current importance</a:t>
            </a:r>
          </a:p>
          <a:p>
            <a:r>
              <a:rPr lang="en-GB" dirty="0"/>
              <a:t>Comparison with alternatives (Riemannian manifold HMC etc)</a:t>
            </a:r>
          </a:p>
        </p:txBody>
      </p:sp>
    </p:spTree>
    <p:extLst>
      <p:ext uri="{BB962C8B-B14F-4D97-AF65-F5344CB8AC3E}">
        <p14:creationId xmlns:p14="http://schemas.microsoft.com/office/powerpoint/2010/main" val="2419583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1A12D-2166-4EA5-A611-15C90DAD6024}"/>
              </a:ext>
            </a:extLst>
          </p:cNvPr>
          <p:cNvSpPr>
            <a:spLocks noGrp="1"/>
          </p:cNvSpPr>
          <p:nvPr>
            <p:ph type="title"/>
          </p:nvPr>
        </p:nvSpPr>
        <p:spPr/>
        <p:txBody>
          <a:bodyPr/>
          <a:lstStyle/>
          <a:p>
            <a:r>
              <a:rPr lang="en-GB" dirty="0"/>
              <a:t>Recap	</a:t>
            </a:r>
          </a:p>
        </p:txBody>
      </p:sp>
      <p:sp>
        <p:nvSpPr>
          <p:cNvPr id="3" name="Content Placeholder 2">
            <a:extLst>
              <a:ext uri="{FF2B5EF4-FFF2-40B4-BE49-F238E27FC236}">
                <a16:creationId xmlns:a16="http://schemas.microsoft.com/office/drawing/2014/main" id="{D29EBC82-5A5D-4EF8-A474-2A1F22227C1B}"/>
              </a:ext>
            </a:extLst>
          </p:cNvPr>
          <p:cNvSpPr>
            <a:spLocks noGrp="1"/>
          </p:cNvSpPr>
          <p:nvPr>
            <p:ph idx="1"/>
          </p:nvPr>
        </p:nvSpPr>
        <p:spPr/>
        <p:txBody>
          <a:bodyPr/>
          <a:lstStyle/>
          <a:p>
            <a:r>
              <a:rPr lang="en-GB" dirty="0"/>
              <a:t>Purpose of lattice field theory</a:t>
            </a:r>
          </a:p>
          <a:p>
            <a:r>
              <a:rPr lang="en-GB" dirty="0"/>
              <a:t>Motivation for Fourier acceleration and project</a:t>
            </a:r>
          </a:p>
          <a:p>
            <a:r>
              <a:rPr lang="en-GB" dirty="0"/>
              <a:t>Outline of lattice field simulations</a:t>
            </a:r>
          </a:p>
          <a:p>
            <a:r>
              <a:rPr lang="en-GB" dirty="0"/>
              <a:t>How Fourier acceleration improves their performance</a:t>
            </a:r>
          </a:p>
          <a:p>
            <a:r>
              <a:rPr lang="en-GB" dirty="0"/>
              <a:t>Future work</a:t>
            </a:r>
          </a:p>
        </p:txBody>
      </p:sp>
    </p:spTree>
    <p:extLst>
      <p:ext uri="{BB962C8B-B14F-4D97-AF65-F5344CB8AC3E}">
        <p14:creationId xmlns:p14="http://schemas.microsoft.com/office/powerpoint/2010/main" val="32495426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quantum mechanics path integral">
            <a:extLst>
              <a:ext uri="{FF2B5EF4-FFF2-40B4-BE49-F238E27FC236}">
                <a16:creationId xmlns:a16="http://schemas.microsoft.com/office/drawing/2014/main" id="{33256AF2-885C-4075-BE02-ADDF594ABDF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482991" y="1690688"/>
            <a:ext cx="2381250" cy="208597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89B2C38C-A33B-4D22-B116-BFDE8FC4FEAC}"/>
              </a:ext>
            </a:extLst>
          </p:cNvPr>
          <p:cNvSpPr txBox="1"/>
          <p:nvPr/>
        </p:nvSpPr>
        <p:spPr>
          <a:xfrm>
            <a:off x="464234" y="1083213"/>
            <a:ext cx="4718516" cy="6186309"/>
          </a:xfrm>
          <a:prstGeom prst="rect">
            <a:avLst/>
          </a:prstGeom>
          <a:noFill/>
        </p:spPr>
        <p:txBody>
          <a:bodyPr wrap="square" rtlCol="0">
            <a:spAutoFit/>
          </a:bodyPr>
          <a:lstStyle/>
          <a:p>
            <a:r>
              <a:rPr lang="en-GB" dirty="0"/>
              <a:t>Goal: non-perturbative, numerical approximations of quantum field theories (QFTs).</a:t>
            </a:r>
          </a:p>
          <a:p>
            <a:endParaRPr lang="en-GB" dirty="0"/>
          </a:p>
          <a:p>
            <a:r>
              <a:rPr lang="en-GB" dirty="0"/>
              <a:t>Motivation: avoid breakdown in perturbative treatment (for example, in strong coupling regimes).</a:t>
            </a:r>
          </a:p>
          <a:p>
            <a:endParaRPr lang="en-GB" dirty="0"/>
          </a:p>
          <a:p>
            <a:endParaRPr lang="en-GB" dirty="0"/>
          </a:p>
          <a:p>
            <a:r>
              <a:rPr lang="en-GB" dirty="0"/>
              <a:t>Methodology: Discretize fields and simulate on computer.</a:t>
            </a:r>
          </a:p>
          <a:p>
            <a:endParaRPr lang="en-GB" dirty="0"/>
          </a:p>
          <a:p>
            <a:endParaRPr lang="en-GB" dirty="0"/>
          </a:p>
          <a:p>
            <a:r>
              <a:rPr lang="en-GB" dirty="0"/>
              <a:t>Use techniques such as MCMC to efficiently sample from the state space of the system. Essentially we are computing the path integral. Note parallel with sampling from posterior distribution in stats.</a:t>
            </a:r>
          </a:p>
          <a:p>
            <a:endParaRPr lang="en-GB" dirty="0"/>
          </a:p>
          <a:p>
            <a:r>
              <a:rPr lang="en-GB" dirty="0"/>
              <a:t>Obtain interesting observable quantities from simulations (amplitudes, matrix elements, correlators/propagators).</a:t>
            </a:r>
          </a:p>
        </p:txBody>
      </p:sp>
      <p:pic>
        <p:nvPicPr>
          <p:cNvPr id="4100" name="Picture 4">
            <a:extLst>
              <a:ext uri="{FF2B5EF4-FFF2-40B4-BE49-F238E27FC236}">
                <a16:creationId xmlns:a16="http://schemas.microsoft.com/office/drawing/2014/main" id="{48856901-99C5-420E-9A0F-10E6B2B77C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64627" y="213388"/>
            <a:ext cx="1474789" cy="396212"/>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a:extLst>
              <a:ext uri="{FF2B5EF4-FFF2-40B4-BE49-F238E27FC236}">
                <a16:creationId xmlns:a16="http://schemas.microsoft.com/office/drawing/2014/main" id="{4F2755BE-829D-4E66-ACF4-A9F2DCECCA75}"/>
              </a:ext>
            </a:extLst>
          </p:cNvPr>
          <p:cNvSpPr txBox="1">
            <a:spLocks/>
          </p:cNvSpPr>
          <p:nvPr/>
        </p:nvSpPr>
        <p:spPr>
          <a:xfrm>
            <a:off x="0" y="0"/>
            <a:ext cx="12192000" cy="1690688"/>
          </a:xfrm>
          <a:prstGeom prst="rect">
            <a:avLst/>
          </a:prstGeom>
          <a:blipFill dpi="0" rotWithShape="1">
            <a:blip r:embed="rId4">
              <a:alphaModFix amt="65000"/>
            </a:blip>
            <a:srcRect/>
            <a:stretch>
              <a:fillRect/>
            </a:stretch>
          </a:blipFill>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b="1" dirty="0"/>
              <a:t>Title</a:t>
            </a:r>
          </a:p>
        </p:txBody>
      </p:sp>
    </p:spTree>
    <p:extLst>
      <p:ext uri="{BB962C8B-B14F-4D97-AF65-F5344CB8AC3E}">
        <p14:creationId xmlns:p14="http://schemas.microsoft.com/office/powerpoint/2010/main" val="3105449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859D9-409C-465F-8FF3-00C577EDFF87}"/>
              </a:ext>
            </a:extLst>
          </p:cNvPr>
          <p:cNvSpPr>
            <a:spLocks noGrp="1"/>
          </p:cNvSpPr>
          <p:nvPr>
            <p:ph type="title"/>
          </p:nvPr>
        </p:nvSpPr>
        <p:spPr/>
        <p:txBody>
          <a:bodyPr/>
          <a:lstStyle/>
          <a:p>
            <a:r>
              <a:rPr lang="en-GB" dirty="0"/>
              <a:t>Background (</a:t>
            </a:r>
            <a:r>
              <a:rPr lang="en-GB" dirty="0" err="1"/>
              <a:t>cont</a:t>
            </a:r>
            <a:r>
              <a:rPr lang="en-GB" dirty="0"/>
              <a:t>)</a:t>
            </a:r>
          </a:p>
        </p:txBody>
      </p:sp>
      <p:sp>
        <p:nvSpPr>
          <p:cNvPr id="3" name="Content Placeholder 2">
            <a:extLst>
              <a:ext uri="{FF2B5EF4-FFF2-40B4-BE49-F238E27FC236}">
                <a16:creationId xmlns:a16="http://schemas.microsoft.com/office/drawing/2014/main" id="{7BB24CD4-7670-4747-A871-FDD6CF47DEBB}"/>
              </a:ext>
            </a:extLst>
          </p:cNvPr>
          <p:cNvSpPr>
            <a:spLocks noGrp="1"/>
          </p:cNvSpPr>
          <p:nvPr>
            <p:ph idx="1"/>
          </p:nvPr>
        </p:nvSpPr>
        <p:spPr>
          <a:xfrm>
            <a:off x="142164" y="1416117"/>
            <a:ext cx="6490648" cy="4832283"/>
          </a:xfrm>
        </p:spPr>
        <p:txBody>
          <a:bodyPr>
            <a:normAutofit/>
          </a:bodyPr>
          <a:lstStyle/>
          <a:p>
            <a:r>
              <a:rPr lang="en-GB" sz="1800" dirty="0"/>
              <a:t>We want the simulation procedure to be as performant as possible.</a:t>
            </a:r>
          </a:p>
          <a:p>
            <a:r>
              <a:rPr lang="en-GB" sz="1800" dirty="0"/>
              <a:t>Performance translates into speed of sampling from the entire state space of the system (all the configurations in which it can find itself).</a:t>
            </a:r>
          </a:p>
          <a:p>
            <a:r>
              <a:rPr lang="en-GB" sz="1800" dirty="0"/>
              <a:t>One technique which aims to improve the performance of this sampling is Fourier acceleration (FA).</a:t>
            </a:r>
          </a:p>
          <a:p>
            <a:r>
              <a:rPr lang="en-GB" sz="1800" dirty="0"/>
              <a:t>This project has the goal of determining how Fourier acceleration performs for different theories (scalar field theories) as recently there has been some interest in its application to other field theories (Sine-Gordon etc).</a:t>
            </a:r>
          </a:p>
        </p:txBody>
      </p:sp>
    </p:spTree>
    <p:extLst>
      <p:ext uri="{BB962C8B-B14F-4D97-AF65-F5344CB8AC3E}">
        <p14:creationId xmlns:p14="http://schemas.microsoft.com/office/powerpoint/2010/main" val="6038988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40EC4-F9E4-436A-9BF7-5F11CE84E643}"/>
              </a:ext>
            </a:extLst>
          </p:cNvPr>
          <p:cNvSpPr>
            <a:spLocks noGrp="1"/>
          </p:cNvSpPr>
          <p:nvPr>
            <p:ph type="title"/>
          </p:nvPr>
        </p:nvSpPr>
        <p:spPr/>
        <p:txBody>
          <a:bodyPr/>
          <a:lstStyle/>
          <a:p>
            <a:r>
              <a:rPr lang="en-GB" dirty="0"/>
              <a:t>Project Objectives	</a:t>
            </a:r>
          </a:p>
        </p:txBody>
      </p:sp>
      <p:sp>
        <p:nvSpPr>
          <p:cNvPr id="3" name="Content Placeholder 2">
            <a:extLst>
              <a:ext uri="{FF2B5EF4-FFF2-40B4-BE49-F238E27FC236}">
                <a16:creationId xmlns:a16="http://schemas.microsoft.com/office/drawing/2014/main" id="{AD6C215C-73FF-4290-A6D8-076FD5B6FE35}"/>
              </a:ext>
            </a:extLst>
          </p:cNvPr>
          <p:cNvSpPr>
            <a:spLocks noGrp="1"/>
          </p:cNvSpPr>
          <p:nvPr>
            <p:ph idx="1"/>
          </p:nvPr>
        </p:nvSpPr>
        <p:spPr/>
        <p:txBody>
          <a:bodyPr>
            <a:normAutofit/>
          </a:bodyPr>
          <a:lstStyle/>
          <a:p>
            <a:r>
              <a:rPr lang="en-GB" sz="2000" dirty="0"/>
              <a:t>Develop Hamiltonian Monte Carlo programs to simulate:</a:t>
            </a:r>
          </a:p>
          <a:p>
            <a:pPr marL="800100" lvl="1" indent="-342900">
              <a:buFont typeface="+mj-lt"/>
              <a:buAutoNum type="arabicPeriod"/>
            </a:pPr>
            <a:r>
              <a:rPr lang="en-GB" sz="1800" dirty="0"/>
              <a:t> the quantum mechanical harmonic oscillator/ free scalar field.</a:t>
            </a:r>
          </a:p>
          <a:p>
            <a:pPr marL="800100" lvl="1" indent="-342900">
              <a:buFont typeface="+mj-lt"/>
              <a:buAutoNum type="arabicPeriod"/>
            </a:pPr>
            <a:r>
              <a:rPr lang="en-GB" sz="1800" dirty="0"/>
              <a:t>The quantum mechanical </a:t>
            </a:r>
            <a:r>
              <a:rPr lang="en-GB" sz="1800" dirty="0" err="1"/>
              <a:t>anharmonic</a:t>
            </a:r>
            <a:r>
              <a:rPr lang="en-GB" sz="1800" dirty="0"/>
              <a:t> oscillator/interacting     field.</a:t>
            </a:r>
          </a:p>
          <a:p>
            <a:pPr marL="400050">
              <a:buFont typeface="+mj-lt"/>
              <a:buAutoNum type="arabicPeriod"/>
            </a:pPr>
            <a:r>
              <a:rPr lang="en-GB" sz="2000" dirty="0"/>
              <a:t>Incorporate Fourier acceleration into implementations</a:t>
            </a:r>
          </a:p>
          <a:p>
            <a:pPr marL="400050">
              <a:buFont typeface="+mj-lt"/>
              <a:buAutoNum type="arabicPeriod"/>
            </a:pPr>
            <a:r>
              <a:rPr lang="en-GB" sz="2000" dirty="0"/>
              <a:t>Investigate ability of Fourier acceleration to reduce runtime of simulations.</a:t>
            </a:r>
          </a:p>
        </p:txBody>
      </p:sp>
      <p:pic>
        <p:nvPicPr>
          <p:cNvPr id="5" name="Picture 4">
            <a:extLst>
              <a:ext uri="{FF2B5EF4-FFF2-40B4-BE49-F238E27FC236}">
                <a16:creationId xmlns:a16="http://schemas.microsoft.com/office/drawing/2014/main" id="{EAB88AB7-2810-4A5D-B312-2C11BDC14E5A}"/>
              </a:ext>
            </a:extLst>
          </p:cNvPr>
          <p:cNvPicPr>
            <a:picLocks noChangeAspect="1"/>
          </p:cNvPicPr>
          <p:nvPr>
            <p:custDataLst>
              <p:tags r:id="rId1"/>
            </p:custDataLst>
          </p:nvPr>
        </p:nvPicPr>
        <p:blipFill>
          <a:blip r:embed="rId3">
            <a:extLst>
              <a:ext uri="{28A0092B-C50C-407E-A947-70E740481C1C}">
                <a14:useLocalDpi xmlns:a14="http://schemas.microsoft.com/office/drawing/2010/main" val="0"/>
              </a:ext>
            </a:extLst>
          </a:blip>
          <a:stretch>
            <a:fillRect/>
          </a:stretch>
        </p:blipFill>
        <p:spPr>
          <a:xfrm>
            <a:off x="7750827" y="3053567"/>
            <a:ext cx="209829" cy="237257"/>
          </a:xfrm>
          <a:prstGeom prst="rect">
            <a:avLst/>
          </a:prstGeom>
        </p:spPr>
      </p:pic>
    </p:spTree>
    <p:extLst>
      <p:ext uri="{BB962C8B-B14F-4D97-AF65-F5344CB8AC3E}">
        <p14:creationId xmlns:p14="http://schemas.microsoft.com/office/powerpoint/2010/main" val="846600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1B825-213C-4179-A6DA-69AD0707E430}"/>
              </a:ext>
            </a:extLst>
          </p:cNvPr>
          <p:cNvSpPr>
            <a:spLocks noGrp="1"/>
          </p:cNvSpPr>
          <p:nvPr>
            <p:ph type="title"/>
          </p:nvPr>
        </p:nvSpPr>
        <p:spPr/>
        <p:txBody>
          <a:bodyPr/>
          <a:lstStyle/>
          <a:p>
            <a:r>
              <a:rPr lang="en-GB" dirty="0"/>
              <a:t>Methodology: HMC</a:t>
            </a:r>
          </a:p>
        </p:txBody>
      </p:sp>
      <p:sp>
        <p:nvSpPr>
          <p:cNvPr id="3" name="Content Placeholder 2">
            <a:extLst>
              <a:ext uri="{FF2B5EF4-FFF2-40B4-BE49-F238E27FC236}">
                <a16:creationId xmlns:a16="http://schemas.microsoft.com/office/drawing/2014/main" id="{5A7A3B88-6263-4047-BAAE-EBFA2E16387B}"/>
              </a:ext>
            </a:extLst>
          </p:cNvPr>
          <p:cNvSpPr>
            <a:spLocks noGrp="1"/>
          </p:cNvSpPr>
          <p:nvPr>
            <p:ph idx="1"/>
          </p:nvPr>
        </p:nvSpPr>
        <p:spPr>
          <a:xfrm>
            <a:off x="838200" y="2016689"/>
            <a:ext cx="5838174" cy="4160273"/>
          </a:xfrm>
        </p:spPr>
        <p:txBody>
          <a:bodyPr>
            <a:normAutofit/>
          </a:bodyPr>
          <a:lstStyle/>
          <a:p>
            <a:r>
              <a:rPr lang="en-GB" sz="1800" dirty="0"/>
              <a:t>Let us first consider an overview of what the simulations look like. This will allow us to appreciate how FA speeds them up.</a:t>
            </a:r>
          </a:p>
          <a:p>
            <a:r>
              <a:rPr lang="en-GB" sz="1800" dirty="0"/>
              <a:t>Consider as an illustrative example system the 1 dimensional quantum mechanical harmonic oscillator.</a:t>
            </a:r>
          </a:p>
          <a:p>
            <a:r>
              <a:rPr lang="en-GB" sz="1800" dirty="0"/>
              <a:t>Its state space is described by the two variables: position q and momentum p.</a:t>
            </a:r>
          </a:p>
          <a:p>
            <a:r>
              <a:rPr lang="en-GB" sz="1800" dirty="0"/>
              <a:t>Our method is to set up a discrete lattice. Each successive point corresponds to a step in time (Euclidian time). This lattice represents our QM path.</a:t>
            </a:r>
          </a:p>
          <a:p>
            <a:r>
              <a:rPr lang="en-GB" sz="1800" dirty="0"/>
              <a:t>The path integral is the sum over ALL paths. Need efficient way to compute.</a:t>
            </a:r>
          </a:p>
        </p:txBody>
      </p:sp>
      <p:pic>
        <p:nvPicPr>
          <p:cNvPr id="8" name="Picture 7" descr="A picture containing drawing&#10;&#10;Description automatically generated">
            <a:extLst>
              <a:ext uri="{FF2B5EF4-FFF2-40B4-BE49-F238E27FC236}">
                <a16:creationId xmlns:a16="http://schemas.microsoft.com/office/drawing/2014/main" id="{43033BE5-D01B-4358-9A8A-D6F6B67344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41678" y="1034074"/>
            <a:ext cx="5356545" cy="1320800"/>
          </a:xfrm>
          <a:prstGeom prst="rect">
            <a:avLst/>
          </a:prstGeom>
        </p:spPr>
      </p:pic>
    </p:spTree>
    <p:extLst>
      <p:ext uri="{BB962C8B-B14F-4D97-AF65-F5344CB8AC3E}">
        <p14:creationId xmlns:p14="http://schemas.microsoft.com/office/powerpoint/2010/main" val="8024828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379F4-62D2-40CC-BC4E-1E68E41D68C3}"/>
              </a:ext>
            </a:extLst>
          </p:cNvPr>
          <p:cNvSpPr>
            <a:spLocks noGrp="1"/>
          </p:cNvSpPr>
          <p:nvPr>
            <p:ph type="title"/>
          </p:nvPr>
        </p:nvSpPr>
        <p:spPr/>
        <p:txBody>
          <a:bodyPr/>
          <a:lstStyle/>
          <a:p>
            <a:r>
              <a:rPr lang="en-GB" dirty="0"/>
              <a:t>HMC (cont.)</a:t>
            </a:r>
          </a:p>
        </p:txBody>
      </p:sp>
      <p:sp>
        <p:nvSpPr>
          <p:cNvPr id="3" name="Content Placeholder 2">
            <a:extLst>
              <a:ext uri="{FF2B5EF4-FFF2-40B4-BE49-F238E27FC236}">
                <a16:creationId xmlns:a16="http://schemas.microsoft.com/office/drawing/2014/main" id="{63C247E6-F34A-4AEA-BF99-C23F1583289C}"/>
              </a:ext>
            </a:extLst>
          </p:cNvPr>
          <p:cNvSpPr>
            <a:spLocks noGrp="1"/>
          </p:cNvSpPr>
          <p:nvPr>
            <p:ph idx="1"/>
          </p:nvPr>
        </p:nvSpPr>
        <p:spPr>
          <a:xfrm>
            <a:off x="677334" y="2160589"/>
            <a:ext cx="8596668" cy="4440627"/>
          </a:xfrm>
        </p:spPr>
        <p:txBody>
          <a:bodyPr>
            <a:normAutofit fontScale="77500" lnSpcReduction="20000"/>
          </a:bodyPr>
          <a:lstStyle/>
          <a:p>
            <a:r>
              <a:rPr lang="en-GB" dirty="0"/>
              <a:t>Steps of algorithm:</a:t>
            </a:r>
          </a:p>
          <a:p>
            <a:r>
              <a:rPr lang="en-GB" dirty="0"/>
              <a:t>Start with some initial config/path.</a:t>
            </a:r>
          </a:p>
          <a:p>
            <a:r>
              <a:rPr lang="en-GB" dirty="0"/>
              <a:t>Generate a set of </a:t>
            </a:r>
            <a:r>
              <a:rPr lang="en-GB" dirty="0" err="1"/>
              <a:t>N_tau</a:t>
            </a:r>
            <a:r>
              <a:rPr lang="en-GB" dirty="0"/>
              <a:t> “fictitious” momenta, p</a:t>
            </a:r>
            <a:r>
              <a:rPr lang="en-GB" baseline="-25000" dirty="0"/>
              <a:t>i </a:t>
            </a:r>
            <a:r>
              <a:rPr lang="en-GB" dirty="0"/>
              <a:t>, each sampled from a standard normal distro.</a:t>
            </a:r>
          </a:p>
          <a:p>
            <a:r>
              <a:rPr lang="en-GB" dirty="0"/>
              <a:t>Allows us to produce a Hamiltonian for the system </a:t>
            </a:r>
          </a:p>
          <a:p>
            <a:r>
              <a:rPr lang="en-GB" dirty="0"/>
              <a:t>Evolve the lattice points in time according to Hamilton’s equations for the system (with choice of parameters T, dt).</a:t>
            </a:r>
          </a:p>
          <a:p>
            <a:r>
              <a:rPr lang="en-GB" dirty="0"/>
              <a:t>Gives final configuration.</a:t>
            </a:r>
          </a:p>
          <a:p>
            <a:r>
              <a:rPr lang="en-GB" dirty="0"/>
              <a:t>Accept the final configuration with probability</a:t>
            </a:r>
          </a:p>
          <a:p>
            <a:r>
              <a:rPr lang="en-GB" dirty="0"/>
              <a:t>Repeat N times.</a:t>
            </a:r>
          </a:p>
          <a:p>
            <a:r>
              <a:rPr lang="en-GB" dirty="0"/>
              <a:t>The configurations/paths generated form a Markov chain.</a:t>
            </a:r>
          </a:p>
          <a:p>
            <a:r>
              <a:rPr lang="en-GB" dirty="0"/>
              <a:t>From the generated configurational data we can extract quantities of interest.</a:t>
            </a:r>
          </a:p>
          <a:p>
            <a:endParaRPr lang="en-GB" dirty="0"/>
          </a:p>
          <a:p>
            <a:endParaRPr lang="en-GB" dirty="0"/>
          </a:p>
        </p:txBody>
      </p:sp>
      <p:pic>
        <p:nvPicPr>
          <p:cNvPr id="3074" name="Picture 2">
            <a:extLst>
              <a:ext uri="{FF2B5EF4-FFF2-40B4-BE49-F238E27FC236}">
                <a16:creationId xmlns:a16="http://schemas.microsoft.com/office/drawing/2014/main" id="{7F8C2222-4169-443C-A962-DFF9B839E8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3514299"/>
            <a:ext cx="3676650" cy="466725"/>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a:extLst>
              <a:ext uri="{FF2B5EF4-FFF2-40B4-BE49-F238E27FC236}">
                <a16:creationId xmlns:a16="http://schemas.microsoft.com/office/drawing/2014/main" id="{D1000880-7706-463D-80A7-D4425EDC37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51041" y="5036024"/>
            <a:ext cx="2083284" cy="2550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65469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FCDBF-A04C-4DC7-B09F-B90F7013D795}"/>
              </a:ext>
            </a:extLst>
          </p:cNvPr>
          <p:cNvSpPr>
            <a:spLocks noGrp="1"/>
          </p:cNvSpPr>
          <p:nvPr>
            <p:ph type="title"/>
          </p:nvPr>
        </p:nvSpPr>
        <p:spPr/>
        <p:txBody>
          <a:bodyPr/>
          <a:lstStyle/>
          <a:p>
            <a:r>
              <a:rPr lang="en-GB" dirty="0"/>
              <a:t>Fourier Acceleration	</a:t>
            </a:r>
          </a:p>
        </p:txBody>
      </p:sp>
      <p:sp>
        <p:nvSpPr>
          <p:cNvPr id="3" name="Content Placeholder 2">
            <a:extLst>
              <a:ext uri="{FF2B5EF4-FFF2-40B4-BE49-F238E27FC236}">
                <a16:creationId xmlns:a16="http://schemas.microsoft.com/office/drawing/2014/main" id="{6CBBD1CE-F8CB-4DED-9389-80041780A9FA}"/>
              </a:ext>
            </a:extLst>
          </p:cNvPr>
          <p:cNvSpPr>
            <a:spLocks noGrp="1"/>
          </p:cNvSpPr>
          <p:nvPr>
            <p:ph idx="1"/>
          </p:nvPr>
        </p:nvSpPr>
        <p:spPr/>
        <p:txBody>
          <a:bodyPr>
            <a:normAutofit/>
          </a:bodyPr>
          <a:lstStyle/>
          <a:p>
            <a:r>
              <a:rPr lang="en-GB" sz="2400" dirty="0"/>
              <a:t>Aim: Reduce simulation length by decreasing autocorrelations in data.</a:t>
            </a:r>
          </a:p>
          <a:p>
            <a:r>
              <a:rPr lang="en-GB" sz="2400" dirty="0"/>
              <a:t>Premise: speed up slow (physical) modes of system.</a:t>
            </a:r>
          </a:p>
          <a:p>
            <a:r>
              <a:rPr lang="en-GB" sz="2400" dirty="0"/>
              <a:t>Method: Alter dynamics to evolve all modes at similar rate.</a:t>
            </a:r>
          </a:p>
          <a:p>
            <a:endParaRPr lang="en-GB" dirty="0"/>
          </a:p>
        </p:txBody>
      </p:sp>
      <p:pic>
        <p:nvPicPr>
          <p:cNvPr id="2052" name="Picture 4">
            <a:extLst>
              <a:ext uri="{FF2B5EF4-FFF2-40B4-BE49-F238E27FC236}">
                <a16:creationId xmlns:a16="http://schemas.microsoft.com/office/drawing/2014/main" id="{80C3F81F-4EE5-4659-9D2D-CFF9D2566A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90548" y="1470061"/>
            <a:ext cx="5621548" cy="575434"/>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6C4867D0-F736-4835-810C-18722277946A}"/>
                  </a:ext>
                </a:extLst>
              </p:cNvPr>
              <p:cNvSpPr txBox="1"/>
              <p:nvPr/>
            </p:nvSpPr>
            <p:spPr>
              <a:xfrm>
                <a:off x="5648178" y="2975317"/>
                <a:ext cx="207973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a:fld id="{825F15A7-03F4-43D7-82C5-3E23DA2F108C}" type="mathplaceholder">
                        <a:rPr lang="en-GB" i="1" smtClean="0">
                          <a:latin typeface="Cambria Math" panose="02040503050406030204" pitchFamily="18" charset="0"/>
                        </a:rPr>
                        <a:t>Type equation here.</a:t>
                      </a:fld>
                    </m:oMath>
                  </m:oMathPara>
                </a14:m>
                <a:endParaRPr lang="en-GB" dirty="0"/>
              </a:p>
            </p:txBody>
          </p:sp>
        </mc:Choice>
        <mc:Fallback xmlns="">
          <p:sp>
            <p:nvSpPr>
              <p:cNvPr id="4" name="TextBox 3">
                <a:extLst>
                  <a:ext uri="{FF2B5EF4-FFF2-40B4-BE49-F238E27FC236}">
                    <a16:creationId xmlns:a16="http://schemas.microsoft.com/office/drawing/2014/main" id="{6C4867D0-F736-4835-810C-18722277946A}"/>
                  </a:ext>
                </a:extLst>
              </p:cNvPr>
              <p:cNvSpPr txBox="1">
                <a:spLocks noRot="1" noChangeAspect="1" noMove="1" noResize="1" noEditPoints="1" noAdjustHandles="1" noChangeArrowheads="1" noChangeShapeType="1" noTextEdit="1"/>
              </p:cNvSpPr>
              <p:nvPr/>
            </p:nvSpPr>
            <p:spPr>
              <a:xfrm>
                <a:off x="5648178" y="2975317"/>
                <a:ext cx="2079737" cy="276999"/>
              </a:xfrm>
              <a:prstGeom prst="rect">
                <a:avLst/>
              </a:prstGeom>
              <a:blipFill>
                <a:blip r:embed="rId3"/>
                <a:stretch>
                  <a:fillRect l="-2053" r="-1173" b="-34783"/>
                </a:stretch>
              </a:blipFill>
            </p:spPr>
            <p:txBody>
              <a:bodyPr/>
              <a:lstStyle/>
              <a:p>
                <a:r>
                  <a:rPr lang="en-GB">
                    <a:noFill/>
                  </a:rPr>
                  <a:t> </a:t>
                </a:r>
              </a:p>
            </p:txBody>
          </p:sp>
        </mc:Fallback>
      </mc:AlternateContent>
    </p:spTree>
    <p:extLst>
      <p:ext uri="{BB962C8B-B14F-4D97-AF65-F5344CB8AC3E}">
        <p14:creationId xmlns:p14="http://schemas.microsoft.com/office/powerpoint/2010/main" val="9147905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1389B-389B-4006-B670-19B3958E8B81}"/>
              </a:ext>
            </a:extLst>
          </p:cNvPr>
          <p:cNvSpPr>
            <a:spLocks noGrp="1"/>
          </p:cNvSpPr>
          <p:nvPr>
            <p:ph type="title"/>
          </p:nvPr>
        </p:nvSpPr>
        <p:spPr/>
        <p:txBody>
          <a:bodyPr/>
          <a:lstStyle/>
          <a:p>
            <a:r>
              <a:rPr lang="en-GB" dirty="0"/>
              <a:t>Fourier Acceleration (</a:t>
            </a:r>
            <a:r>
              <a:rPr lang="en-GB" dirty="0" err="1"/>
              <a:t>cont</a:t>
            </a:r>
            <a:r>
              <a:rPr lang="en-GB" dirty="0"/>
              <a:t>)	</a:t>
            </a:r>
          </a:p>
        </p:txBody>
      </p:sp>
      <p:sp>
        <p:nvSpPr>
          <p:cNvPr id="3" name="Content Placeholder 2">
            <a:extLst>
              <a:ext uri="{FF2B5EF4-FFF2-40B4-BE49-F238E27FC236}">
                <a16:creationId xmlns:a16="http://schemas.microsoft.com/office/drawing/2014/main" id="{127CD7A2-1CBA-4E88-964D-DD345444E1BD}"/>
              </a:ext>
            </a:extLst>
          </p:cNvPr>
          <p:cNvSpPr>
            <a:spLocks noGrp="1"/>
          </p:cNvSpPr>
          <p:nvPr>
            <p:ph idx="1"/>
          </p:nvPr>
        </p:nvSpPr>
        <p:spPr/>
        <p:txBody>
          <a:bodyPr>
            <a:normAutofit fontScale="92500" lnSpcReduction="20000"/>
          </a:bodyPr>
          <a:lstStyle/>
          <a:p>
            <a:r>
              <a:rPr lang="en-GB" dirty="0"/>
              <a:t>These equations can be solved efficiently by considering them in Fourier space (hence the name).</a:t>
            </a:r>
          </a:p>
          <a:p>
            <a:r>
              <a:rPr lang="en-GB" dirty="0"/>
              <a:t>Choosing the appropriate modified Hamiltonian allows us to adjust the effective timesteps for the dynamics so as to evolve the long and short wavelength modes at the same rate        speeding up process of getting our results.</a:t>
            </a:r>
          </a:p>
          <a:p>
            <a:r>
              <a:rPr lang="en-GB" dirty="0"/>
              <a:t>In practice, we are reducing autocorrelations in our data.</a:t>
            </a:r>
          </a:p>
          <a:p>
            <a:r>
              <a:rPr lang="en-GB" dirty="0"/>
              <a:t>Autocorrelation measures how strongly related subsequent configurations of our system are. Thus, it gives an idea of how inefficiently the state space is being explored.</a:t>
            </a:r>
          </a:p>
          <a:p>
            <a:r>
              <a:rPr lang="en-GB" dirty="0"/>
              <a:t>Currently in the process of implementing FA for the models discussed previously.</a:t>
            </a:r>
          </a:p>
        </p:txBody>
      </p:sp>
      <p:sp>
        <p:nvSpPr>
          <p:cNvPr id="4" name="Arrow: Right 3">
            <a:extLst>
              <a:ext uri="{FF2B5EF4-FFF2-40B4-BE49-F238E27FC236}">
                <a16:creationId xmlns:a16="http://schemas.microsoft.com/office/drawing/2014/main" id="{74DCD124-A715-43E1-94B5-631095882CDD}"/>
              </a:ext>
            </a:extLst>
          </p:cNvPr>
          <p:cNvSpPr/>
          <p:nvPr/>
        </p:nvSpPr>
        <p:spPr>
          <a:xfrm>
            <a:off x="4725147" y="3397348"/>
            <a:ext cx="501041" cy="24767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3637298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9BF98-47E1-43BE-A55F-2D923B06DE8E}"/>
              </a:ext>
            </a:extLst>
          </p:cNvPr>
          <p:cNvSpPr>
            <a:spLocks noGrp="1"/>
          </p:cNvSpPr>
          <p:nvPr>
            <p:ph type="title"/>
          </p:nvPr>
        </p:nvSpPr>
        <p:spPr>
          <a:xfrm>
            <a:off x="677334" y="609600"/>
            <a:ext cx="8596668" cy="817418"/>
          </a:xfrm>
        </p:spPr>
        <p:txBody>
          <a:bodyPr>
            <a:normAutofit/>
          </a:bodyPr>
          <a:lstStyle/>
          <a:p>
            <a:r>
              <a:rPr lang="en-GB" dirty="0"/>
              <a:t>HMC Results</a:t>
            </a:r>
          </a:p>
        </p:txBody>
      </p:sp>
      <p:sp>
        <p:nvSpPr>
          <p:cNvPr id="3" name="Content Placeholder 2">
            <a:extLst>
              <a:ext uri="{FF2B5EF4-FFF2-40B4-BE49-F238E27FC236}">
                <a16:creationId xmlns:a16="http://schemas.microsoft.com/office/drawing/2014/main" id="{40F472AF-038E-47D6-95CF-EE2B57498589}"/>
              </a:ext>
            </a:extLst>
          </p:cNvPr>
          <p:cNvSpPr>
            <a:spLocks noGrp="1"/>
          </p:cNvSpPr>
          <p:nvPr>
            <p:ph idx="1"/>
          </p:nvPr>
        </p:nvSpPr>
        <p:spPr>
          <a:xfrm>
            <a:off x="501142" y="2260599"/>
            <a:ext cx="8596668" cy="4190107"/>
          </a:xfrm>
        </p:spPr>
        <p:txBody>
          <a:bodyPr>
            <a:normAutofit/>
          </a:bodyPr>
          <a:lstStyle/>
          <a:p>
            <a:r>
              <a:rPr lang="en-GB" dirty="0"/>
              <a:t>Verified implementation of algorithm.</a:t>
            </a:r>
          </a:p>
          <a:p>
            <a:r>
              <a:rPr lang="en-GB" dirty="0"/>
              <a:t>certain quantities with their known analytical results.</a:t>
            </a:r>
          </a:p>
          <a:p>
            <a:r>
              <a:rPr lang="en-GB" b="1" dirty="0">
                <a:solidFill>
                  <a:schemeClr val="accent2"/>
                </a:solidFill>
              </a:rPr>
              <a:t>QMHO</a:t>
            </a:r>
            <a:r>
              <a:rPr lang="en-GB" b="1" dirty="0"/>
              <a:t>:</a:t>
            </a:r>
          </a:p>
          <a:p>
            <a:r>
              <a:rPr lang="en-GB" dirty="0"/>
              <a:t>Expectation values (per lattice site): </a:t>
            </a:r>
          </a:p>
          <a:p>
            <a:r>
              <a:rPr lang="en-GB" dirty="0"/>
              <a:t>     =0.44628158027979287 (simulation) </a:t>
            </a:r>
          </a:p>
          <a:p>
            <a:r>
              <a:rPr lang="en-GB" dirty="0"/>
              <a:t>     = 0.44721435 (analytic result)</a:t>
            </a:r>
          </a:p>
          <a:p>
            <a:r>
              <a:rPr lang="en-GB" dirty="0"/>
              <a:t> Ground state wavefunction: </a:t>
            </a:r>
          </a:p>
          <a:p>
            <a:r>
              <a:rPr lang="en-GB" dirty="0"/>
              <a:t>Autocorrelation time (for comparison with FA sim)</a:t>
            </a:r>
          </a:p>
          <a:p>
            <a:endParaRPr lang="en-GB" b="1" dirty="0">
              <a:solidFill>
                <a:schemeClr val="tx1"/>
              </a:solidFill>
            </a:endParaRPr>
          </a:p>
          <a:p>
            <a:endParaRPr lang="en-GB" dirty="0"/>
          </a:p>
        </p:txBody>
      </p:sp>
      <p:pic>
        <p:nvPicPr>
          <p:cNvPr id="1042" name="Picture 18">
            <a:extLst>
              <a:ext uri="{FF2B5EF4-FFF2-40B4-BE49-F238E27FC236}">
                <a16:creationId xmlns:a16="http://schemas.microsoft.com/office/drawing/2014/main" id="{7367060C-EC82-4E50-B957-311B4B0E4C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67373" y="4577850"/>
            <a:ext cx="494943" cy="314964"/>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a:extLst>
              <a:ext uri="{FF2B5EF4-FFF2-40B4-BE49-F238E27FC236}">
                <a16:creationId xmlns:a16="http://schemas.microsoft.com/office/drawing/2014/main" id="{89C69F2D-D4CD-455A-8CD0-73A79A41B3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9159" y="3902195"/>
            <a:ext cx="276225" cy="200025"/>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2">
            <a:extLst>
              <a:ext uri="{FF2B5EF4-FFF2-40B4-BE49-F238E27FC236}">
                <a16:creationId xmlns:a16="http://schemas.microsoft.com/office/drawing/2014/main" id="{5F3B57A0-05D9-434F-9582-6089CEDFE6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9158" y="4355652"/>
            <a:ext cx="276225" cy="20002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A close up of a device&#10;&#10;Description automatically generated">
            <a:extLst>
              <a:ext uri="{FF2B5EF4-FFF2-40B4-BE49-F238E27FC236}">
                <a16:creationId xmlns:a16="http://schemas.microsoft.com/office/drawing/2014/main" id="{EE314269-9AC5-4A12-A9F4-E3D04EBE8E5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39211" y="0"/>
            <a:ext cx="5178616" cy="4355652"/>
          </a:xfrm>
          <a:prstGeom prst="rect">
            <a:avLst/>
          </a:prstGeom>
        </p:spPr>
      </p:pic>
    </p:spTree>
    <p:extLst>
      <p:ext uri="{BB962C8B-B14F-4D97-AF65-F5344CB8AC3E}">
        <p14:creationId xmlns:p14="http://schemas.microsoft.com/office/powerpoint/2010/main" val="36047515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OUTPUTDPI" val="1200"/>
  <p:tag name="ORIGINALHEIGHT" val="129.7338"/>
  <p:tag name="ORIGINALWIDTH" val="114.7357"/>
  <p:tag name="LATEXADDIN" val="\documentclass{article}&#10;\usepackage{amsmath}&#10;\pagestyle{empty}&#10;\begin{document}&#10;&#10;$\phi^4$&#10;&#10;&#10;\end{document}"/>
  <p:tag name="IGUANATEXSIZE" val="18"/>
  <p:tag name="IGUANATEXCURSOR" val="89"/>
  <p:tag name="TRANSPARENCY" val="True"/>
  <p:tag name="FILENAME" val=""/>
  <p:tag name="LATEXENGINEID" val="0"/>
  <p:tag name="TEMPFOLDER" val="c:\iguana_temp\"/>
  <p:tag name="LATEXFORMHEIGHT" val="312"/>
  <p:tag name="LATEXFORMWIDTH" val="384"/>
  <p:tag name="LATEXFORMWRAP" val="True"/>
  <p:tag name="BITMAPVECTOR" val="0"/>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1564</TotalTime>
  <Words>775</Words>
  <Application>Microsoft Office PowerPoint</Application>
  <PresentationFormat>Widescreen</PresentationFormat>
  <Paragraphs>82</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Cambria Math</vt:lpstr>
      <vt:lpstr>Symbol</vt:lpstr>
      <vt:lpstr>Office Theme</vt:lpstr>
      <vt:lpstr>Fourier Accelerated Lattice Field Theory</vt:lpstr>
      <vt:lpstr>PowerPoint Presentation</vt:lpstr>
      <vt:lpstr>Background (cont)</vt:lpstr>
      <vt:lpstr>Project Objectives </vt:lpstr>
      <vt:lpstr>Methodology: HMC</vt:lpstr>
      <vt:lpstr>HMC (cont.)</vt:lpstr>
      <vt:lpstr>Fourier Acceleration </vt:lpstr>
      <vt:lpstr>Fourier Acceleration (cont) </vt:lpstr>
      <vt:lpstr>HMC Results</vt:lpstr>
      <vt:lpstr>HMC Results (cont)</vt:lpstr>
      <vt:lpstr>Tuning acceleration for free field theory</vt:lpstr>
      <vt:lpstr>Acceleration for free field</vt:lpstr>
      <vt:lpstr>Tuning Acceleration for phi^4 theory</vt:lpstr>
      <vt:lpstr>Conclusions and future work</vt:lpstr>
      <vt:lpstr>Recap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Fourier Accelerated Lattice Field Theory</dc:title>
  <dc:creator>Taylor Baird</dc:creator>
  <cp:lastModifiedBy>Taylor Baird</cp:lastModifiedBy>
  <cp:revision>13</cp:revision>
  <dcterms:created xsi:type="dcterms:W3CDTF">2020-04-03T12:11:38Z</dcterms:created>
  <dcterms:modified xsi:type="dcterms:W3CDTF">2020-04-05T09:01:23Z</dcterms:modified>
</cp:coreProperties>
</file>