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4" r:id="rId5"/>
    <p:sldId id="258" r:id="rId6"/>
    <p:sldId id="262" r:id="rId7"/>
    <p:sldId id="259" r:id="rId8"/>
    <p:sldId id="260" r:id="rId9"/>
    <p:sldId id="261" r:id="rId10"/>
    <p:sldId id="263"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DE249D-2D65-426E-BBBC-4BD2A91FECE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116656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E249D-2D65-426E-BBBC-4BD2A91FECE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49122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E249D-2D65-426E-BBBC-4BD2A91FECE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429349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DE249D-2D65-426E-BBBC-4BD2A91FECE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66374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E249D-2D65-426E-BBBC-4BD2A91FECEB}"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12084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DE249D-2D65-426E-BBBC-4BD2A91FECE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405594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DE249D-2D65-426E-BBBC-4BD2A91FECEB}"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131041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DE249D-2D65-426E-BBBC-4BD2A91FECEB}"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153199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E249D-2D65-426E-BBBC-4BD2A91FECEB}"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415679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E249D-2D65-426E-BBBC-4BD2A91FECE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3173856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DE249D-2D65-426E-BBBC-4BD2A91FECEB}"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CE136-7944-4522-B2AA-C6F491EDB760}" type="slidenum">
              <a:rPr lang="en-US" smtClean="0"/>
              <a:t>‹#›</a:t>
            </a:fld>
            <a:endParaRPr lang="en-US"/>
          </a:p>
        </p:txBody>
      </p:sp>
    </p:spTree>
    <p:extLst>
      <p:ext uri="{BB962C8B-B14F-4D97-AF65-F5344CB8AC3E}">
        <p14:creationId xmlns:p14="http://schemas.microsoft.com/office/powerpoint/2010/main" val="385419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E249D-2D65-426E-BBBC-4BD2A91FECEB}" type="datetimeFigureOut">
              <a:rPr lang="en-US" smtClean="0"/>
              <a:t>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CE136-7944-4522-B2AA-C6F491EDB760}" type="slidenum">
              <a:rPr lang="en-US" smtClean="0"/>
              <a:t>‹#›</a:t>
            </a:fld>
            <a:endParaRPr lang="en-US"/>
          </a:p>
        </p:txBody>
      </p:sp>
    </p:spTree>
    <p:extLst>
      <p:ext uri="{BB962C8B-B14F-4D97-AF65-F5344CB8AC3E}">
        <p14:creationId xmlns:p14="http://schemas.microsoft.com/office/powerpoint/2010/main" val="3375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PA3</a:t>
            </a:r>
          </a:p>
        </p:txBody>
      </p:sp>
      <p:sp>
        <p:nvSpPr>
          <p:cNvPr id="3" name="Subtitle 2"/>
          <p:cNvSpPr>
            <a:spLocks noGrp="1"/>
          </p:cNvSpPr>
          <p:nvPr>
            <p:ph type="subTitle" idx="1"/>
          </p:nvPr>
        </p:nvSpPr>
        <p:spPr/>
        <p:txBody>
          <a:bodyPr/>
          <a:lstStyle/>
          <a:p>
            <a:r>
              <a:rPr lang="en-US" dirty="0"/>
              <a:t>Adventures in Babysitting</a:t>
            </a:r>
          </a:p>
        </p:txBody>
      </p:sp>
    </p:spTree>
    <p:extLst>
      <p:ext uri="{BB962C8B-B14F-4D97-AF65-F5344CB8AC3E}">
        <p14:creationId xmlns:p14="http://schemas.microsoft.com/office/powerpoint/2010/main" val="3274853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Extra Games</a:t>
            </a:r>
          </a:p>
        </p:txBody>
      </p:sp>
      <p:sp>
        <p:nvSpPr>
          <p:cNvPr id="3" name="Content Placeholder 2"/>
          <p:cNvSpPr>
            <a:spLocks noGrp="1"/>
          </p:cNvSpPr>
          <p:nvPr>
            <p:ph idx="1"/>
          </p:nvPr>
        </p:nvSpPr>
        <p:spPr/>
        <p:txBody>
          <a:bodyPr/>
          <a:lstStyle/>
          <a:p>
            <a:r>
              <a:rPr lang="en-US" dirty="0"/>
              <a:t>Guess-the-Number – user picks a number at random and the computer guesses what number within so many turns</a:t>
            </a:r>
          </a:p>
          <a:p>
            <a:r>
              <a:rPr lang="en-US" dirty="0"/>
              <a:t>Hangman – computer chooses a word from a list, user guesses letter-by-letter within so many turns</a:t>
            </a:r>
          </a:p>
          <a:p>
            <a:r>
              <a:rPr lang="en-US" dirty="0" err="1"/>
              <a:t>Etc</a:t>
            </a:r>
            <a:r>
              <a:rPr lang="en-US" dirty="0"/>
              <a:t>…</a:t>
            </a:r>
          </a:p>
        </p:txBody>
      </p:sp>
    </p:spTree>
    <p:extLst>
      <p:ext uri="{BB962C8B-B14F-4D97-AF65-F5344CB8AC3E}">
        <p14:creationId xmlns:p14="http://schemas.microsoft.com/office/powerpoint/2010/main" val="335798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57511629"/>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dirty="0"/>
                        <a:t>Due (at start of class)</a:t>
                      </a:r>
                    </a:p>
                  </a:txBody>
                  <a:tcPr/>
                </a:tc>
                <a:tc>
                  <a:txBody>
                    <a:bodyPr/>
                    <a:lstStyle/>
                    <a:p>
                      <a:r>
                        <a:rPr lang="en-US" dirty="0"/>
                        <a:t>Deliverable</a:t>
                      </a:r>
                    </a:p>
                  </a:txBody>
                  <a:tcPr/>
                </a:tc>
                <a:tc>
                  <a:txBody>
                    <a:bodyPr/>
                    <a:lstStyle/>
                    <a:p>
                      <a:r>
                        <a:rPr lang="en-US" dirty="0"/>
                        <a:t>Category</a:t>
                      </a:r>
                    </a:p>
                  </a:txBody>
                  <a:tcPr/>
                </a:tc>
                <a:extLst>
                  <a:ext uri="{0D108BD9-81ED-4DB2-BD59-A6C34878D82A}">
                    <a16:rowId xmlns:a16="http://schemas.microsoft.com/office/drawing/2014/main" val="10000"/>
                  </a:ext>
                </a:extLst>
              </a:tr>
              <a:tr h="370840">
                <a:tc>
                  <a:txBody>
                    <a:bodyPr/>
                    <a:lstStyle/>
                    <a:p>
                      <a:r>
                        <a:rPr lang="en-US" sz="1800" dirty="0"/>
                        <a:t>2/22/17</a:t>
                      </a:r>
                    </a:p>
                  </a:txBody>
                  <a:tcPr marT="45727" marB="45727"/>
                </a:tc>
                <a:tc>
                  <a:txBody>
                    <a:bodyPr/>
                    <a:lstStyle/>
                    <a:p>
                      <a:r>
                        <a:rPr lang="en-US" sz="1800" dirty="0"/>
                        <a:t>Draft -</a:t>
                      </a:r>
                      <a:r>
                        <a:rPr lang="en-US" sz="1800" baseline="0" dirty="0"/>
                        <a:t> </a:t>
                      </a:r>
                      <a:r>
                        <a:rPr lang="en-US" sz="1800" dirty="0"/>
                        <a:t>IPO Chart or Flowchart</a:t>
                      </a:r>
                    </a:p>
                  </a:txBody>
                  <a:tcPr marT="45727" marB="45727"/>
                </a:tc>
                <a:tc>
                  <a:txBody>
                    <a:bodyPr/>
                    <a:lstStyle/>
                    <a:p>
                      <a:r>
                        <a:rPr lang="en-US" sz="1800" dirty="0"/>
                        <a:t>Lab / Quizzes</a:t>
                      </a:r>
                    </a:p>
                  </a:txBody>
                  <a:tcPr marT="45727" marB="45727"/>
                </a:tc>
                <a:extLst>
                  <a:ext uri="{0D108BD9-81ED-4DB2-BD59-A6C34878D82A}">
                    <a16:rowId xmlns:a16="http://schemas.microsoft.com/office/drawing/2014/main" val="10001"/>
                  </a:ext>
                </a:extLst>
              </a:tr>
              <a:tr h="370840">
                <a:tc>
                  <a:txBody>
                    <a:bodyPr/>
                    <a:lstStyle/>
                    <a:p>
                      <a:r>
                        <a:rPr lang="en-US" sz="1800" dirty="0"/>
                        <a:t>3/06/17</a:t>
                      </a:r>
                    </a:p>
                  </a:txBody>
                  <a:tcPr marT="45727" marB="45727"/>
                </a:tc>
                <a:tc>
                  <a:txBody>
                    <a:bodyPr/>
                    <a:lstStyle/>
                    <a:p>
                      <a:r>
                        <a:rPr lang="en-US" sz="1800" dirty="0"/>
                        <a:t>Final IPO Chart or Flowchart</a:t>
                      </a:r>
                    </a:p>
                  </a:txBody>
                  <a:tcPr marT="45727" marB="45727"/>
                </a:tc>
                <a:tc>
                  <a:txBody>
                    <a:bodyPr/>
                    <a:lstStyle/>
                    <a:p>
                      <a:r>
                        <a:rPr lang="en-US" sz="1800" dirty="0"/>
                        <a:t>Programming Assignment</a:t>
                      </a:r>
                    </a:p>
                  </a:txBody>
                  <a:tcPr marT="45727" marB="45727"/>
                </a:tc>
                <a:extLst>
                  <a:ext uri="{0D108BD9-81ED-4DB2-BD59-A6C34878D82A}">
                    <a16:rowId xmlns:a16="http://schemas.microsoft.com/office/drawing/2014/main" val="10002"/>
                  </a:ext>
                </a:extLst>
              </a:tr>
              <a:tr h="370840">
                <a:tc>
                  <a:txBody>
                    <a:bodyPr/>
                    <a:lstStyle/>
                    <a:p>
                      <a:r>
                        <a:rPr lang="en-US" sz="1800" dirty="0"/>
                        <a:t>3/06/17</a:t>
                      </a:r>
                    </a:p>
                  </a:txBody>
                  <a:tcPr marT="45727" marB="45727"/>
                </a:tc>
                <a:tc>
                  <a:txBody>
                    <a:bodyPr/>
                    <a:lstStyle/>
                    <a:p>
                      <a:r>
                        <a:rPr lang="en-US" sz="1800" dirty="0"/>
                        <a:t>Application</a:t>
                      </a:r>
                    </a:p>
                  </a:txBody>
                  <a:tcPr marT="45727" marB="45727"/>
                </a:tc>
                <a:tc>
                  <a:txBody>
                    <a:bodyPr/>
                    <a:lstStyle/>
                    <a:p>
                      <a:r>
                        <a:rPr lang="en-US" sz="1800" dirty="0"/>
                        <a:t>Programming Assignment</a:t>
                      </a:r>
                    </a:p>
                  </a:txBody>
                  <a:tcPr marT="45727" marB="4572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474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 Worth 150 Points</a:t>
            </a:r>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1096480624"/>
              </p:ext>
            </p:extLst>
          </p:nvPr>
        </p:nvGraphicFramePr>
        <p:xfrm>
          <a:off x="1850136" y="2182368"/>
          <a:ext cx="8077200" cy="222477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795">
                <a:tc>
                  <a:txBody>
                    <a:bodyPr/>
                    <a:lstStyle/>
                    <a:p>
                      <a:r>
                        <a:rPr lang="en-US" sz="1800" dirty="0"/>
                        <a:t>Deliverable</a:t>
                      </a:r>
                    </a:p>
                  </a:txBody>
                  <a:tcPr marT="45714" marB="45714"/>
                </a:tc>
                <a:tc>
                  <a:txBody>
                    <a:bodyPr/>
                    <a:lstStyle/>
                    <a:p>
                      <a:r>
                        <a:rPr lang="en-US" sz="1800" dirty="0"/>
                        <a:t>Amount</a:t>
                      </a:r>
                    </a:p>
                  </a:txBody>
                  <a:tcPr marT="45714" marB="45714"/>
                </a:tc>
                <a:extLst>
                  <a:ext uri="{0D108BD9-81ED-4DB2-BD59-A6C34878D82A}">
                    <a16:rowId xmlns:a16="http://schemas.microsoft.com/office/drawing/2014/main" val="10000"/>
                  </a:ext>
                </a:extLst>
              </a:tr>
              <a:tr h="370795">
                <a:tc>
                  <a:txBody>
                    <a:bodyPr/>
                    <a:lstStyle/>
                    <a:p>
                      <a:r>
                        <a:rPr lang="en-US" sz="1800" dirty="0"/>
                        <a:t>IPO / Flowchart</a:t>
                      </a:r>
                    </a:p>
                  </a:txBody>
                  <a:tcPr marT="45714" marB="45714"/>
                </a:tc>
                <a:tc>
                  <a:txBody>
                    <a:bodyPr/>
                    <a:lstStyle/>
                    <a:p>
                      <a:r>
                        <a:rPr lang="en-US" sz="1800" dirty="0"/>
                        <a:t>15 points</a:t>
                      </a:r>
                    </a:p>
                  </a:txBody>
                  <a:tcPr marT="45714" marB="45714"/>
                </a:tc>
                <a:extLst>
                  <a:ext uri="{0D108BD9-81ED-4DB2-BD59-A6C34878D82A}">
                    <a16:rowId xmlns:a16="http://schemas.microsoft.com/office/drawing/2014/main" val="10001"/>
                  </a:ext>
                </a:extLst>
              </a:tr>
              <a:tr h="370795">
                <a:tc>
                  <a:txBody>
                    <a:bodyPr/>
                    <a:lstStyle/>
                    <a:p>
                      <a:r>
                        <a:rPr lang="en-US" sz="1800" dirty="0"/>
                        <a:t>Menu,</a:t>
                      </a:r>
                      <a:r>
                        <a:rPr lang="en-US" sz="1800" baseline="0" dirty="0"/>
                        <a:t> Scoreboard and Game Flow</a:t>
                      </a:r>
                      <a:endParaRPr lang="en-US" sz="1800" dirty="0"/>
                    </a:p>
                  </a:txBody>
                  <a:tcPr marT="45714" marB="45714"/>
                </a:tc>
                <a:tc>
                  <a:txBody>
                    <a:bodyPr/>
                    <a:lstStyle/>
                    <a:p>
                      <a:r>
                        <a:rPr lang="en-US" sz="1800" dirty="0"/>
                        <a:t>25</a:t>
                      </a:r>
                    </a:p>
                  </a:txBody>
                  <a:tcPr marT="45714" marB="45714"/>
                </a:tc>
                <a:extLst>
                  <a:ext uri="{0D108BD9-81ED-4DB2-BD59-A6C34878D82A}">
                    <a16:rowId xmlns:a16="http://schemas.microsoft.com/office/drawing/2014/main" val="10002"/>
                  </a:ext>
                </a:extLst>
              </a:tr>
              <a:tr h="370795">
                <a:tc>
                  <a:txBody>
                    <a:bodyPr/>
                    <a:lstStyle/>
                    <a:p>
                      <a:r>
                        <a:rPr lang="en-US" sz="1800" dirty="0"/>
                        <a:t>Properly</a:t>
                      </a:r>
                      <a:r>
                        <a:rPr lang="en-US" sz="1800" baseline="0" dirty="0"/>
                        <a:t> Tracking Energy</a:t>
                      </a:r>
                      <a:endParaRPr lang="en-US" sz="1800" dirty="0"/>
                    </a:p>
                  </a:txBody>
                  <a:tcPr marT="45714" marB="45714"/>
                </a:tc>
                <a:tc>
                  <a:txBody>
                    <a:bodyPr/>
                    <a:lstStyle/>
                    <a:p>
                      <a:r>
                        <a:rPr lang="en-US" sz="1800" dirty="0"/>
                        <a:t>15</a:t>
                      </a:r>
                    </a:p>
                  </a:txBody>
                  <a:tcPr marT="45714" marB="45714"/>
                </a:tc>
                <a:extLst>
                  <a:ext uri="{0D108BD9-81ED-4DB2-BD59-A6C34878D82A}">
                    <a16:rowId xmlns:a16="http://schemas.microsoft.com/office/drawing/2014/main" val="10003"/>
                  </a:ext>
                </a:extLst>
              </a:tr>
              <a:tr h="370795">
                <a:tc>
                  <a:txBody>
                    <a:bodyPr/>
                    <a:lstStyle/>
                    <a:p>
                      <a:r>
                        <a:rPr lang="en-US" sz="1800" dirty="0"/>
                        <a:t>Game 1</a:t>
                      </a:r>
                    </a:p>
                  </a:txBody>
                  <a:tcPr marT="45714" marB="45714"/>
                </a:tc>
                <a:tc>
                  <a:txBody>
                    <a:bodyPr/>
                    <a:lstStyle/>
                    <a:p>
                      <a:r>
                        <a:rPr lang="en-US" sz="1800" dirty="0"/>
                        <a:t>30</a:t>
                      </a:r>
                    </a:p>
                  </a:txBody>
                  <a:tcPr marT="45714" marB="45714"/>
                </a:tc>
                <a:extLst>
                  <a:ext uri="{0D108BD9-81ED-4DB2-BD59-A6C34878D82A}">
                    <a16:rowId xmlns:a16="http://schemas.microsoft.com/office/drawing/2014/main" val="10004"/>
                  </a:ext>
                </a:extLst>
              </a:tr>
              <a:tr h="370795">
                <a:tc>
                  <a:txBody>
                    <a:bodyPr/>
                    <a:lstStyle/>
                    <a:p>
                      <a:r>
                        <a:rPr lang="en-US" sz="1800" dirty="0"/>
                        <a:t>Game 2</a:t>
                      </a:r>
                    </a:p>
                  </a:txBody>
                  <a:tcPr marT="45714" marB="45714"/>
                </a:tc>
                <a:tc>
                  <a:txBody>
                    <a:bodyPr/>
                    <a:lstStyle/>
                    <a:p>
                      <a:r>
                        <a:rPr lang="en-US" sz="1800" dirty="0"/>
                        <a:t>30</a:t>
                      </a:r>
                    </a:p>
                  </a:txBody>
                  <a:tcPr marT="45714" marB="45714"/>
                </a:tc>
                <a:extLst>
                  <a:ext uri="{0D108BD9-81ED-4DB2-BD59-A6C34878D82A}">
                    <a16:rowId xmlns:a16="http://schemas.microsoft.com/office/drawing/2014/main" val="10005"/>
                  </a:ext>
                </a:extLst>
              </a:tr>
            </a:tbl>
          </a:graphicData>
        </a:graphic>
      </p:graphicFrame>
      <p:sp>
        <p:nvSpPr>
          <p:cNvPr id="5" name="TextBox 6"/>
          <p:cNvSpPr txBox="1">
            <a:spLocks noChangeArrowheads="1"/>
          </p:cNvSpPr>
          <p:nvPr/>
        </p:nvSpPr>
        <p:spPr bwMode="auto">
          <a:xfrm>
            <a:off x="1850136" y="4744171"/>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1800" dirty="0">
                <a:latin typeface="Times New Roman" panose="02020603050405020304" pitchFamily="18" charset="0"/>
              </a:rPr>
              <a:t>* Efficient, well structured, properly commented code is worth an additional 15 points</a:t>
            </a:r>
            <a:r>
              <a:rPr lang="en-US" altLang="en-US" sz="1800" dirty="0">
                <a:solidFill>
                  <a:srgbClr val="FFFFFF"/>
                </a:solidFill>
                <a:latin typeface="Times New Roman" panose="02020603050405020304" pitchFamily="18" charset="0"/>
              </a:rPr>
              <a:t>.</a:t>
            </a:r>
          </a:p>
        </p:txBody>
      </p:sp>
    </p:spTree>
    <p:extLst>
      <p:ext uri="{BB962C8B-B14F-4D97-AF65-F5344CB8AC3E}">
        <p14:creationId xmlns:p14="http://schemas.microsoft.com/office/powerpoint/2010/main" val="192051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marL="0" indent="0">
              <a:buNone/>
            </a:pPr>
            <a:r>
              <a:rPr lang="en-US" dirty="0"/>
              <a:t>Welcome to Adventures in Babysitting!  It’s Tuesday night and you’ve got a sweet gig watching the neighbor kids for the evening.  You’re planning on a relaxing night, but unfortunately, those kids are not going to bed without a fight.  As the babysitter, it’s your job to wear the kids’ energy down through games of Pick Up Sticks and Mother May I.  </a:t>
            </a:r>
          </a:p>
          <a:p>
            <a:pPr marL="0" indent="0">
              <a:buNone/>
            </a:pPr>
            <a:r>
              <a:rPr lang="en-US" dirty="0"/>
              <a:t>As you win games, the kids get bored and lose energy.  If their energy runs out, they’ll go to bed early and you’ve won the game! As the kids win, they get excited and gain energy. If their energy gets too high, you lose – they’ll never go to bed and you’ll be left explaining why it’s 11PM and the kids are </a:t>
            </a:r>
            <a:r>
              <a:rPr lang="en-US"/>
              <a:t>still not </a:t>
            </a:r>
            <a:r>
              <a:rPr lang="en-US" dirty="0"/>
              <a:t>in pajamas.</a:t>
            </a:r>
          </a:p>
        </p:txBody>
      </p:sp>
    </p:spTree>
    <p:extLst>
      <p:ext uri="{BB962C8B-B14F-4D97-AF65-F5344CB8AC3E}">
        <p14:creationId xmlns:p14="http://schemas.microsoft.com/office/powerpoint/2010/main" val="122934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a:xfrm>
            <a:off x="838200" y="1632787"/>
            <a:ext cx="10515600" cy="4896017"/>
          </a:xfrm>
        </p:spPr>
        <p:txBody>
          <a:bodyPr>
            <a:normAutofit fontScale="92500" lnSpcReduction="10000"/>
          </a:bodyPr>
          <a:lstStyle/>
          <a:p>
            <a:r>
              <a:rPr lang="en-US" dirty="0"/>
              <a:t>Create a menu-driven system to play 1 of 2 games, view the scoreboard, restart or exit the game</a:t>
            </a:r>
          </a:p>
          <a:p>
            <a:r>
              <a:rPr lang="en-US" dirty="0"/>
              <a:t>The children (computer) start with 200 energy points (EP), and any points the babysitter (user) wins or loses are subtracted from EP.  The user wins when EP &lt;= 0, and the user loses if EP exceed 300.  Points should carry across games within the session</a:t>
            </a:r>
            <a:r>
              <a:rPr lang="en-US" dirty="0">
                <a:solidFill>
                  <a:srgbClr val="FF0000"/>
                </a:solidFill>
              </a:rPr>
              <a:t>.  Potential extra, allow the user to stop playing the game between sessions and pick up where they left off</a:t>
            </a:r>
          </a:p>
          <a:p>
            <a:r>
              <a:rPr lang="en-US" dirty="0"/>
              <a:t>1</a:t>
            </a:r>
            <a:r>
              <a:rPr lang="en-US" baseline="30000" dirty="0"/>
              <a:t>st</a:t>
            </a:r>
            <a:r>
              <a:rPr lang="en-US" dirty="0"/>
              <a:t> game: user plays the computer in a game of Pick Up Sticks</a:t>
            </a:r>
          </a:p>
          <a:p>
            <a:r>
              <a:rPr lang="en-US" dirty="0"/>
              <a:t>2</a:t>
            </a:r>
            <a:r>
              <a:rPr lang="en-US" baseline="30000" dirty="0"/>
              <a:t>nd</a:t>
            </a:r>
            <a:r>
              <a:rPr lang="en-US" dirty="0"/>
              <a:t> game: user plays the computer in a game of Mother, May I</a:t>
            </a:r>
          </a:p>
          <a:p>
            <a:r>
              <a:rPr lang="en-US" dirty="0"/>
              <a:t>Before the user starts a game, display the rules for that game</a:t>
            </a:r>
          </a:p>
          <a:p>
            <a:r>
              <a:rPr lang="en-US" dirty="0"/>
              <a:t>As the user finishes each game, the user should have the option to play again or return to main menu</a:t>
            </a:r>
          </a:p>
        </p:txBody>
      </p:sp>
    </p:spTree>
    <p:extLst>
      <p:ext uri="{BB962C8B-B14F-4D97-AF65-F5344CB8AC3E}">
        <p14:creationId xmlns:p14="http://schemas.microsoft.com/office/powerpoint/2010/main" val="163404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a:t>
            </a:r>
            <a:r>
              <a:rPr lang="en-US" dirty="0" err="1"/>
              <a:t>con’t</a:t>
            </a:r>
            <a:endParaRPr lang="en-US" dirty="0"/>
          </a:p>
        </p:txBody>
      </p:sp>
      <p:sp>
        <p:nvSpPr>
          <p:cNvPr id="3" name="Content Placeholder 2"/>
          <p:cNvSpPr>
            <a:spLocks noGrp="1"/>
          </p:cNvSpPr>
          <p:nvPr>
            <p:ph idx="1"/>
          </p:nvPr>
        </p:nvSpPr>
        <p:spPr/>
        <p:txBody>
          <a:bodyPr/>
          <a:lstStyle/>
          <a:p>
            <a:r>
              <a:rPr lang="en-US" dirty="0"/>
              <a:t>If at any point the user wins (EP hits 0) or loses (EP breaks 300)…</a:t>
            </a:r>
          </a:p>
          <a:p>
            <a:pPr lvl="1"/>
            <a:r>
              <a:rPr lang="en-US" dirty="0"/>
              <a:t>Let the user know</a:t>
            </a:r>
          </a:p>
          <a:p>
            <a:pPr lvl="1"/>
            <a:r>
              <a:rPr lang="en-US" dirty="0"/>
              <a:t>Display summary of game:</a:t>
            </a:r>
          </a:p>
          <a:p>
            <a:pPr lvl="2"/>
            <a:r>
              <a:rPr lang="en-US" dirty="0"/>
              <a:t>How many games were played</a:t>
            </a:r>
          </a:p>
          <a:p>
            <a:pPr lvl="2"/>
            <a:r>
              <a:rPr lang="en-US" dirty="0"/>
              <a:t>How many of those games user won </a:t>
            </a:r>
          </a:p>
          <a:p>
            <a:pPr lvl="2"/>
            <a:r>
              <a:rPr lang="en-US" dirty="0"/>
              <a:t>How many of those games user lost</a:t>
            </a:r>
          </a:p>
          <a:p>
            <a:pPr lvl="1"/>
            <a:r>
              <a:rPr lang="en-US" dirty="0"/>
              <a:t>Game should end, points should be reset to starting EP, user should be given the option to replay or quit</a:t>
            </a:r>
          </a:p>
          <a:p>
            <a:r>
              <a:rPr lang="en-US" dirty="0"/>
              <a:t>The menu should also have an option to start the game over (return to 200 EP) or exit the application</a:t>
            </a:r>
          </a:p>
          <a:p>
            <a:endParaRPr lang="en-US" dirty="0"/>
          </a:p>
        </p:txBody>
      </p:sp>
    </p:spTree>
    <p:extLst>
      <p:ext uri="{BB962C8B-B14F-4D97-AF65-F5344CB8AC3E}">
        <p14:creationId xmlns:p14="http://schemas.microsoft.com/office/powerpoint/2010/main" val="187302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1: Pick Up Sticks</a:t>
            </a:r>
          </a:p>
        </p:txBody>
      </p:sp>
      <p:sp>
        <p:nvSpPr>
          <p:cNvPr id="3" name="Content Placeholder 2"/>
          <p:cNvSpPr>
            <a:spLocks noGrp="1"/>
          </p:cNvSpPr>
          <p:nvPr>
            <p:ph idx="1"/>
          </p:nvPr>
        </p:nvSpPr>
        <p:spPr/>
        <p:txBody>
          <a:bodyPr/>
          <a:lstStyle/>
          <a:p>
            <a:r>
              <a:rPr lang="en-US" dirty="0"/>
              <a:t>There is a pile of sticks on the ground, and the user and computer take turns picking up 1, 2, or 3 sticks a turn.  The player who has to pick up the final stick is the loser</a:t>
            </a:r>
          </a:p>
          <a:p>
            <a:r>
              <a:rPr lang="en-US" dirty="0"/>
              <a:t>Allow user to choose how many sticks will be in the pile (between 20 and 100)</a:t>
            </a:r>
          </a:p>
          <a:p>
            <a:r>
              <a:rPr lang="en-US" dirty="0"/>
              <a:t>User will take the first turn</a:t>
            </a:r>
          </a:p>
          <a:p>
            <a:r>
              <a:rPr lang="en-US" dirty="0"/>
              <a:t>One EP is given for every stick the winner picks up.  Losing player doesn’t get any points</a:t>
            </a:r>
          </a:p>
        </p:txBody>
      </p:sp>
    </p:spTree>
    <p:extLst>
      <p:ext uri="{BB962C8B-B14F-4D97-AF65-F5344CB8AC3E}">
        <p14:creationId xmlns:p14="http://schemas.microsoft.com/office/powerpoint/2010/main" val="45371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1: Pick Up Sticks </a:t>
            </a:r>
            <a:r>
              <a:rPr lang="en-US" dirty="0" err="1"/>
              <a:t>con’t</a:t>
            </a:r>
            <a:endParaRPr lang="en-US" dirty="0"/>
          </a:p>
        </p:txBody>
      </p:sp>
      <p:sp>
        <p:nvSpPr>
          <p:cNvPr id="3" name="Content Placeholder 2"/>
          <p:cNvSpPr>
            <a:spLocks noGrp="1"/>
          </p:cNvSpPr>
          <p:nvPr>
            <p:ph idx="1"/>
          </p:nvPr>
        </p:nvSpPr>
        <p:spPr/>
        <p:txBody>
          <a:bodyPr/>
          <a:lstStyle/>
          <a:p>
            <a:r>
              <a:rPr lang="en-US" dirty="0"/>
              <a:t>Computer will chose how many sticks to pick up using a random number generator, until it becomes strategic to pick up a certain number (i.e. when there are three sticks left, it wouldn’t be strategic to pick up three sticks and lose the game.  The computer would chose a random number between 1 and 2.)</a:t>
            </a:r>
          </a:p>
          <a:p>
            <a:pPr lvl="1"/>
            <a:r>
              <a:rPr lang="en-US" dirty="0">
                <a:solidFill>
                  <a:srgbClr val="FF0000"/>
                </a:solidFill>
              </a:rPr>
              <a:t>Potential extra: build out the computer’s strategy</a:t>
            </a:r>
          </a:p>
          <a:p>
            <a:r>
              <a:rPr lang="en-US" dirty="0"/>
              <a:t>At the end of the game, the user should be able to choose to play again or return to menu.</a:t>
            </a:r>
          </a:p>
          <a:p>
            <a:endParaRPr lang="en-US" dirty="0"/>
          </a:p>
        </p:txBody>
      </p:sp>
    </p:spTree>
    <p:extLst>
      <p:ext uri="{BB962C8B-B14F-4D97-AF65-F5344CB8AC3E}">
        <p14:creationId xmlns:p14="http://schemas.microsoft.com/office/powerpoint/2010/main" val="139986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2: Mother, May I</a:t>
            </a:r>
          </a:p>
        </p:txBody>
      </p:sp>
      <p:sp>
        <p:nvSpPr>
          <p:cNvPr id="3" name="Content Placeholder 2"/>
          <p:cNvSpPr>
            <a:spLocks noGrp="1"/>
          </p:cNvSpPr>
          <p:nvPr>
            <p:ph idx="1"/>
          </p:nvPr>
        </p:nvSpPr>
        <p:spPr>
          <a:xfrm>
            <a:off x="838200" y="1825625"/>
            <a:ext cx="10515600" cy="4744857"/>
          </a:xfrm>
        </p:spPr>
        <p:txBody>
          <a:bodyPr>
            <a:normAutofit fontScale="92500" lnSpcReduction="20000"/>
          </a:bodyPr>
          <a:lstStyle/>
          <a:p>
            <a:r>
              <a:rPr lang="en-US" dirty="0"/>
              <a:t>The object of the game is to take as many steps as the player can towards “Mother” who is 21 steps away. If the player takes any more than 21 steps, they are “busted” for sneaking around and lose the game.</a:t>
            </a:r>
          </a:p>
          <a:p>
            <a:r>
              <a:rPr lang="en-US" dirty="0"/>
              <a:t>Played using a 10-sided die (numbers 0-9)</a:t>
            </a:r>
          </a:p>
          <a:p>
            <a:r>
              <a:rPr lang="en-US" dirty="0"/>
              <a:t>User starts his/her turn rolling the die twice and adding up the numbers to get how many steps he/she can take towards “Mother” (rolling a 0 adds 10 steps to the turn)</a:t>
            </a:r>
          </a:p>
          <a:p>
            <a:r>
              <a:rPr lang="en-US" dirty="0"/>
              <a:t>After the initial two rolls, the user may choose to roll an additional 6 sided die as many times as he/she wishes to take further steps towards “Mother”</a:t>
            </a:r>
          </a:p>
          <a:p>
            <a:r>
              <a:rPr lang="en-US" dirty="0"/>
              <a:t>If the user takes more than 21 steps, he/she is “busted” and loses 21 points.  In this case, the computer automatically wins 17 EP and does not have </a:t>
            </a:r>
            <a:r>
              <a:rPr lang="en-US"/>
              <a:t>to play.</a:t>
            </a:r>
            <a:endParaRPr lang="en-US" dirty="0"/>
          </a:p>
          <a:p>
            <a:r>
              <a:rPr lang="en-US" dirty="0"/>
              <a:t>User can end his/her turn at any time.</a:t>
            </a:r>
          </a:p>
          <a:p>
            <a:r>
              <a:rPr lang="en-US" dirty="0"/>
              <a:t>Up to 21 EP are given (1 for each step) for the winner of each game</a:t>
            </a:r>
          </a:p>
        </p:txBody>
      </p:sp>
    </p:spTree>
    <p:extLst>
      <p:ext uri="{BB962C8B-B14F-4D97-AF65-F5344CB8AC3E}">
        <p14:creationId xmlns:p14="http://schemas.microsoft.com/office/powerpoint/2010/main" val="254691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2: Mother, May I </a:t>
            </a:r>
            <a:r>
              <a:rPr lang="en-US" dirty="0" err="1"/>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computer will always take its turn last, after user has settled on his/her score</a:t>
            </a:r>
          </a:p>
          <a:p>
            <a:r>
              <a:rPr lang="en-US" dirty="0"/>
              <a:t>The computer does not have to play a hand if the user gets busted</a:t>
            </a:r>
          </a:p>
          <a:p>
            <a:r>
              <a:rPr lang="en-US" dirty="0"/>
              <a:t>When playing its own hand, the computer must stop taking steps/rolling the dice when it has taken 17 or more steps. The computer must continue rolling a die until its total equals 17 or greater.  If the computer busts (takes over 21 steps), the player wins</a:t>
            </a:r>
          </a:p>
          <a:p>
            <a:r>
              <a:rPr lang="en-US" dirty="0"/>
              <a:t>The computer wins all ties, unless the player gets a perfect 21 steps</a:t>
            </a:r>
          </a:p>
          <a:p>
            <a:r>
              <a:rPr lang="en-US" dirty="0"/>
              <a:t>At the end of the game, the user should be able to choose to play again or return to menu.</a:t>
            </a:r>
          </a:p>
          <a:p>
            <a:r>
              <a:rPr lang="en-US" dirty="0"/>
              <a:t>Potential “extra”:</a:t>
            </a:r>
          </a:p>
          <a:p>
            <a:pPr lvl="1"/>
            <a:r>
              <a:rPr lang="en-US" dirty="0"/>
              <a:t>Allow a “1” to be a “1” or “11”</a:t>
            </a:r>
          </a:p>
          <a:p>
            <a:pPr lvl="1"/>
            <a:r>
              <a:rPr lang="en-US" dirty="0"/>
              <a:t>User gets to choose, computer will always choose 11 unless that would cause it to get busted</a:t>
            </a:r>
          </a:p>
        </p:txBody>
      </p:sp>
    </p:spTree>
    <p:extLst>
      <p:ext uri="{BB962C8B-B14F-4D97-AF65-F5344CB8AC3E}">
        <p14:creationId xmlns:p14="http://schemas.microsoft.com/office/powerpoint/2010/main" val="2553412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Scoreboard</a:t>
            </a:r>
          </a:p>
        </p:txBody>
      </p:sp>
      <p:sp>
        <p:nvSpPr>
          <p:cNvPr id="3" name="Content Placeholder 2"/>
          <p:cNvSpPr>
            <a:spLocks noGrp="1"/>
          </p:cNvSpPr>
          <p:nvPr>
            <p:ph idx="1"/>
          </p:nvPr>
        </p:nvSpPr>
        <p:spPr/>
        <p:txBody>
          <a:bodyPr/>
          <a:lstStyle/>
          <a:p>
            <a:r>
              <a:rPr lang="en-US" dirty="0"/>
              <a:t>Should include…</a:t>
            </a:r>
          </a:p>
          <a:p>
            <a:pPr lvl="1"/>
            <a:r>
              <a:rPr lang="en-US" dirty="0"/>
              <a:t>How much energy the “babysitter” has expended from the “children”</a:t>
            </a:r>
          </a:p>
          <a:p>
            <a:pPr lvl="2"/>
            <a:r>
              <a:rPr lang="en-US" dirty="0"/>
              <a:t>May be negative if the “babysitter” isn’t doing a great job</a:t>
            </a:r>
          </a:p>
          <a:p>
            <a:pPr lvl="1"/>
            <a:r>
              <a:rPr lang="en-US" dirty="0"/>
              <a:t>How much energy the “children” still have</a:t>
            </a:r>
          </a:p>
          <a:p>
            <a:pPr lvl="1"/>
            <a:r>
              <a:rPr lang="en-US" dirty="0"/>
              <a:t>How many games the “babysitter” has won</a:t>
            </a:r>
          </a:p>
          <a:p>
            <a:pPr lvl="1"/>
            <a:r>
              <a:rPr lang="en-US" dirty="0"/>
              <a:t>How many games the “babysitter” has lost</a:t>
            </a:r>
          </a:p>
        </p:txBody>
      </p:sp>
    </p:spTree>
    <p:extLst>
      <p:ext uri="{BB962C8B-B14F-4D97-AF65-F5344CB8AC3E}">
        <p14:creationId xmlns:p14="http://schemas.microsoft.com/office/powerpoint/2010/main" val="1303326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1119</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ＭＳ Ｐゴシック</vt:lpstr>
      <vt:lpstr>Arial</vt:lpstr>
      <vt:lpstr>Calibri</vt:lpstr>
      <vt:lpstr>Calibri Light</vt:lpstr>
      <vt:lpstr>Times New Roman</vt:lpstr>
      <vt:lpstr>Office Theme</vt:lpstr>
      <vt:lpstr>PA3</vt:lpstr>
      <vt:lpstr>Introduction</vt:lpstr>
      <vt:lpstr>Overview</vt:lpstr>
      <vt:lpstr>Overview con’t</vt:lpstr>
      <vt:lpstr>Game 1: Pick Up Sticks</vt:lpstr>
      <vt:lpstr>Game 1: Pick Up Sticks con’t</vt:lpstr>
      <vt:lpstr>Game 2: Mother, May I</vt:lpstr>
      <vt:lpstr>Game 2: Mother, May I con’t</vt:lpstr>
      <vt:lpstr>Scoreboard</vt:lpstr>
      <vt:lpstr>Potential Extra Games</vt:lpstr>
      <vt:lpstr>Schedule</vt:lpstr>
      <vt:lpstr>Grading – Worth 150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PA3</dc:title>
  <dc:creator>Kate Perry</dc:creator>
  <cp:lastModifiedBy>Kate Perry</cp:lastModifiedBy>
  <cp:revision>22</cp:revision>
  <dcterms:created xsi:type="dcterms:W3CDTF">2017-02-07T18:15:44Z</dcterms:created>
  <dcterms:modified xsi:type="dcterms:W3CDTF">2017-02-20T19:03:24Z</dcterms:modified>
</cp:coreProperties>
</file>