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4"/>
  </p:notesMasterIdLst>
  <p:sldIdLst>
    <p:sldId id="256" r:id="rId2"/>
    <p:sldId id="257" r:id="rId3"/>
    <p:sldId id="278" r:id="rId4"/>
    <p:sldId id="280" r:id="rId5"/>
    <p:sldId id="281" r:id="rId6"/>
    <p:sldId id="258" r:id="rId7"/>
    <p:sldId id="259" r:id="rId8"/>
    <p:sldId id="282" r:id="rId9"/>
    <p:sldId id="260" r:id="rId10"/>
    <p:sldId id="273" r:id="rId11"/>
    <p:sldId id="274" r:id="rId12"/>
    <p:sldId id="275" r:id="rId13"/>
    <p:sldId id="262" r:id="rId14"/>
    <p:sldId id="263" r:id="rId15"/>
    <p:sldId id="276" r:id="rId16"/>
    <p:sldId id="264" r:id="rId17"/>
    <p:sldId id="279" r:id="rId18"/>
    <p:sldId id="267" r:id="rId19"/>
    <p:sldId id="268" r:id="rId20"/>
    <p:sldId id="269" r:id="rId21"/>
    <p:sldId id="270" r:id="rId22"/>
    <p:sldId id="272"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F6B068-11D2-48E6-8427-FB3CBA7A2F48}">
  <a:tblStyle styleId="{5AF6B068-11D2-48E6-8427-FB3CBA7A2F48}"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2763630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506436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074433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5394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85763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25519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424856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78362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434134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4334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640801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9549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779834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9455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264814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7441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36475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12851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711070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31362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404256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9502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0755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9" name="Shape 9"/>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10" name="Shape 10"/>
          <p:cNvSpPr txBox="1">
            <a:spLocks noGrp="1"/>
          </p:cNvSpPr>
          <p:nvPr>
            <p:ph type="ctrTitle"/>
          </p:nvPr>
        </p:nvSpPr>
        <p:spPr>
          <a:xfrm>
            <a:off x="685800" y="473108"/>
            <a:ext cx="7772400" cy="2842199"/>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896921"/>
            <a:ext cx="7772400" cy="460800"/>
          </a:xfrm>
          <a:prstGeom prst="rect">
            <a:avLst/>
          </a:prstGeom>
        </p:spPr>
        <p:txBody>
          <a:bodyPr lIns="91425" tIns="91425" rIns="91425" bIns="91425" anchor="ctr" anchorCtr="0"/>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14" name="Shape 14"/>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15" name="Shape 15"/>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19" name="Shape 19"/>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20" name="Shape 20"/>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23" name="Shape 23"/>
          <p:cNvSpPr txBox="1">
            <a:spLocks noGrp="1"/>
          </p:cNvSpPr>
          <p:nvPr>
            <p:ph type="body" idx="2"/>
          </p:nvPr>
        </p:nvSpPr>
        <p:spPr>
          <a:xfrm>
            <a:off x="4761353"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26" name="Shape 26"/>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dirty="0"/>
          </a:p>
        </p:txBody>
      </p:sp>
      <p:sp>
        <p:nvSpPr>
          <p:cNvPr id="27" name="Shape 27"/>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372035" y="4276652"/>
            <a:ext cx="8399999" cy="649199"/>
          </a:xfrm>
          <a:prstGeom prst="rect">
            <a:avLst/>
          </a:prstGeom>
        </p:spPr>
        <p:txBody>
          <a:bodyPr lIns="91425" tIns="91425" rIns="91425" bIns="91425" anchor="t" anchorCtr="0"/>
          <a:lstStyle>
            <a:lvl1pPr>
              <a:spcBef>
                <a:spcPts val="0"/>
              </a:spcBef>
              <a:buClr>
                <a:schemeClr val="lt1"/>
              </a:buClr>
              <a:buSzPct val="100000"/>
              <a:buNone/>
              <a:defRPr sz="2400" b="1">
                <a:solidFill>
                  <a:schemeClr val="lt1"/>
                </a:solidFill>
              </a:defRPr>
            </a:lvl1pPr>
          </a:lstStyle>
          <a:p>
            <a:endParaRPr/>
          </a:p>
        </p:txBody>
      </p:sp>
      <p:sp>
        <p:nvSpPr>
          <p:cNvPr id="30" name="Shape 30"/>
          <p:cNvSpPr/>
          <p:nvPr/>
        </p:nvSpPr>
        <p:spPr>
          <a:xfrm>
            <a:off x="372035" y="233279"/>
            <a:ext cx="8399999" cy="3868499"/>
          </a:xfrm>
          <a:prstGeom prst="roundRect">
            <a:avLst>
              <a:gd name="adj" fmla="val 2776"/>
            </a:avLst>
          </a:prstGeom>
          <a:solidFill>
            <a:srgbClr val="FFFFFF"/>
          </a:solidFill>
          <a:ln>
            <a:noFill/>
          </a:ln>
        </p:spPr>
        <p:txBody>
          <a:bodyPr lIns="91425" tIns="45700" rIns="91425" bIns="45700" anchor="ctr" anchorCtr="0">
            <a:noAutofit/>
          </a:bodyPr>
          <a:lstStyle/>
          <a:p>
            <a:pPr>
              <a:spcBef>
                <a:spcPts val="0"/>
              </a:spcBef>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name="adj" fmla="val 2255"/>
            </a:avLst>
          </a:prstGeom>
          <a:solidFill>
            <a:srgbClr val="FFFFFF"/>
          </a:solidFill>
          <a:ln>
            <a:noFill/>
          </a:ln>
        </p:spPr>
        <p:txBody>
          <a:bodyPr lIns="91425" tIns="45700" rIns="91425" bIns="45700" anchor="ctr" anchorCtr="0">
            <a:noAutofit/>
          </a:bodyPr>
          <a:lstStyle/>
          <a:p>
            <a:pPr>
              <a:spcBef>
                <a:spcPts val="0"/>
              </a:spcBef>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a:spcBef>
                <a:spcPts val="0"/>
              </a:spcBef>
              <a:buClr>
                <a:schemeClr val="dk2"/>
              </a:buClr>
              <a:buSzPct val="100000"/>
              <a:buNone/>
              <a:defRPr sz="3600" b="1">
                <a:solidFill>
                  <a:schemeClr val="dk2"/>
                </a:solidFill>
              </a:defRPr>
            </a:lvl1pPr>
            <a:lvl2pPr>
              <a:spcBef>
                <a:spcPts val="0"/>
              </a:spcBef>
              <a:buClr>
                <a:schemeClr val="dk2"/>
              </a:buClr>
              <a:buSzPct val="100000"/>
              <a:buNone/>
              <a:defRPr sz="3600" b="1">
                <a:solidFill>
                  <a:schemeClr val="dk2"/>
                </a:solidFill>
              </a:defRPr>
            </a:lvl2pPr>
            <a:lvl3pPr>
              <a:spcBef>
                <a:spcPts val="0"/>
              </a:spcBef>
              <a:buClr>
                <a:schemeClr val="dk2"/>
              </a:buClr>
              <a:buSzPct val="100000"/>
              <a:buNone/>
              <a:defRPr sz="3600" b="1">
                <a:solidFill>
                  <a:schemeClr val="dk2"/>
                </a:solidFill>
              </a:defRPr>
            </a:lvl3pPr>
            <a:lvl4pPr>
              <a:spcBef>
                <a:spcPts val="0"/>
              </a:spcBef>
              <a:buClr>
                <a:schemeClr val="dk2"/>
              </a:buClr>
              <a:buSzPct val="100000"/>
              <a:buNone/>
              <a:defRPr sz="3600" b="1">
                <a:solidFill>
                  <a:schemeClr val="dk2"/>
                </a:solidFill>
              </a:defRPr>
            </a:lvl4pPr>
            <a:lvl5pPr>
              <a:spcBef>
                <a:spcPts val="0"/>
              </a:spcBef>
              <a:buClr>
                <a:schemeClr val="dk2"/>
              </a:buClr>
              <a:buSzPct val="100000"/>
              <a:buNone/>
              <a:defRPr sz="3600" b="1">
                <a:solidFill>
                  <a:schemeClr val="dk2"/>
                </a:solidFill>
              </a:defRPr>
            </a:lvl5pPr>
            <a:lvl6pPr>
              <a:spcBef>
                <a:spcPts val="0"/>
              </a:spcBef>
              <a:buClr>
                <a:schemeClr val="dk2"/>
              </a:buClr>
              <a:buSzPct val="100000"/>
              <a:buNone/>
              <a:defRPr sz="3600" b="1">
                <a:solidFill>
                  <a:schemeClr val="dk2"/>
                </a:solidFill>
              </a:defRPr>
            </a:lvl6pPr>
            <a:lvl7pPr>
              <a:spcBef>
                <a:spcPts val="0"/>
              </a:spcBef>
              <a:buClr>
                <a:schemeClr val="dk2"/>
              </a:buClr>
              <a:buSzPct val="100000"/>
              <a:buNone/>
              <a:defRPr sz="3600" b="1">
                <a:solidFill>
                  <a:schemeClr val="dk2"/>
                </a:solidFill>
              </a:defRPr>
            </a:lvl7pPr>
            <a:lvl8pPr>
              <a:spcBef>
                <a:spcPts val="0"/>
              </a:spcBef>
              <a:buClr>
                <a:schemeClr val="dk2"/>
              </a:buClr>
              <a:buSzPct val="100000"/>
              <a:buNone/>
              <a:defRPr sz="3600" b="1">
                <a:solidFill>
                  <a:schemeClr val="dk2"/>
                </a:solidFill>
              </a:defRPr>
            </a:lvl8pPr>
            <a:lvl9pPr>
              <a:spcBef>
                <a:spcPts val="0"/>
              </a:spcBef>
              <a:buClr>
                <a:schemeClr val="dk2"/>
              </a:buClr>
              <a:buSzPct val="100000"/>
              <a:buNone/>
              <a:defRPr sz="3600" b="1">
                <a:solidFill>
                  <a:schemeClr val="dk2"/>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spcBef>
                <a:spcPts val="0"/>
              </a:spcBef>
              <a:buNone/>
            </a:pPr>
            <a:r>
              <a:rPr lang="en"/>
              <a:t>Final Project</a:t>
            </a:r>
          </a:p>
        </p:txBody>
      </p:sp>
      <p:sp>
        <p:nvSpPr>
          <p:cNvPr id="35" name="Shape 35"/>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spcBef>
                <a:spcPts val="0"/>
              </a:spcBef>
              <a:buNone/>
            </a:pPr>
            <a:r>
              <a:rPr lang="en" dirty="0"/>
              <a:t>MIS 120 </a:t>
            </a:r>
            <a:r>
              <a:rPr lang="en" dirty="0" smtClean="0"/>
              <a:t>– Spring 2017</a:t>
            </a:r>
            <a:endParaRPr lang="en"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Update </a:t>
            </a:r>
            <a:r>
              <a:rPr lang="en" dirty="0"/>
              <a:t>File </a:t>
            </a:r>
            <a:r>
              <a:rPr lang="en" dirty="0" smtClean="0"/>
              <a:t>Layout – Header Record</a:t>
            </a:r>
            <a:endParaRPr lang="en" dirty="0"/>
          </a:p>
        </p:txBody>
      </p:sp>
      <p:sp>
        <p:nvSpPr>
          <p:cNvPr id="53" name="Shape 53"/>
          <p:cNvSpPr txBox="1">
            <a:spLocks noGrp="1"/>
          </p:cNvSpPr>
          <p:nvPr>
            <p:ph type="body" idx="1"/>
          </p:nvPr>
        </p:nvSpPr>
        <p:spPr>
          <a:xfrm>
            <a:off x="457200" y="1200150"/>
            <a:ext cx="8229600" cy="3757799"/>
          </a:xfrm>
          <a:prstGeom prst="rect">
            <a:avLst/>
          </a:prstGeom>
        </p:spPr>
        <p:txBody>
          <a:bodyPr lIns="91425" tIns="91425" rIns="91425" bIns="91425" anchor="t" anchorCtr="0">
            <a:noAutofit/>
          </a:bodyPr>
          <a:lstStyle/>
          <a:p>
            <a:pPr marL="457200" indent="-342900">
              <a:buFont typeface="Arial"/>
              <a:buChar char="-"/>
            </a:pPr>
            <a:r>
              <a:rPr lang="en" sz="1800" dirty="0" smtClean="0"/>
              <a:t>Record Type (“H”)</a:t>
            </a:r>
          </a:p>
          <a:p>
            <a:pPr marL="457200" indent="-342900">
              <a:buFont typeface="Arial"/>
              <a:buChar char="-"/>
            </a:pPr>
            <a:r>
              <a:rPr lang="en" sz="1800" dirty="0" smtClean="0"/>
              <a:t>File Name</a:t>
            </a:r>
          </a:p>
          <a:p>
            <a:pPr marL="457200" indent="-342900">
              <a:buFont typeface="Arial"/>
              <a:buChar char="-"/>
            </a:pPr>
            <a:r>
              <a:rPr lang="en" sz="1800" dirty="0" smtClean="0"/>
              <a:t>File Date (MM/DD/YYYY)</a:t>
            </a:r>
          </a:p>
          <a:p>
            <a:pPr marL="457200" indent="-342900">
              <a:buFont typeface="Arial"/>
              <a:buChar char="-"/>
            </a:pPr>
            <a:endParaRPr lang="en" sz="1800" dirty="0"/>
          </a:p>
          <a:p>
            <a:pPr marL="114300"/>
            <a:endParaRPr lang="en" sz="1800" dirty="0" smtClean="0"/>
          </a:p>
          <a:p>
            <a:pPr marL="114300"/>
            <a:endParaRPr lang="en" sz="1800" dirty="0"/>
          </a:p>
          <a:p>
            <a:pPr marL="114300"/>
            <a:r>
              <a:rPr lang="en" sz="1800" dirty="0"/>
              <a:t>					</a:t>
            </a:r>
          </a:p>
          <a:p>
            <a:pPr marL="114300" lvl="0" rtl="0">
              <a:spcBef>
                <a:spcPts val="0"/>
              </a:spcBef>
              <a:buClr>
                <a:schemeClr val="dk1"/>
              </a:buClr>
              <a:buSzPct val="100000"/>
            </a:pPr>
            <a:r>
              <a:rPr lang="en" sz="1800" dirty="0" smtClean="0"/>
              <a:t> </a:t>
            </a:r>
            <a:r>
              <a:rPr lang="en" sz="1800" dirty="0"/>
              <a:t>	</a:t>
            </a:r>
            <a:endParaRPr lang="en" sz="2400" dirty="0" smtClean="0"/>
          </a:p>
          <a:p>
            <a:pPr marL="285750" lvl="0" indent="-285750" rtl="0">
              <a:spcBef>
                <a:spcPts val="0"/>
              </a:spcBef>
              <a:buFont typeface="Arial" panose="020B0604020202020204" pitchFamily="34" charset="0"/>
              <a:buChar char="•"/>
            </a:pPr>
            <a:r>
              <a:rPr lang="en" sz="1800" dirty="0" smtClean="0"/>
              <a:t>Note </a:t>
            </a:r>
            <a:r>
              <a:rPr lang="en" sz="1800" dirty="0"/>
              <a:t>fields are in this order on the </a:t>
            </a:r>
            <a:r>
              <a:rPr lang="en" sz="1800" dirty="0" smtClean="0"/>
              <a:t>file, ‘,’ delimited (CSV File).  </a:t>
            </a:r>
          </a:p>
          <a:p>
            <a:pPr marL="285750" lvl="0" indent="-285750" rtl="0">
              <a:spcBef>
                <a:spcPts val="0"/>
              </a:spcBef>
              <a:buFont typeface="Arial" panose="020B0604020202020204" pitchFamily="34" charset="0"/>
              <a:buChar char="•"/>
            </a:pPr>
            <a:r>
              <a:rPr lang="en" sz="1800" dirty="0" smtClean="0"/>
              <a:t>File name will be hard coded with the value “360 Eval Updates”</a:t>
            </a:r>
            <a:endParaRPr lang="en" sz="1800" dirty="0"/>
          </a:p>
          <a:p>
            <a:pPr lvl="0">
              <a:spcBef>
                <a:spcPts val="0"/>
              </a:spcBef>
              <a:buNone/>
            </a:pPr>
            <a:endParaRPr dirty="0"/>
          </a:p>
        </p:txBody>
      </p:sp>
    </p:spTree>
    <p:extLst>
      <p:ext uri="{BB962C8B-B14F-4D97-AF65-F5344CB8AC3E}">
        <p14:creationId xmlns:p14="http://schemas.microsoft.com/office/powerpoint/2010/main" val="307129872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Update </a:t>
            </a:r>
            <a:r>
              <a:rPr lang="en" dirty="0"/>
              <a:t>File </a:t>
            </a:r>
            <a:r>
              <a:rPr lang="en" dirty="0" smtClean="0"/>
              <a:t>Layout – Detail Record</a:t>
            </a:r>
            <a:endParaRPr lang="en" dirty="0"/>
          </a:p>
        </p:txBody>
      </p:sp>
      <p:sp>
        <p:nvSpPr>
          <p:cNvPr id="53" name="Shape 53"/>
          <p:cNvSpPr txBox="1">
            <a:spLocks noGrp="1"/>
          </p:cNvSpPr>
          <p:nvPr>
            <p:ph type="body" idx="1"/>
          </p:nvPr>
        </p:nvSpPr>
        <p:spPr>
          <a:xfrm>
            <a:off x="457200" y="1200150"/>
            <a:ext cx="8229600" cy="3757799"/>
          </a:xfrm>
          <a:prstGeom prst="rect">
            <a:avLst/>
          </a:prstGeom>
        </p:spPr>
        <p:txBody>
          <a:bodyPr lIns="91425" tIns="91425" rIns="91425" bIns="91425" anchor="t" anchorCtr="0">
            <a:noAutofit/>
          </a:bodyPr>
          <a:lstStyle/>
          <a:p>
            <a:pPr marL="457200" indent="-342900">
              <a:buFont typeface="Arial"/>
              <a:buChar char="-"/>
            </a:pPr>
            <a:r>
              <a:rPr lang="en" sz="1800" dirty="0" smtClean="0"/>
              <a:t>Record Type (“D”)</a:t>
            </a:r>
            <a:r>
              <a:rPr lang="en" sz="1800" dirty="0"/>
              <a:t>		</a:t>
            </a:r>
            <a:endParaRPr lang="en" sz="1800" dirty="0" smtClean="0"/>
          </a:p>
          <a:p>
            <a:pPr marL="457200" indent="-342900">
              <a:buFont typeface="Arial"/>
              <a:buChar char="-"/>
            </a:pPr>
            <a:r>
              <a:rPr lang="en" sz="1800" dirty="0" smtClean="0"/>
              <a:t>Action Code	(“A”, “C”, “D”)</a:t>
            </a:r>
          </a:p>
          <a:p>
            <a:pPr marL="457200" indent="-342900">
              <a:buFont typeface="Arial"/>
              <a:buChar char="-"/>
            </a:pPr>
            <a:r>
              <a:rPr lang="en" sz="1800" dirty="0" smtClean="0"/>
              <a:t>Student ID</a:t>
            </a:r>
          </a:p>
          <a:p>
            <a:pPr marL="457200" indent="-342900">
              <a:buFont typeface="Arial"/>
              <a:buChar char="-"/>
            </a:pPr>
            <a:r>
              <a:rPr lang="en" sz="1800" dirty="0" smtClean="0"/>
              <a:t>Student Name</a:t>
            </a:r>
            <a:r>
              <a:rPr lang="en" sz="1800" dirty="0"/>
              <a:t>	</a:t>
            </a:r>
            <a:r>
              <a:rPr lang="en" sz="1800" dirty="0" smtClean="0"/>
              <a:t>		</a:t>
            </a:r>
          </a:p>
          <a:p>
            <a:pPr marL="457200" lvl="0" indent="-342900">
              <a:buFont typeface="Arial"/>
              <a:buChar char="-"/>
            </a:pPr>
            <a:r>
              <a:rPr lang="en" sz="1800" dirty="0" smtClean="0"/>
              <a:t>Evaluator </a:t>
            </a:r>
            <a:r>
              <a:rPr lang="en" sz="1800" dirty="0"/>
              <a:t>ID</a:t>
            </a:r>
          </a:p>
          <a:p>
            <a:pPr marL="457200" lvl="0" indent="-342900">
              <a:buFont typeface="Arial"/>
              <a:buChar char="-"/>
            </a:pPr>
            <a:r>
              <a:rPr lang="en" sz="1800" dirty="0"/>
              <a:t>Team ID</a:t>
            </a:r>
          </a:p>
          <a:p>
            <a:pPr marL="457200" lvl="0" indent="-342900">
              <a:buFont typeface="Arial"/>
              <a:buChar char="-"/>
            </a:pPr>
            <a:r>
              <a:rPr lang="en" sz="1800" dirty="0"/>
              <a:t>Team Name</a:t>
            </a:r>
          </a:p>
          <a:p>
            <a:pPr marL="457200" lvl="0" indent="-342900">
              <a:buFont typeface="Arial"/>
              <a:buChar char="-"/>
            </a:pPr>
            <a:r>
              <a:rPr lang="en" sz="1800" dirty="0"/>
              <a:t>Analytical Score</a:t>
            </a:r>
          </a:p>
          <a:p>
            <a:pPr marL="457200" lvl="0" indent="-342900">
              <a:buFont typeface="Arial"/>
              <a:buChar char="-"/>
            </a:pPr>
            <a:r>
              <a:rPr lang="en" sz="1800" dirty="0"/>
              <a:t>Communication / Team Score</a:t>
            </a:r>
          </a:p>
          <a:p>
            <a:pPr marL="457200" lvl="0" indent="-342900">
              <a:buFont typeface="Arial"/>
              <a:buChar char="-"/>
            </a:pPr>
            <a:r>
              <a:rPr lang="en" sz="1800" dirty="0"/>
              <a:t>Technical Score</a:t>
            </a:r>
          </a:p>
          <a:p>
            <a:pPr marL="457200" lvl="0" indent="-342900">
              <a:buFont typeface="Arial"/>
              <a:buChar char="-"/>
            </a:pPr>
            <a:r>
              <a:rPr lang="en" sz="1800" dirty="0" smtClean="0"/>
              <a:t>Comments</a:t>
            </a:r>
            <a:endParaRPr lang="en" sz="2400" dirty="0"/>
          </a:p>
          <a:p>
            <a:pPr marL="114300" lvl="0" rtl="0">
              <a:spcBef>
                <a:spcPts val="0"/>
              </a:spcBef>
              <a:buClr>
                <a:schemeClr val="dk1"/>
              </a:buClr>
              <a:buSzPct val="100000"/>
            </a:pPr>
            <a:r>
              <a:rPr lang="en" sz="1800" dirty="0" smtClean="0"/>
              <a:t> </a:t>
            </a:r>
            <a:r>
              <a:rPr lang="en" sz="1800" dirty="0"/>
              <a:t>	</a:t>
            </a:r>
            <a:endParaRPr lang="en" sz="2400" dirty="0" smtClean="0"/>
          </a:p>
          <a:p>
            <a:pPr lvl="0" rtl="0">
              <a:spcBef>
                <a:spcPts val="0"/>
              </a:spcBef>
              <a:buNone/>
            </a:pPr>
            <a:r>
              <a:rPr lang="en" sz="2400" dirty="0" smtClean="0"/>
              <a:t>*</a:t>
            </a:r>
            <a:r>
              <a:rPr lang="en" sz="1800" dirty="0" smtClean="0"/>
              <a:t> </a:t>
            </a:r>
            <a:r>
              <a:rPr lang="en" sz="1800" dirty="0"/>
              <a:t>Note fields are in this order on the </a:t>
            </a:r>
            <a:r>
              <a:rPr lang="en" sz="1800" dirty="0" smtClean="0"/>
              <a:t>file, “,” delimited (CSV File).  </a:t>
            </a:r>
            <a:endParaRPr lang="en" sz="1800" dirty="0"/>
          </a:p>
          <a:p>
            <a:pPr lvl="0">
              <a:spcBef>
                <a:spcPts val="0"/>
              </a:spcBef>
              <a:buNone/>
            </a:pPr>
            <a:endParaRPr dirty="0"/>
          </a:p>
        </p:txBody>
      </p:sp>
    </p:spTree>
    <p:extLst>
      <p:ext uri="{BB962C8B-B14F-4D97-AF65-F5344CB8AC3E}">
        <p14:creationId xmlns:p14="http://schemas.microsoft.com/office/powerpoint/2010/main" val="249581414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Update </a:t>
            </a:r>
            <a:r>
              <a:rPr lang="en" dirty="0"/>
              <a:t>File </a:t>
            </a:r>
            <a:r>
              <a:rPr lang="en" dirty="0" smtClean="0"/>
              <a:t>Layout – Trailer Record</a:t>
            </a:r>
            <a:endParaRPr lang="en" dirty="0"/>
          </a:p>
        </p:txBody>
      </p:sp>
      <p:sp>
        <p:nvSpPr>
          <p:cNvPr id="53" name="Shape 53"/>
          <p:cNvSpPr txBox="1">
            <a:spLocks noGrp="1"/>
          </p:cNvSpPr>
          <p:nvPr>
            <p:ph type="body" idx="1"/>
          </p:nvPr>
        </p:nvSpPr>
        <p:spPr>
          <a:xfrm>
            <a:off x="457200" y="1200150"/>
            <a:ext cx="8229600" cy="3757799"/>
          </a:xfrm>
          <a:prstGeom prst="rect">
            <a:avLst/>
          </a:prstGeom>
        </p:spPr>
        <p:txBody>
          <a:bodyPr lIns="91425" tIns="91425" rIns="91425" bIns="91425" anchor="t" anchorCtr="0">
            <a:noAutofit/>
          </a:bodyPr>
          <a:lstStyle/>
          <a:p>
            <a:pPr marL="457200" lvl="0" indent="-342900">
              <a:buFont typeface="Arial"/>
              <a:buChar char="-"/>
            </a:pPr>
            <a:r>
              <a:rPr lang="en" sz="1800" dirty="0" smtClean="0"/>
              <a:t>Record Type (“T”)</a:t>
            </a:r>
          </a:p>
          <a:p>
            <a:pPr marL="457200" lvl="0" indent="-342900">
              <a:buFont typeface="Arial"/>
              <a:buChar char="-"/>
            </a:pPr>
            <a:r>
              <a:rPr lang="en" sz="1800" dirty="0" smtClean="0"/>
              <a:t>File </a:t>
            </a:r>
            <a:r>
              <a:rPr lang="en" sz="1800" dirty="0"/>
              <a:t>Name       </a:t>
            </a:r>
          </a:p>
          <a:p>
            <a:pPr marL="457200" lvl="0" indent="-342900">
              <a:buFont typeface="Arial"/>
              <a:buChar char="-"/>
            </a:pPr>
            <a:r>
              <a:rPr lang="en" sz="1800" dirty="0"/>
              <a:t>File Date</a:t>
            </a:r>
          </a:p>
          <a:p>
            <a:pPr marL="457200" lvl="0" indent="-342900" rtl="0">
              <a:spcBef>
                <a:spcPts val="0"/>
              </a:spcBef>
              <a:buClr>
                <a:schemeClr val="dk1"/>
              </a:buClr>
              <a:buSzPct val="100000"/>
              <a:buFont typeface="Arial"/>
              <a:buChar char="-"/>
            </a:pPr>
            <a:r>
              <a:rPr lang="en" sz="1800" dirty="0" smtClean="0"/>
              <a:t>Number of records</a:t>
            </a:r>
          </a:p>
          <a:p>
            <a:pPr marL="457200" lvl="0" indent="-342900" rtl="0">
              <a:spcBef>
                <a:spcPts val="0"/>
              </a:spcBef>
              <a:buClr>
                <a:schemeClr val="dk1"/>
              </a:buClr>
              <a:buSzPct val="100000"/>
              <a:buFont typeface="Arial"/>
              <a:buChar char="-"/>
            </a:pPr>
            <a:r>
              <a:rPr lang="en" sz="1800" dirty="0" smtClean="0"/>
              <a:t>Sum of technical score</a:t>
            </a:r>
          </a:p>
          <a:p>
            <a:pPr marL="114300" lvl="0" rtl="0">
              <a:spcBef>
                <a:spcPts val="0"/>
              </a:spcBef>
              <a:buClr>
                <a:schemeClr val="dk1"/>
              </a:buClr>
              <a:buSzPct val="100000"/>
            </a:pPr>
            <a:endParaRPr lang="en" sz="1800" dirty="0"/>
          </a:p>
          <a:p>
            <a:pPr marL="114300" lvl="0" rtl="0">
              <a:spcBef>
                <a:spcPts val="0"/>
              </a:spcBef>
              <a:buClr>
                <a:schemeClr val="dk1"/>
              </a:buClr>
              <a:buSzPct val="100000"/>
            </a:pPr>
            <a:r>
              <a:rPr lang="en" sz="1800" dirty="0" smtClean="0"/>
              <a:t> </a:t>
            </a:r>
            <a:r>
              <a:rPr lang="en" sz="1800" dirty="0"/>
              <a:t>	</a:t>
            </a:r>
            <a:endParaRPr lang="en" sz="2400" dirty="0" smtClean="0"/>
          </a:p>
          <a:p>
            <a:pPr marL="285750" lvl="0" indent="-285750">
              <a:buFont typeface="Arial" panose="020B0604020202020204" pitchFamily="34" charset="0"/>
              <a:buChar char="•"/>
            </a:pPr>
            <a:r>
              <a:rPr lang="en" sz="1800" dirty="0" smtClean="0"/>
              <a:t>Note </a:t>
            </a:r>
            <a:r>
              <a:rPr lang="en" sz="1800" dirty="0"/>
              <a:t>fields are in this order on the file, </a:t>
            </a:r>
            <a:r>
              <a:rPr lang="en" sz="1800" dirty="0" smtClean="0"/>
              <a:t>“,” delimited (CSV File).  </a:t>
            </a:r>
            <a:endParaRPr lang="en" sz="1800" dirty="0"/>
          </a:p>
          <a:p>
            <a:pPr lvl="0"/>
            <a:endParaRPr lang="en" sz="1800" dirty="0"/>
          </a:p>
          <a:p>
            <a:pPr marL="285750" lvl="0" indent="-285750">
              <a:buFont typeface="Arial" panose="020B0604020202020204" pitchFamily="34" charset="0"/>
              <a:buChar char="•"/>
            </a:pPr>
            <a:r>
              <a:rPr lang="en" sz="1800" dirty="0"/>
              <a:t>File name will be hard coded “360 Eval Updates”</a:t>
            </a:r>
            <a:endParaRPr lang="en" sz="1800" dirty="0" smtClean="0"/>
          </a:p>
          <a:p>
            <a:pPr marL="285750" lvl="0" indent="-285750">
              <a:buFont typeface="Arial" panose="020B0604020202020204" pitchFamily="34" charset="0"/>
              <a:buChar char="•"/>
            </a:pPr>
            <a:endParaRPr lang="en" sz="1800" dirty="0"/>
          </a:p>
          <a:p>
            <a:pPr marL="285750" lvl="0" indent="-285750">
              <a:buFont typeface="Arial" panose="020B0604020202020204" pitchFamily="34" charset="0"/>
              <a:buChar char="•"/>
            </a:pPr>
            <a:r>
              <a:rPr lang="en" sz="1800" dirty="0" smtClean="0"/>
              <a:t>Number of records will include the header and trailer record</a:t>
            </a:r>
            <a:endParaRPr lang="en" sz="1800" dirty="0"/>
          </a:p>
          <a:p>
            <a:pPr lvl="0">
              <a:spcBef>
                <a:spcPts val="0"/>
              </a:spcBef>
              <a:buNone/>
            </a:pPr>
            <a:endParaRPr dirty="0"/>
          </a:p>
        </p:txBody>
      </p:sp>
    </p:spTree>
    <p:extLst>
      <p:ext uri="{BB962C8B-B14F-4D97-AF65-F5344CB8AC3E}">
        <p14:creationId xmlns:p14="http://schemas.microsoft.com/office/powerpoint/2010/main" val="158411874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What’s Needed</a:t>
            </a:r>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dirty="0" smtClean="0"/>
              <a:t>The department wants </a:t>
            </a:r>
            <a:r>
              <a:rPr lang="en" dirty="0"/>
              <a:t>a program that will:</a:t>
            </a:r>
          </a:p>
          <a:p>
            <a:pPr marL="457200" lvl="0" indent="-419100" rtl="0">
              <a:spcBef>
                <a:spcPts val="0"/>
              </a:spcBef>
              <a:buClr>
                <a:schemeClr val="dk1"/>
              </a:buClr>
              <a:buSzPct val="100000"/>
              <a:buFont typeface="Arial"/>
              <a:buChar char="-"/>
            </a:pPr>
            <a:r>
              <a:rPr lang="en" dirty="0" smtClean="0"/>
              <a:t>Ensure update file is complete and accurate before processing</a:t>
            </a:r>
          </a:p>
          <a:p>
            <a:pPr marL="457200" lvl="0" indent="-419100" rtl="0">
              <a:spcBef>
                <a:spcPts val="0"/>
              </a:spcBef>
              <a:buClr>
                <a:schemeClr val="dk1"/>
              </a:buClr>
              <a:buSzPct val="100000"/>
              <a:buFont typeface="Arial"/>
              <a:buChar char="-"/>
            </a:pPr>
            <a:r>
              <a:rPr lang="en" dirty="0"/>
              <a:t>U</a:t>
            </a:r>
            <a:r>
              <a:rPr lang="en" dirty="0" smtClean="0"/>
              <a:t>pdate </a:t>
            </a:r>
            <a:r>
              <a:rPr lang="en" dirty="0"/>
              <a:t>the master file to reflect </a:t>
            </a:r>
            <a:r>
              <a:rPr lang="en" dirty="0" smtClean="0"/>
              <a:t>all current evaluation data.</a:t>
            </a:r>
          </a:p>
          <a:p>
            <a:pPr marL="457200" lvl="0" indent="-419100">
              <a:spcBef>
                <a:spcPts val="0"/>
              </a:spcBef>
              <a:buClr>
                <a:schemeClr val="dk1"/>
              </a:buClr>
              <a:buSzPct val="100000"/>
              <a:buFont typeface="Arial"/>
              <a:buChar char="-"/>
            </a:pPr>
            <a:r>
              <a:rPr lang="en" dirty="0" smtClean="0"/>
              <a:t>Generate various evaluation reports.</a:t>
            </a:r>
            <a:endParaRPr lang="en"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Updating the Master File</a:t>
            </a:r>
          </a:p>
        </p:txBody>
      </p:sp>
      <p:sp>
        <p:nvSpPr>
          <p:cNvPr id="77" name="Shape 7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dirty="0"/>
              <a:t>Your program should use the </a:t>
            </a:r>
            <a:r>
              <a:rPr lang="en" dirty="0" smtClean="0"/>
              <a:t>Update file </a:t>
            </a:r>
            <a:r>
              <a:rPr lang="en" dirty="0"/>
              <a:t>to</a:t>
            </a:r>
            <a:r>
              <a:rPr lang="en" dirty="0" smtClean="0"/>
              <a:t>:</a:t>
            </a:r>
          </a:p>
          <a:p>
            <a:pPr marL="457200" indent="-457200" rtl="0">
              <a:spcBef>
                <a:spcPts val="0"/>
              </a:spcBef>
              <a:buFontTx/>
              <a:buChar char="-"/>
            </a:pPr>
            <a:r>
              <a:rPr lang="en" dirty="0" smtClean="0"/>
              <a:t>Update the master file</a:t>
            </a:r>
          </a:p>
          <a:p>
            <a:pPr marL="457200" lvl="1" indent="-419100">
              <a:buFont typeface="Arial"/>
              <a:buChar char="-"/>
            </a:pPr>
            <a:r>
              <a:rPr lang="en" dirty="0"/>
              <a:t>Insert new records (“A”)</a:t>
            </a:r>
          </a:p>
          <a:p>
            <a:pPr marL="457200" lvl="1" indent="-419100">
              <a:buFont typeface="Arial"/>
              <a:buChar char="-"/>
            </a:pPr>
            <a:r>
              <a:rPr lang="en" dirty="0"/>
              <a:t>Update existing records (“C”)</a:t>
            </a:r>
          </a:p>
          <a:p>
            <a:pPr marL="457200" lvl="1" indent="-419100">
              <a:buFont typeface="Arial"/>
              <a:buChar char="-"/>
            </a:pPr>
            <a:r>
              <a:rPr lang="en" dirty="0"/>
              <a:t>Delete existing records (“D</a:t>
            </a:r>
            <a:r>
              <a:rPr lang="en" dirty="0" smtClean="0"/>
              <a:t>”)</a:t>
            </a:r>
          </a:p>
          <a:p>
            <a:pPr marL="457200" indent="-457200" rtl="0">
              <a:spcBef>
                <a:spcPts val="0"/>
              </a:spcBef>
              <a:buFontTx/>
              <a:buChar char="-"/>
            </a:pPr>
            <a:r>
              <a:rPr lang="en" dirty="0" smtClean="0"/>
              <a:t>Calculate any fields needed for the master file and reporting but not provided on the files</a:t>
            </a:r>
            <a:endParaRPr lang="en"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Pre Process Editing</a:t>
            </a:r>
            <a:endParaRPr lang="en" dirty="0"/>
          </a:p>
        </p:txBody>
      </p:sp>
      <p:sp>
        <p:nvSpPr>
          <p:cNvPr id="77" name="Shape 7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dirty="0" smtClean="0"/>
              <a:t>Before processing your program should:</a:t>
            </a:r>
          </a:p>
          <a:p>
            <a:pPr marL="457200" indent="-457200" rtl="0">
              <a:spcBef>
                <a:spcPts val="0"/>
              </a:spcBef>
              <a:buFontTx/>
              <a:buChar char="-"/>
            </a:pPr>
            <a:r>
              <a:rPr lang="en" dirty="0" smtClean="0"/>
              <a:t>Ensure the total number of records in the trailer record is accurate</a:t>
            </a:r>
            <a:endParaRPr lang="en" dirty="0"/>
          </a:p>
          <a:p>
            <a:pPr marL="457200" lvl="0" indent="-419100" rtl="0">
              <a:spcBef>
                <a:spcPts val="0"/>
              </a:spcBef>
              <a:buClr>
                <a:schemeClr val="dk1"/>
              </a:buClr>
              <a:buSzPct val="100000"/>
              <a:buFont typeface="Arial"/>
              <a:buChar char="-"/>
            </a:pPr>
            <a:r>
              <a:rPr lang="en" dirty="0" smtClean="0"/>
              <a:t>Ensure the sum in the trailer record is accurate.</a:t>
            </a:r>
          </a:p>
          <a:p>
            <a:pPr marL="457200" lvl="0" indent="-419100" rtl="0">
              <a:spcBef>
                <a:spcPts val="0"/>
              </a:spcBef>
              <a:buClr>
                <a:schemeClr val="dk1"/>
              </a:buClr>
              <a:buSzPct val="100000"/>
              <a:buFont typeface="Arial"/>
              <a:buChar char="-"/>
            </a:pPr>
            <a:r>
              <a:rPr lang="en" dirty="0" smtClean="0"/>
              <a:t>Ensure the file falls within the evaluation period.</a:t>
            </a:r>
            <a:endParaRPr lang="en" dirty="0"/>
          </a:p>
        </p:txBody>
      </p:sp>
    </p:spTree>
    <p:extLst>
      <p:ext uri="{BB962C8B-B14F-4D97-AF65-F5344CB8AC3E}">
        <p14:creationId xmlns:p14="http://schemas.microsoft.com/office/powerpoint/2010/main" val="182089725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Needed Report 1</a:t>
            </a:r>
            <a:endParaRPr lang="en" dirty="0"/>
          </a:p>
        </p:txBody>
      </p:sp>
      <p:sp>
        <p:nvSpPr>
          <p:cNvPr id="83" name="Shape 8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800" dirty="0" smtClean="0"/>
              <a:t>The department would </a:t>
            </a:r>
            <a:r>
              <a:rPr lang="en" sz="2800" dirty="0"/>
              <a:t>like the following </a:t>
            </a:r>
            <a:r>
              <a:rPr lang="en" sz="2800" dirty="0" smtClean="0"/>
              <a:t>report saved to an output file:</a:t>
            </a:r>
          </a:p>
          <a:p>
            <a:pPr marL="457200" lvl="0" indent="-419100" rtl="0">
              <a:spcBef>
                <a:spcPts val="0"/>
              </a:spcBef>
              <a:buClr>
                <a:schemeClr val="dk1"/>
              </a:buClr>
              <a:buSzPct val="100000"/>
              <a:buFont typeface="Arial"/>
              <a:buChar char="-"/>
            </a:pPr>
            <a:r>
              <a:rPr lang="en" sz="2800" dirty="0" smtClean="0"/>
              <a:t>Average Analytical, Communication, Technical and Total score for each person.</a:t>
            </a:r>
          </a:p>
          <a:p>
            <a:pPr marL="457200" lvl="0" indent="-419100" rtl="0">
              <a:spcBef>
                <a:spcPts val="0"/>
              </a:spcBef>
              <a:buClr>
                <a:schemeClr val="dk1"/>
              </a:buClr>
              <a:buSzPct val="100000"/>
              <a:buFont typeface="Arial"/>
              <a:buChar char="-"/>
            </a:pPr>
            <a:r>
              <a:rPr lang="en" sz="2800" dirty="0" smtClean="0"/>
              <a:t>Report should be sorted by Team</a:t>
            </a:r>
          </a:p>
          <a:p>
            <a:pPr marL="457200" lvl="0" indent="-419100" rtl="0">
              <a:spcBef>
                <a:spcPts val="0"/>
              </a:spcBef>
              <a:buClr>
                <a:schemeClr val="dk1"/>
              </a:buClr>
              <a:buSzPct val="100000"/>
              <a:buFont typeface="Arial"/>
              <a:buChar char="-"/>
            </a:pPr>
            <a:r>
              <a:rPr lang="en" sz="2800" dirty="0" smtClean="0"/>
              <a:t>The Team average for each number should be included </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Needed Report 2</a:t>
            </a:r>
            <a:endParaRPr lang="en" dirty="0"/>
          </a:p>
        </p:txBody>
      </p:sp>
      <p:sp>
        <p:nvSpPr>
          <p:cNvPr id="83" name="Shape 8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dirty="0" smtClean="0"/>
              <a:t>The department would </a:t>
            </a:r>
            <a:r>
              <a:rPr lang="en" dirty="0"/>
              <a:t>like the following </a:t>
            </a:r>
            <a:r>
              <a:rPr lang="en" dirty="0" smtClean="0"/>
              <a:t>report saved to an output file:</a:t>
            </a:r>
          </a:p>
          <a:p>
            <a:pPr marL="457200" indent="-457200" rtl="0">
              <a:spcBef>
                <a:spcPts val="0"/>
              </a:spcBef>
              <a:buFontTx/>
              <a:buChar char="-"/>
            </a:pPr>
            <a:r>
              <a:rPr lang="en" dirty="0" smtClean="0"/>
              <a:t>Top 5 performing students in the capstone based on average total score</a:t>
            </a:r>
          </a:p>
          <a:p>
            <a:pPr marL="457200" indent="-457200" rtl="0">
              <a:spcBef>
                <a:spcPts val="0"/>
              </a:spcBef>
              <a:buFontTx/>
              <a:buChar char="-"/>
            </a:pPr>
            <a:r>
              <a:rPr lang="en" dirty="0" smtClean="0"/>
              <a:t>Top </a:t>
            </a:r>
            <a:r>
              <a:rPr lang="en" smtClean="0"/>
              <a:t>5 </a:t>
            </a:r>
            <a:r>
              <a:rPr lang="en" smtClean="0"/>
              <a:t>performing </a:t>
            </a:r>
            <a:r>
              <a:rPr lang="en" dirty="0" smtClean="0"/>
              <a:t>teams in the capstone based on average total score</a:t>
            </a:r>
          </a:p>
          <a:p>
            <a:pPr marL="457200" indent="-457200" rtl="0">
              <a:spcBef>
                <a:spcPts val="0"/>
              </a:spcBef>
              <a:buFontTx/>
              <a:buChar char="-"/>
            </a:pPr>
            <a:r>
              <a:rPr lang="en" dirty="0" smtClean="0"/>
              <a:t>5 teams with the largest range of average total score</a:t>
            </a:r>
          </a:p>
        </p:txBody>
      </p:sp>
    </p:spTree>
    <p:extLst>
      <p:ext uri="{BB962C8B-B14F-4D97-AF65-F5344CB8AC3E}">
        <p14:creationId xmlns:p14="http://schemas.microsoft.com/office/powerpoint/2010/main" val="85864914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Grading</a:t>
            </a:r>
          </a:p>
        </p:txBody>
      </p:sp>
      <p:sp>
        <p:nvSpPr>
          <p:cNvPr id="101" name="Shape 10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Total project is worth 200 points</a:t>
            </a:r>
          </a:p>
          <a:p>
            <a:pPr marL="914400" lvl="1" indent="-381000" rtl="0">
              <a:spcBef>
                <a:spcPts val="0"/>
              </a:spcBef>
              <a:buClr>
                <a:schemeClr val="dk1"/>
              </a:buClr>
              <a:buSzPct val="80000"/>
              <a:buFont typeface="Arial"/>
              <a:buChar char="-"/>
            </a:pPr>
            <a:r>
              <a:rPr lang="en" dirty="0"/>
              <a:t>IPO / Flow Chart &amp; </a:t>
            </a:r>
            <a:r>
              <a:rPr lang="en" dirty="0" smtClean="0"/>
              <a:t>UMLs is </a:t>
            </a:r>
            <a:r>
              <a:rPr lang="en" dirty="0"/>
              <a:t>worth 50 points</a:t>
            </a:r>
          </a:p>
          <a:p>
            <a:pPr marL="914400" lvl="1" indent="-381000" rtl="0">
              <a:spcBef>
                <a:spcPts val="0"/>
              </a:spcBef>
              <a:buClr>
                <a:schemeClr val="dk1"/>
              </a:buClr>
              <a:buSzPct val="80000"/>
              <a:buFont typeface="Arial"/>
              <a:buChar char="-"/>
            </a:pPr>
            <a:r>
              <a:rPr lang="en" dirty="0"/>
              <a:t>Program is worth 150 points</a:t>
            </a:r>
          </a:p>
          <a:p>
            <a:pPr marL="457200" lvl="0" indent="-419100" rtl="0">
              <a:spcBef>
                <a:spcPts val="0"/>
              </a:spcBef>
              <a:buClr>
                <a:schemeClr val="dk1"/>
              </a:buClr>
              <a:buSzPct val="100000"/>
              <a:buFont typeface="Arial"/>
              <a:buChar char="-"/>
            </a:pPr>
            <a:r>
              <a:rPr lang="en" dirty="0"/>
              <a:t>Meeting minimual requirements of the project will earn a C</a:t>
            </a:r>
          </a:p>
          <a:p>
            <a:pPr marL="457200" lvl="0" indent="-419100">
              <a:spcBef>
                <a:spcPts val="0"/>
              </a:spcBef>
              <a:buClr>
                <a:schemeClr val="dk1"/>
              </a:buClr>
              <a:buSzPct val="100000"/>
              <a:buFont typeface="Arial"/>
              <a:buChar char="-"/>
            </a:pPr>
            <a:r>
              <a:rPr lang="en" dirty="0"/>
              <a:t>Good </a:t>
            </a:r>
            <a:r>
              <a:rPr lang="en" dirty="0" smtClean="0"/>
              <a:t>formatting, commenting, processing efficiency, etc. </a:t>
            </a:r>
            <a:r>
              <a:rPr lang="en" dirty="0"/>
              <a:t>will improve </a:t>
            </a:r>
            <a:r>
              <a:rPr lang="en" dirty="0" smtClean="0"/>
              <a:t>grade to a B</a:t>
            </a:r>
          </a:p>
          <a:p>
            <a:pPr marL="457200" lvl="0" indent="-419100">
              <a:spcBef>
                <a:spcPts val="0"/>
              </a:spcBef>
              <a:buClr>
                <a:schemeClr val="dk1"/>
              </a:buClr>
              <a:buSzPct val="100000"/>
              <a:buFont typeface="Arial"/>
              <a:buChar char="-"/>
            </a:pPr>
            <a:r>
              <a:rPr lang="en" dirty="0" smtClean="0"/>
              <a:t>“Extras” are neeeded to receive an A</a:t>
            </a:r>
            <a:endParaRPr lang="en"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Grading Continued</a:t>
            </a:r>
          </a:p>
        </p:txBody>
      </p:sp>
      <p:sp>
        <p:nvSpPr>
          <p:cNvPr id="107" name="Shape 10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smtClean="0"/>
              <a:t>Examples of potenial “extra’s” include:</a:t>
            </a:r>
            <a:endParaRPr lang="en" dirty="0"/>
          </a:p>
          <a:p>
            <a:pPr marL="914400" lvl="1" indent="-381000" rtl="0">
              <a:spcBef>
                <a:spcPts val="0"/>
              </a:spcBef>
              <a:buClr>
                <a:schemeClr val="dk1"/>
              </a:buClr>
              <a:buSzPct val="80000"/>
              <a:buFont typeface="Arial"/>
              <a:buChar char="-"/>
            </a:pPr>
            <a:r>
              <a:rPr lang="en" dirty="0"/>
              <a:t>Full test </a:t>
            </a:r>
            <a:r>
              <a:rPr lang="en" dirty="0" smtClean="0"/>
              <a:t>plan</a:t>
            </a:r>
          </a:p>
          <a:p>
            <a:pPr marL="914400" lvl="1" indent="-381000" rtl="0">
              <a:spcBef>
                <a:spcPts val="0"/>
              </a:spcBef>
              <a:buClr>
                <a:schemeClr val="dk1"/>
              </a:buClr>
              <a:buSzPct val="80000"/>
              <a:buFont typeface="Arial"/>
              <a:buChar char="-"/>
            </a:pPr>
            <a:r>
              <a:rPr lang="en" dirty="0" smtClean="0"/>
              <a:t>User Documentation</a:t>
            </a:r>
          </a:p>
          <a:p>
            <a:pPr marL="914400" lvl="1" indent="-381000" rtl="0">
              <a:spcBef>
                <a:spcPts val="0"/>
              </a:spcBef>
              <a:buClr>
                <a:schemeClr val="dk1"/>
              </a:buClr>
              <a:buSzPct val="80000"/>
              <a:buFont typeface="Arial"/>
              <a:buChar char="-"/>
            </a:pPr>
            <a:r>
              <a:rPr lang="en" dirty="0" smtClean="0"/>
              <a:t>Optional </a:t>
            </a:r>
            <a:r>
              <a:rPr lang="en" dirty="0"/>
              <a:t>“nice to have </a:t>
            </a:r>
            <a:r>
              <a:rPr lang="en" dirty="0" smtClean="0"/>
              <a:t>functionality”</a:t>
            </a:r>
          </a:p>
          <a:p>
            <a:pPr marL="914400" lvl="1" indent="-381000" rtl="0">
              <a:spcBef>
                <a:spcPts val="0"/>
              </a:spcBef>
              <a:buClr>
                <a:schemeClr val="dk1"/>
              </a:buClr>
              <a:buSzPct val="80000"/>
              <a:buFont typeface="Arial"/>
              <a:buChar char="-"/>
            </a:pPr>
            <a:r>
              <a:rPr lang="en" dirty="0" smtClean="0"/>
              <a:t>etc</a:t>
            </a:r>
            <a:endParaRPr lang="en"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Base Problem</a:t>
            </a:r>
          </a:p>
        </p:txBody>
      </p:sp>
      <p:sp>
        <p:nvSpPr>
          <p:cNvPr id="41" name="Shape 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dirty="0" smtClean="0"/>
              <a:t>The department has been very happy with the progress of this class over the course of the semester.  Given our progress we have been solicited to help solve an expensive issue the department has grappled with for some time.  How to collect and report 360 feedback within the Capstone.</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Time Line</a:t>
            </a:r>
          </a:p>
        </p:txBody>
      </p:sp>
      <p:graphicFrame>
        <p:nvGraphicFramePr>
          <p:cNvPr id="113" name="Shape 113"/>
          <p:cNvGraphicFramePr/>
          <p:nvPr>
            <p:extLst>
              <p:ext uri="{D42A27DB-BD31-4B8C-83A1-F6EECF244321}">
                <p14:modId xmlns:p14="http://schemas.microsoft.com/office/powerpoint/2010/main" val="3747332990"/>
              </p:ext>
            </p:extLst>
          </p:nvPr>
        </p:nvGraphicFramePr>
        <p:xfrm>
          <a:off x="810525" y="1509450"/>
          <a:ext cx="7239000" cy="1798200"/>
        </p:xfrm>
        <a:graphic>
          <a:graphicData uri="http://schemas.openxmlformats.org/drawingml/2006/table">
            <a:tbl>
              <a:tblPr>
                <a:noFill/>
                <a:tableStyleId>{5AF6B068-11D2-48E6-8427-FB3CBA7A2F48}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a:spcBef>
                          <a:spcPts val="0"/>
                        </a:spcBef>
                        <a:buNone/>
                      </a:pPr>
                      <a:r>
                        <a:rPr lang="en" b="1" dirty="0"/>
                        <a:t>Deliverable</a:t>
                      </a:r>
                    </a:p>
                  </a:txBody>
                  <a:tcPr marL="91425" marR="91425" marT="91425" marB="91425"/>
                </a:tc>
                <a:tc>
                  <a:txBody>
                    <a:bodyPr/>
                    <a:lstStyle/>
                    <a:p>
                      <a:pPr>
                        <a:spcBef>
                          <a:spcPts val="0"/>
                        </a:spcBef>
                        <a:buNone/>
                      </a:pPr>
                      <a:r>
                        <a:rPr lang="en" b="1" dirty="0"/>
                        <a:t>Due On</a:t>
                      </a:r>
                    </a:p>
                  </a:txBody>
                  <a:tcPr marL="91425" marR="91425" marT="91425" marB="91425"/>
                </a:tc>
                <a:extLst>
                  <a:ext uri="{0D108BD9-81ED-4DB2-BD59-A6C34878D82A}">
                    <a16:rowId xmlns:a16="http://schemas.microsoft.com/office/drawing/2014/main" val="10000"/>
                  </a:ext>
                </a:extLst>
              </a:tr>
              <a:tr h="381000">
                <a:tc>
                  <a:txBody>
                    <a:bodyPr/>
                    <a:lstStyle/>
                    <a:p>
                      <a:pPr>
                        <a:spcBef>
                          <a:spcPts val="0"/>
                        </a:spcBef>
                        <a:buNone/>
                      </a:pPr>
                      <a:r>
                        <a:rPr lang="en" dirty="0" smtClean="0"/>
                        <a:t>UML for Feedback</a:t>
                      </a:r>
                      <a:endParaRPr lang="en" dirty="0"/>
                    </a:p>
                  </a:txBody>
                  <a:tcPr marL="91425" marR="91425" marT="91425" marB="91425"/>
                </a:tc>
                <a:tc>
                  <a:txBody>
                    <a:bodyPr/>
                    <a:lstStyle/>
                    <a:p>
                      <a:pPr>
                        <a:spcBef>
                          <a:spcPts val="0"/>
                        </a:spcBef>
                        <a:buNone/>
                      </a:pPr>
                      <a:endParaRPr dirty="0"/>
                    </a:p>
                  </a:txBody>
                  <a:tcPr marL="91425" marR="91425" marT="91425" marB="91425"/>
                </a:tc>
                <a:extLst>
                  <a:ext uri="{0D108BD9-81ED-4DB2-BD59-A6C34878D82A}">
                    <a16:rowId xmlns:a16="http://schemas.microsoft.com/office/drawing/2014/main" val="10001"/>
                  </a:ext>
                </a:extLst>
              </a:tr>
              <a:tr h="381000">
                <a:tc>
                  <a:txBody>
                    <a:bodyPr/>
                    <a:lstStyle/>
                    <a:p>
                      <a:pPr>
                        <a:spcBef>
                          <a:spcPts val="0"/>
                        </a:spcBef>
                        <a:buNone/>
                      </a:pPr>
                      <a:r>
                        <a:rPr lang="en"/>
                        <a:t>TA Feedback</a:t>
                      </a:r>
                    </a:p>
                  </a:txBody>
                  <a:tcPr marL="91425" marR="91425" marT="91425" marB="91425"/>
                </a:tc>
                <a:tc>
                  <a:txBody>
                    <a:bodyPr/>
                    <a:lstStyle/>
                    <a:p>
                      <a:pPr>
                        <a:spcBef>
                          <a:spcPts val="0"/>
                        </a:spcBef>
                        <a:buNone/>
                      </a:pPr>
                      <a:endParaRPr dirty="0"/>
                    </a:p>
                  </a:txBody>
                  <a:tcPr marL="91425" marR="91425" marT="91425" marB="91425"/>
                </a:tc>
                <a:extLst>
                  <a:ext uri="{0D108BD9-81ED-4DB2-BD59-A6C34878D82A}">
                    <a16:rowId xmlns:a16="http://schemas.microsoft.com/office/drawing/2014/main" val="10002"/>
                  </a:ext>
                </a:extLst>
              </a:tr>
              <a:tr h="381000">
                <a:tc>
                  <a:txBody>
                    <a:bodyPr/>
                    <a:lstStyle/>
                    <a:p>
                      <a:pPr rtl="0">
                        <a:spcBef>
                          <a:spcPts val="0"/>
                        </a:spcBef>
                        <a:buNone/>
                      </a:pPr>
                      <a:r>
                        <a:rPr lang="en" dirty="0"/>
                        <a:t>Final </a:t>
                      </a:r>
                      <a:r>
                        <a:rPr lang="en" dirty="0" smtClean="0"/>
                        <a:t>Project</a:t>
                      </a:r>
                      <a:r>
                        <a:rPr lang="en" baseline="0" dirty="0" smtClean="0"/>
                        <a:t> including updated IPO / Flow Chart and UML</a:t>
                      </a:r>
                      <a:endParaRPr lang="en" dirty="0"/>
                    </a:p>
                  </a:txBody>
                  <a:tcPr marL="91425" marR="91425" marT="91425" marB="91425"/>
                </a:tc>
                <a:tc>
                  <a:txBody>
                    <a:bodyPr/>
                    <a:lstStyle/>
                    <a:p>
                      <a:pPr rtl="0">
                        <a:spcBef>
                          <a:spcPts val="0"/>
                        </a:spcBef>
                        <a:buNone/>
                      </a:pPr>
                      <a:r>
                        <a:rPr lang="en-US" dirty="0" smtClean="0"/>
                        <a:t>4/21/2017</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General</a:t>
            </a:r>
          </a:p>
        </p:txBody>
      </p:sp>
      <p:sp>
        <p:nvSpPr>
          <p:cNvPr id="119" name="Shape 11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TA feedback</a:t>
            </a:r>
          </a:p>
          <a:p>
            <a:pPr marL="914400" lvl="1" indent="-381000" rtl="0">
              <a:spcBef>
                <a:spcPts val="0"/>
              </a:spcBef>
              <a:buClr>
                <a:schemeClr val="dk1"/>
              </a:buClr>
              <a:buSzPct val="80000"/>
              <a:buFont typeface="Arial"/>
              <a:buChar char="-"/>
            </a:pPr>
            <a:r>
              <a:rPr lang="en" dirty="0"/>
              <a:t>Providing Feedback, not grading</a:t>
            </a:r>
          </a:p>
          <a:p>
            <a:pPr marL="457200" lvl="0" indent="-419100" rtl="0">
              <a:spcBef>
                <a:spcPts val="0"/>
              </a:spcBef>
              <a:buClr>
                <a:schemeClr val="dk1"/>
              </a:buClr>
              <a:buSzPct val="100000"/>
              <a:buFont typeface="Arial"/>
              <a:buChar char="-"/>
            </a:pPr>
            <a:r>
              <a:rPr lang="en" dirty="0" smtClean="0"/>
              <a:t>TA </a:t>
            </a:r>
            <a:r>
              <a:rPr lang="en" dirty="0"/>
              <a:t>Hours in EIL Lab</a:t>
            </a:r>
          </a:p>
          <a:p>
            <a:pPr marL="914400" lvl="1" indent="-381000" rtl="0">
              <a:spcBef>
                <a:spcPts val="0"/>
              </a:spcBef>
              <a:buClr>
                <a:schemeClr val="dk1"/>
              </a:buClr>
              <a:buSzPct val="80000"/>
              <a:buFont typeface="Arial"/>
              <a:buChar char="-"/>
            </a:pPr>
            <a:r>
              <a:rPr lang="en" dirty="0"/>
              <a:t>Posted to Piazza</a:t>
            </a:r>
          </a:p>
          <a:p>
            <a:pPr marL="914400" lvl="1" indent="-381000">
              <a:spcBef>
                <a:spcPts val="0"/>
              </a:spcBef>
              <a:buClr>
                <a:schemeClr val="dk1"/>
              </a:buClr>
              <a:buSzPct val="80000"/>
              <a:buFont typeface="Arial"/>
              <a:buChar char="-"/>
            </a:pPr>
            <a:r>
              <a:rPr lang="en" dirty="0"/>
              <a:t>USE THE TA’s!!!</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Questions?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Base Problem</a:t>
            </a:r>
          </a:p>
        </p:txBody>
      </p:sp>
      <p:sp>
        <p:nvSpPr>
          <p:cNvPr id="41" name="Shape 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dirty="0" smtClean="0"/>
              <a:t>We have time various approaches over time.  Last semester we leased an online system.  While the system was easy to use and provided great reporting, the cost was more than $10,000 a year.</a:t>
            </a:r>
            <a:endParaRPr lang="en" dirty="0"/>
          </a:p>
        </p:txBody>
      </p:sp>
    </p:spTree>
    <p:extLst>
      <p:ext uri="{BB962C8B-B14F-4D97-AF65-F5344CB8AC3E}">
        <p14:creationId xmlns:p14="http://schemas.microsoft.com/office/powerpoint/2010/main" val="56591272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Base Problem</a:t>
            </a:r>
          </a:p>
        </p:txBody>
      </p:sp>
      <p:sp>
        <p:nvSpPr>
          <p:cNvPr id="41" name="Shape 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dirty="0" smtClean="0"/>
              <a:t>In other semesters we have used a manual process to collect the data from each student via a spreadsheet.  This data was then manually compiled by teaching assistants and reports generated.  While this process was not expensive, it was error pronned and took multiple weeks to collect the data and report the results.</a:t>
            </a:r>
            <a:endParaRPr lang="en" dirty="0"/>
          </a:p>
        </p:txBody>
      </p:sp>
    </p:spTree>
    <p:extLst>
      <p:ext uri="{BB962C8B-B14F-4D97-AF65-F5344CB8AC3E}">
        <p14:creationId xmlns:p14="http://schemas.microsoft.com/office/powerpoint/2010/main" val="303731399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Base Problem</a:t>
            </a:r>
          </a:p>
        </p:txBody>
      </p:sp>
      <p:sp>
        <p:nvSpPr>
          <p:cNvPr id="41" name="Shape 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dirty="0" smtClean="0"/>
              <a:t>We would like for you to help us build a middle ground solution where data will still be collected via an excel spreadsheet, but an application will compile the data and generate the needed reports.</a:t>
            </a:r>
            <a:endParaRPr lang="en" dirty="0"/>
          </a:p>
        </p:txBody>
      </p:sp>
    </p:spTree>
    <p:extLst>
      <p:ext uri="{BB962C8B-B14F-4D97-AF65-F5344CB8AC3E}">
        <p14:creationId xmlns:p14="http://schemas.microsoft.com/office/powerpoint/2010/main" val="2496031331"/>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a:t>Master File</a:t>
            </a:r>
          </a:p>
        </p:txBody>
      </p:sp>
      <p:sp>
        <p:nvSpPr>
          <p:cNvPr id="47" name="Shape 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 dirty="0"/>
              <a:t>To accomplish this, </a:t>
            </a:r>
            <a:r>
              <a:rPr lang="en" dirty="0" smtClean="0"/>
              <a:t>the department has created </a:t>
            </a:r>
            <a:r>
              <a:rPr lang="en" dirty="0"/>
              <a:t>a “Master </a:t>
            </a:r>
            <a:r>
              <a:rPr lang="en" dirty="0" smtClean="0"/>
              <a:t>360 Eval </a:t>
            </a:r>
            <a:r>
              <a:rPr lang="en" dirty="0"/>
              <a:t>File” containing data on all </a:t>
            </a:r>
            <a:r>
              <a:rPr lang="en" dirty="0" smtClean="0"/>
              <a:t>students for a given evaluation period.  The file tracks the information needed to idetify the student being evaluated, the student writing the evaluation, the capstone team, an analytical score, a communication / team score, a technical score, average score, and comments.</a:t>
            </a:r>
            <a:endParaRPr lang="en" dirty="0"/>
          </a:p>
          <a:p>
            <a:pPr rtl="0">
              <a:spcBef>
                <a:spcPts val="0"/>
              </a:spcBef>
              <a:buNone/>
            </a:pPr>
            <a:endParaRPr dirty="0"/>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Master File Layout</a:t>
            </a:r>
          </a:p>
        </p:txBody>
      </p:sp>
      <p:sp>
        <p:nvSpPr>
          <p:cNvPr id="53" name="Shape 53"/>
          <p:cNvSpPr txBox="1">
            <a:spLocks noGrp="1"/>
          </p:cNvSpPr>
          <p:nvPr>
            <p:ph type="body" idx="1"/>
          </p:nvPr>
        </p:nvSpPr>
        <p:spPr>
          <a:xfrm>
            <a:off x="457200" y="1200150"/>
            <a:ext cx="8229600" cy="3757799"/>
          </a:xfrm>
          <a:prstGeom prst="rect">
            <a:avLst/>
          </a:prstGeom>
        </p:spPr>
        <p:txBody>
          <a:bodyPr lIns="91425" tIns="91425" rIns="91425" bIns="91425" anchor="t" anchorCtr="0">
            <a:noAutofit/>
          </a:bodyPr>
          <a:lstStyle/>
          <a:p>
            <a:pPr marL="457200" lvl="0" indent="-342900">
              <a:buFont typeface="Arial"/>
              <a:buChar char="-"/>
            </a:pPr>
            <a:r>
              <a:rPr lang="en" sz="1800" dirty="0" smtClean="0"/>
              <a:t>Record Type (“D”)</a:t>
            </a:r>
          </a:p>
          <a:p>
            <a:pPr marL="457200" lvl="0" indent="-342900">
              <a:buFont typeface="Arial"/>
              <a:buChar char="-"/>
            </a:pPr>
            <a:r>
              <a:rPr lang="en" sz="1800" dirty="0" smtClean="0"/>
              <a:t>Student </a:t>
            </a:r>
            <a:r>
              <a:rPr lang="en" sz="1800" dirty="0" smtClean="0"/>
              <a:t>ID</a:t>
            </a:r>
          </a:p>
          <a:p>
            <a:pPr marL="457200" lvl="0" indent="-342900">
              <a:buFont typeface="Arial"/>
              <a:buChar char="-"/>
            </a:pPr>
            <a:r>
              <a:rPr lang="en" sz="1800" dirty="0" smtClean="0"/>
              <a:t>Student Name</a:t>
            </a:r>
          </a:p>
          <a:p>
            <a:pPr marL="457200" lvl="0" indent="-342900">
              <a:buFont typeface="Arial"/>
              <a:buChar char="-"/>
            </a:pPr>
            <a:r>
              <a:rPr lang="en" sz="1800" dirty="0" smtClean="0"/>
              <a:t>Evaluator ID</a:t>
            </a:r>
          </a:p>
          <a:p>
            <a:pPr marL="457200" lvl="0" indent="-342900">
              <a:buFont typeface="Arial"/>
              <a:buChar char="-"/>
            </a:pPr>
            <a:r>
              <a:rPr lang="en" sz="1800" dirty="0" smtClean="0"/>
              <a:t>Team ID</a:t>
            </a:r>
          </a:p>
          <a:p>
            <a:pPr marL="457200" lvl="0" indent="-342900">
              <a:buFont typeface="Arial"/>
              <a:buChar char="-"/>
            </a:pPr>
            <a:r>
              <a:rPr lang="en" sz="1800" dirty="0" smtClean="0"/>
              <a:t>Team Name</a:t>
            </a:r>
          </a:p>
          <a:p>
            <a:pPr marL="457200" lvl="0" indent="-342900">
              <a:buFont typeface="Arial"/>
              <a:buChar char="-"/>
            </a:pPr>
            <a:r>
              <a:rPr lang="en" sz="1800" dirty="0" smtClean="0"/>
              <a:t>Analytical Score</a:t>
            </a:r>
          </a:p>
          <a:p>
            <a:pPr marL="457200" lvl="0" indent="-342900">
              <a:buFont typeface="Arial"/>
              <a:buChar char="-"/>
            </a:pPr>
            <a:r>
              <a:rPr lang="en" sz="1800" dirty="0" smtClean="0"/>
              <a:t>Communication / Team Score</a:t>
            </a:r>
          </a:p>
          <a:p>
            <a:pPr marL="457200" lvl="0" indent="-342900">
              <a:buFont typeface="Arial"/>
              <a:buChar char="-"/>
            </a:pPr>
            <a:r>
              <a:rPr lang="en" sz="1800" dirty="0" smtClean="0"/>
              <a:t>Technical Score</a:t>
            </a:r>
          </a:p>
          <a:p>
            <a:pPr marL="457200" lvl="0" indent="-342900">
              <a:buFont typeface="Arial"/>
              <a:buChar char="-"/>
            </a:pPr>
            <a:r>
              <a:rPr lang="en" sz="1800" dirty="0" smtClean="0"/>
              <a:t>Average Score</a:t>
            </a:r>
          </a:p>
          <a:p>
            <a:pPr marL="457200" lvl="0" indent="-342900">
              <a:buFont typeface="Arial"/>
              <a:buChar char="-"/>
            </a:pPr>
            <a:r>
              <a:rPr lang="en" sz="1800" dirty="0" smtClean="0"/>
              <a:t>Comments</a:t>
            </a:r>
            <a:endParaRPr lang="en" sz="2400" dirty="0" smtClean="0"/>
          </a:p>
          <a:p>
            <a:pPr marL="114300" lvl="0"/>
            <a:endParaRPr lang="en" sz="1800" dirty="0" smtClean="0"/>
          </a:p>
          <a:p>
            <a:pPr marL="114300" lvl="0"/>
            <a:r>
              <a:rPr lang="en" sz="1800" dirty="0" smtClean="0"/>
              <a:t>* Note </a:t>
            </a:r>
            <a:r>
              <a:rPr lang="en" sz="1800" dirty="0"/>
              <a:t>fields are in this order on the file, </a:t>
            </a:r>
            <a:r>
              <a:rPr lang="en" sz="1800" dirty="0" smtClean="0"/>
              <a:t># delimited.  </a:t>
            </a:r>
            <a:endParaRPr lang="en" sz="1800" dirty="0"/>
          </a:p>
          <a:p>
            <a:pPr lv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Master </a:t>
            </a:r>
            <a:r>
              <a:rPr lang="en" dirty="0"/>
              <a:t>File </a:t>
            </a:r>
            <a:r>
              <a:rPr lang="en" dirty="0" smtClean="0"/>
              <a:t>Layout – Header Record</a:t>
            </a:r>
            <a:endParaRPr lang="en" dirty="0"/>
          </a:p>
        </p:txBody>
      </p:sp>
      <p:sp>
        <p:nvSpPr>
          <p:cNvPr id="53" name="Shape 53"/>
          <p:cNvSpPr txBox="1">
            <a:spLocks noGrp="1"/>
          </p:cNvSpPr>
          <p:nvPr>
            <p:ph type="body" idx="1"/>
          </p:nvPr>
        </p:nvSpPr>
        <p:spPr>
          <a:xfrm>
            <a:off x="457200" y="1200150"/>
            <a:ext cx="8229600" cy="3757799"/>
          </a:xfrm>
          <a:prstGeom prst="rect">
            <a:avLst/>
          </a:prstGeom>
        </p:spPr>
        <p:txBody>
          <a:bodyPr lIns="91425" tIns="91425" rIns="91425" bIns="91425" anchor="t" anchorCtr="0">
            <a:noAutofit/>
          </a:bodyPr>
          <a:lstStyle/>
          <a:p>
            <a:pPr marL="457200" indent="-342900">
              <a:buFont typeface="Arial"/>
              <a:buChar char="-"/>
            </a:pPr>
            <a:r>
              <a:rPr lang="en" sz="1800" dirty="0" smtClean="0"/>
              <a:t>Record Type (“H”)</a:t>
            </a:r>
          </a:p>
          <a:p>
            <a:pPr marL="457200" indent="-342900">
              <a:buFont typeface="Arial"/>
              <a:buChar char="-"/>
            </a:pPr>
            <a:r>
              <a:rPr lang="en" sz="1800" dirty="0" smtClean="0"/>
              <a:t>File Name</a:t>
            </a:r>
          </a:p>
          <a:p>
            <a:pPr marL="457200" indent="-342900">
              <a:buFont typeface="Arial"/>
              <a:buChar char="-"/>
            </a:pPr>
            <a:r>
              <a:rPr lang="en" sz="1800" dirty="0" smtClean="0"/>
              <a:t>Round Begin Date (MM/DD/YYYY)</a:t>
            </a:r>
          </a:p>
          <a:p>
            <a:pPr marL="457200" indent="-342900">
              <a:buFont typeface="Arial"/>
              <a:buChar char="-"/>
            </a:pPr>
            <a:r>
              <a:rPr lang="en" sz="1800" dirty="0" smtClean="0"/>
              <a:t>Round End Date (MM/DD/YYYY)</a:t>
            </a:r>
          </a:p>
          <a:p>
            <a:pPr marL="457200" indent="-342900">
              <a:buFont typeface="Arial"/>
              <a:buChar char="-"/>
            </a:pPr>
            <a:endParaRPr lang="en" sz="1800" dirty="0"/>
          </a:p>
          <a:p>
            <a:pPr marL="114300"/>
            <a:endParaRPr lang="en" sz="1800" dirty="0" smtClean="0"/>
          </a:p>
          <a:p>
            <a:pPr marL="114300"/>
            <a:endParaRPr lang="en" sz="1800" dirty="0"/>
          </a:p>
          <a:p>
            <a:pPr marL="114300"/>
            <a:r>
              <a:rPr lang="en" sz="1800" dirty="0"/>
              <a:t>					</a:t>
            </a:r>
          </a:p>
          <a:p>
            <a:pPr marL="114300" lvl="0" rtl="0">
              <a:spcBef>
                <a:spcPts val="0"/>
              </a:spcBef>
              <a:buClr>
                <a:schemeClr val="dk1"/>
              </a:buClr>
              <a:buSzPct val="100000"/>
            </a:pPr>
            <a:r>
              <a:rPr lang="en" sz="1800" dirty="0" smtClean="0"/>
              <a:t> </a:t>
            </a:r>
            <a:r>
              <a:rPr lang="en" sz="1800" dirty="0"/>
              <a:t>	</a:t>
            </a:r>
            <a:endParaRPr lang="en" sz="2400" dirty="0" smtClean="0"/>
          </a:p>
          <a:p>
            <a:pPr marL="285750" lvl="0" indent="-285750" rtl="0">
              <a:spcBef>
                <a:spcPts val="0"/>
              </a:spcBef>
              <a:buFont typeface="Arial" panose="020B0604020202020204" pitchFamily="34" charset="0"/>
              <a:buChar char="•"/>
            </a:pPr>
            <a:r>
              <a:rPr lang="en" sz="1800" dirty="0" smtClean="0"/>
              <a:t>Note </a:t>
            </a:r>
            <a:r>
              <a:rPr lang="en" sz="1800" dirty="0"/>
              <a:t>fields are in this order on the </a:t>
            </a:r>
            <a:r>
              <a:rPr lang="en" sz="1800" dirty="0" smtClean="0"/>
              <a:t>file, </a:t>
            </a:r>
            <a:r>
              <a:rPr lang="en" sz="1800" dirty="0"/>
              <a:t>#</a:t>
            </a:r>
            <a:r>
              <a:rPr lang="en" sz="1800" dirty="0" smtClean="0"/>
              <a:t> </a:t>
            </a:r>
            <a:r>
              <a:rPr lang="en" sz="1800" dirty="0"/>
              <a:t>delimited.  </a:t>
            </a:r>
            <a:endParaRPr lang="en" sz="1800" dirty="0" smtClean="0"/>
          </a:p>
          <a:p>
            <a:pPr marL="285750" lvl="0" indent="-285750" rtl="0">
              <a:spcBef>
                <a:spcPts val="0"/>
              </a:spcBef>
              <a:buFont typeface="Arial" panose="020B0604020202020204" pitchFamily="34" charset="0"/>
              <a:buChar char="•"/>
            </a:pPr>
            <a:r>
              <a:rPr lang="en" sz="1800" dirty="0" smtClean="0"/>
              <a:t>File name will be hard coded with the value “Master 360 Eval File”</a:t>
            </a:r>
            <a:endParaRPr lang="en" sz="1800" dirty="0"/>
          </a:p>
          <a:p>
            <a:pPr lvl="0">
              <a:spcBef>
                <a:spcPts val="0"/>
              </a:spcBef>
              <a:buNone/>
            </a:pPr>
            <a:endParaRPr dirty="0"/>
          </a:p>
        </p:txBody>
      </p:sp>
    </p:spTree>
    <p:extLst>
      <p:ext uri="{BB962C8B-B14F-4D97-AF65-F5344CB8AC3E}">
        <p14:creationId xmlns:p14="http://schemas.microsoft.com/office/powerpoint/2010/main" val="161668428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smtClean="0"/>
              <a:t>Review / Update File</a:t>
            </a:r>
            <a:endParaRPr lang="en" dirty="0"/>
          </a:p>
        </p:txBody>
      </p:sp>
      <p:sp>
        <p:nvSpPr>
          <p:cNvPr id="59" name="Shape 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2400" dirty="0" smtClean="0"/>
              <a:t>The review data will be collected in an excel spreadsheet and stored in a .csv file.  The file will be named 360Eval.csv .  These files will be emailed to the TA’s.  To limit the scope for your project, you can assume the TA’s will run your program on 1 file at a time, but each file will contain new records, changes to current records and deletes of current records.</a:t>
            </a:r>
          </a:p>
          <a:p>
            <a:pPr rtl="0">
              <a:spcBef>
                <a:spcPts val="0"/>
              </a:spcBef>
              <a:buNone/>
            </a:pPr>
            <a:endParaRPr lang="en" sz="2400"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813</Words>
  <Application>Microsoft Office PowerPoint</Application>
  <PresentationFormat>On-screen Show (16:9)</PresentationFormat>
  <Paragraphs>132</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label</vt:lpstr>
      <vt:lpstr>Final Project</vt:lpstr>
      <vt:lpstr>Base Problem</vt:lpstr>
      <vt:lpstr>Base Problem</vt:lpstr>
      <vt:lpstr>Base Problem</vt:lpstr>
      <vt:lpstr>Base Problem</vt:lpstr>
      <vt:lpstr>Master File</vt:lpstr>
      <vt:lpstr>Master File Layout</vt:lpstr>
      <vt:lpstr>Master File Layout – Header Record</vt:lpstr>
      <vt:lpstr>Review / Update File</vt:lpstr>
      <vt:lpstr>Update File Layout – Header Record</vt:lpstr>
      <vt:lpstr>Update File Layout – Detail Record</vt:lpstr>
      <vt:lpstr>Update File Layout – Trailer Record</vt:lpstr>
      <vt:lpstr>What’s Needed</vt:lpstr>
      <vt:lpstr>Updating the Master File</vt:lpstr>
      <vt:lpstr>Pre Process Editing</vt:lpstr>
      <vt:lpstr>Needed Report 1</vt:lpstr>
      <vt:lpstr>Needed Report 2</vt:lpstr>
      <vt:lpstr>Grading</vt:lpstr>
      <vt:lpstr>Grading Continued</vt:lpstr>
      <vt:lpstr>Time Line</vt:lpstr>
      <vt:lpstr>General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Jeff Lucas</dc:creator>
  <cp:lastModifiedBy>Jamie E Hillman</cp:lastModifiedBy>
  <cp:revision>40</cp:revision>
  <dcterms:modified xsi:type="dcterms:W3CDTF">2017-04-12T17:51:04Z</dcterms:modified>
</cp:coreProperties>
</file>