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9944100" cy="1437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EB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504" autoAdjust="0"/>
    <p:restoredTop sz="96349" autoAdjust="0"/>
  </p:normalViewPr>
  <p:slideViewPr>
    <p:cSldViewPr snapToGrid="0">
      <p:cViewPr varScale="1">
        <p:scale>
          <a:sx n="27" d="100"/>
          <a:sy n="27" d="100"/>
        </p:scale>
        <p:origin x="204" y="79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5DE1E4-A113-4268-A1FC-1CCCD872F17F}" type="datetimeFigureOut">
              <a:rPr lang="en-NZ" smtClean="0"/>
              <a:t>19/06/2019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45BB2DF8-3A48-4646-BB36-11E2CAC8130D}" type="slidenum">
              <a:rPr lang="en-NZ" smtClean="0"/>
              <a:t>‹#›</a:t>
            </a:fld>
            <a:endParaRPr lang="en-NZ"/>
          </a:p>
        </p:txBody>
      </p:sp>
    </p:spTree>
    <p:extLst>
      <p:ext uri="{BB962C8B-B14F-4D97-AF65-F5344CB8AC3E}">
        <p14:creationId xmlns:p14="http://schemas.microsoft.com/office/powerpoint/2010/main" val="2733239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5DE1E4-A113-4268-A1FC-1CCCD872F17F}" type="datetimeFigureOut">
              <a:rPr lang="en-NZ" smtClean="0"/>
              <a:t>19/06/2019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45BB2DF8-3A48-4646-BB36-11E2CAC8130D}" type="slidenum">
              <a:rPr lang="en-NZ" smtClean="0"/>
              <a:t>‹#›</a:t>
            </a:fld>
            <a:endParaRPr lang="en-NZ"/>
          </a:p>
        </p:txBody>
      </p:sp>
    </p:spTree>
    <p:extLst>
      <p:ext uri="{BB962C8B-B14F-4D97-AF65-F5344CB8AC3E}">
        <p14:creationId xmlns:p14="http://schemas.microsoft.com/office/powerpoint/2010/main" val="4097420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5DE1E4-A113-4268-A1FC-1CCCD872F17F}" type="datetimeFigureOut">
              <a:rPr lang="en-NZ" smtClean="0"/>
              <a:t>19/06/2019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45BB2DF8-3A48-4646-BB36-11E2CAC8130D}" type="slidenum">
              <a:rPr lang="en-NZ" smtClean="0"/>
              <a:t>‹#›</a:t>
            </a:fld>
            <a:endParaRPr lang="en-NZ"/>
          </a:p>
        </p:txBody>
      </p:sp>
    </p:spTree>
    <p:extLst>
      <p:ext uri="{BB962C8B-B14F-4D97-AF65-F5344CB8AC3E}">
        <p14:creationId xmlns:p14="http://schemas.microsoft.com/office/powerpoint/2010/main" val="266066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5DE1E4-A113-4268-A1FC-1CCCD872F17F}" type="datetimeFigureOut">
              <a:rPr lang="en-NZ" smtClean="0"/>
              <a:t>19/06/2019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45BB2DF8-3A48-4646-BB36-11E2CAC8130D}" type="slidenum">
              <a:rPr lang="en-NZ" smtClean="0"/>
              <a:t>‹#›</a:t>
            </a:fld>
            <a:endParaRPr lang="en-NZ"/>
          </a:p>
        </p:txBody>
      </p:sp>
    </p:spTree>
    <p:extLst>
      <p:ext uri="{BB962C8B-B14F-4D97-AF65-F5344CB8AC3E}">
        <p14:creationId xmlns:p14="http://schemas.microsoft.com/office/powerpoint/2010/main" val="2254180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5DE1E4-A113-4268-A1FC-1CCCD872F17F}" type="datetimeFigureOut">
              <a:rPr lang="en-NZ" smtClean="0"/>
              <a:t>19/06/2019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45BB2DF8-3A48-4646-BB36-11E2CAC8130D}" type="slidenum">
              <a:rPr lang="en-NZ" smtClean="0"/>
              <a:t>‹#›</a:t>
            </a:fld>
            <a:endParaRPr lang="en-NZ"/>
          </a:p>
        </p:txBody>
      </p:sp>
    </p:spTree>
    <p:extLst>
      <p:ext uri="{BB962C8B-B14F-4D97-AF65-F5344CB8AC3E}">
        <p14:creationId xmlns:p14="http://schemas.microsoft.com/office/powerpoint/2010/main" val="3246872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5DE1E4-A113-4268-A1FC-1CCCD872F17F}" type="datetimeFigureOut">
              <a:rPr lang="en-NZ" smtClean="0"/>
              <a:t>19/06/2019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45BB2DF8-3A48-4646-BB36-11E2CAC8130D}" type="slidenum">
              <a:rPr lang="en-NZ" smtClean="0"/>
              <a:t>‹#›</a:t>
            </a:fld>
            <a:endParaRPr lang="en-NZ"/>
          </a:p>
        </p:txBody>
      </p:sp>
    </p:spTree>
    <p:extLst>
      <p:ext uri="{BB962C8B-B14F-4D97-AF65-F5344CB8AC3E}">
        <p14:creationId xmlns:p14="http://schemas.microsoft.com/office/powerpoint/2010/main" val="4073404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5DE1E4-A113-4268-A1FC-1CCCD872F17F}" type="datetimeFigureOut">
              <a:rPr lang="en-NZ" smtClean="0"/>
              <a:t>19/06/2019</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45BB2DF8-3A48-4646-BB36-11E2CAC8130D}" type="slidenum">
              <a:rPr lang="en-NZ" smtClean="0"/>
              <a:t>‹#›</a:t>
            </a:fld>
            <a:endParaRPr lang="en-NZ"/>
          </a:p>
        </p:txBody>
      </p:sp>
    </p:spTree>
    <p:extLst>
      <p:ext uri="{BB962C8B-B14F-4D97-AF65-F5344CB8AC3E}">
        <p14:creationId xmlns:p14="http://schemas.microsoft.com/office/powerpoint/2010/main" val="2388845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5DE1E4-A113-4268-A1FC-1CCCD872F17F}" type="datetimeFigureOut">
              <a:rPr lang="en-NZ" smtClean="0"/>
              <a:t>19/06/2019</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45BB2DF8-3A48-4646-BB36-11E2CAC8130D}" type="slidenum">
              <a:rPr lang="en-NZ" smtClean="0"/>
              <a:t>‹#›</a:t>
            </a:fld>
            <a:endParaRPr lang="en-NZ"/>
          </a:p>
        </p:txBody>
      </p:sp>
    </p:spTree>
    <p:extLst>
      <p:ext uri="{BB962C8B-B14F-4D97-AF65-F5344CB8AC3E}">
        <p14:creationId xmlns:p14="http://schemas.microsoft.com/office/powerpoint/2010/main" val="3498297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5DE1E4-A113-4268-A1FC-1CCCD872F17F}" type="datetimeFigureOut">
              <a:rPr lang="en-NZ" smtClean="0"/>
              <a:t>19/06/2019</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45BB2DF8-3A48-4646-BB36-11E2CAC8130D}" type="slidenum">
              <a:rPr lang="en-NZ" smtClean="0"/>
              <a:t>‹#›</a:t>
            </a:fld>
            <a:endParaRPr lang="en-NZ"/>
          </a:p>
        </p:txBody>
      </p:sp>
    </p:spTree>
    <p:extLst>
      <p:ext uri="{BB962C8B-B14F-4D97-AF65-F5344CB8AC3E}">
        <p14:creationId xmlns:p14="http://schemas.microsoft.com/office/powerpoint/2010/main" val="2055613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AA5DE1E4-A113-4268-A1FC-1CCCD872F17F}" type="datetimeFigureOut">
              <a:rPr lang="en-NZ" smtClean="0"/>
              <a:t>19/06/2019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45BB2DF8-3A48-4646-BB36-11E2CAC8130D}" type="slidenum">
              <a:rPr lang="en-NZ" smtClean="0"/>
              <a:t>‹#›</a:t>
            </a:fld>
            <a:endParaRPr lang="en-NZ"/>
          </a:p>
        </p:txBody>
      </p:sp>
    </p:spTree>
    <p:extLst>
      <p:ext uri="{BB962C8B-B14F-4D97-AF65-F5344CB8AC3E}">
        <p14:creationId xmlns:p14="http://schemas.microsoft.com/office/powerpoint/2010/main" val="3192200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AA5DE1E4-A113-4268-A1FC-1CCCD872F17F}" type="datetimeFigureOut">
              <a:rPr lang="en-NZ" smtClean="0"/>
              <a:t>19/06/2019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45BB2DF8-3A48-4646-BB36-11E2CAC8130D}" type="slidenum">
              <a:rPr lang="en-NZ" smtClean="0"/>
              <a:t>‹#›</a:t>
            </a:fld>
            <a:endParaRPr lang="en-NZ"/>
          </a:p>
        </p:txBody>
      </p:sp>
    </p:spTree>
    <p:extLst>
      <p:ext uri="{BB962C8B-B14F-4D97-AF65-F5344CB8AC3E}">
        <p14:creationId xmlns:p14="http://schemas.microsoft.com/office/powerpoint/2010/main" val="2129781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AA5DE1E4-A113-4268-A1FC-1CCCD872F17F}" type="datetimeFigureOut">
              <a:rPr lang="en-NZ" smtClean="0"/>
              <a:t>19/06/2019</a:t>
            </a:fld>
            <a:endParaRPr lang="en-NZ"/>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45BB2DF8-3A48-4646-BB36-11E2CAC8130D}" type="slidenum">
              <a:rPr lang="en-NZ" smtClean="0"/>
              <a:t>‹#›</a:t>
            </a:fld>
            <a:endParaRPr lang="en-NZ"/>
          </a:p>
        </p:txBody>
      </p:sp>
    </p:spTree>
    <p:extLst>
      <p:ext uri="{BB962C8B-B14F-4D97-AF65-F5344CB8AC3E}">
        <p14:creationId xmlns:p14="http://schemas.microsoft.com/office/powerpoint/2010/main" val="41594615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emf"/><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gif"/><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0EB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B3951-22B4-4367-AA17-A99889A2B52C}"/>
              </a:ext>
            </a:extLst>
          </p:cNvPr>
          <p:cNvSpPr>
            <a:spLocks noGrp="1"/>
          </p:cNvSpPr>
          <p:nvPr>
            <p:ph type="ctrTitle"/>
          </p:nvPr>
        </p:nvSpPr>
        <p:spPr>
          <a:xfrm>
            <a:off x="2323086" y="727857"/>
            <a:ext cx="25733931" cy="2430947"/>
          </a:xfrm>
        </p:spPr>
        <p:txBody>
          <a:bodyPr anchor="ctr" anchorCtr="0">
            <a:normAutofit/>
          </a:bodyPr>
          <a:lstStyle/>
          <a:p>
            <a:r>
              <a:rPr lang="en-US" sz="9600" dirty="0">
                <a:latin typeface="Arial" panose="020B0604020202020204" pitchFamily="34" charset="0"/>
                <a:cs typeface="Arial" panose="020B0604020202020204" pitchFamily="34" charset="0"/>
              </a:rPr>
              <a:t>Compendium Application</a:t>
            </a:r>
            <a:endParaRPr lang="en-NZ" sz="96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88F7594-6253-49ED-8658-12C3B79C4EC0}"/>
              </a:ext>
            </a:extLst>
          </p:cNvPr>
          <p:cNvSpPr txBox="1"/>
          <p:nvPr/>
        </p:nvSpPr>
        <p:spPr>
          <a:xfrm>
            <a:off x="984540" y="11943799"/>
            <a:ext cx="9049680" cy="5663089"/>
          </a:xfrm>
          <a:prstGeom prst="rect">
            <a:avLst/>
          </a:prstGeom>
          <a:noFill/>
        </p:spPr>
        <p:txBody>
          <a:bodyPr wrap="square" rtlCol="0">
            <a:spAutoFit/>
          </a:bodyPr>
          <a:lstStyle/>
          <a:p>
            <a:pPr algn="just"/>
            <a:r>
              <a:rPr lang="en-US" sz="2000" dirty="0">
                <a:latin typeface="Arial" panose="020B0604020202020204" pitchFamily="34" charset="0"/>
                <a:cs typeface="Arial" panose="020B0604020202020204" pitchFamily="34" charset="0"/>
              </a:rPr>
              <a:t>Scrum is best suited for products and development projects. Kanban is best for production support. We use </a:t>
            </a:r>
            <a:r>
              <a:rPr lang="en-US" sz="2000" dirty="0" err="1">
                <a:latin typeface="Arial" panose="020B0604020202020204" pitchFamily="34" charset="0"/>
                <a:cs typeface="Arial" panose="020B0604020202020204" pitchFamily="34" charset="0"/>
              </a:rPr>
              <a:t>Scrumban</a:t>
            </a:r>
            <a:r>
              <a:rPr lang="en-US" sz="2000" dirty="0">
                <a:latin typeface="Arial" panose="020B0604020202020204" pitchFamily="34" charset="0"/>
                <a:cs typeface="Arial" panose="020B0604020202020204" pitchFamily="34" charset="0"/>
              </a:rPr>
              <a:t> – which combines the best features of both – for maintenance projects. </a:t>
            </a:r>
            <a:r>
              <a:rPr lang="en-US" sz="2000" dirty="0" err="1">
                <a:latin typeface="Arial" panose="020B0604020202020204" pitchFamily="34" charset="0"/>
                <a:cs typeface="Arial" panose="020B0604020202020204" pitchFamily="34" charset="0"/>
              </a:rPr>
              <a:t>Scrumban</a:t>
            </a:r>
            <a:r>
              <a:rPr lang="en-US" sz="2000" dirty="0">
                <a:latin typeface="Arial" panose="020B0604020202020204" pitchFamily="34" charset="0"/>
                <a:cs typeface="Arial" panose="020B0604020202020204" pitchFamily="34" charset="0"/>
              </a:rPr>
              <a:t> is becoming very popular these days in service industries, where we have both development and maintenance projects.</a:t>
            </a:r>
          </a:p>
          <a:p>
            <a:pPr algn="just"/>
            <a:r>
              <a:rPr lang="en-US" sz="2000" b="1" dirty="0">
                <a:latin typeface="Arial" panose="020B0604020202020204" pitchFamily="34" charset="0"/>
                <a:cs typeface="Arial" panose="020B0604020202020204" pitchFamily="34" charset="0"/>
              </a:rPr>
              <a:t>Reason for </a:t>
            </a:r>
            <a:r>
              <a:rPr lang="en-US" sz="2000" b="1" dirty="0" err="1">
                <a:latin typeface="Arial" panose="020B0604020202020204" pitchFamily="34" charset="0"/>
                <a:cs typeface="Arial" panose="020B0604020202020204" pitchFamily="34" charset="0"/>
              </a:rPr>
              <a:t>Scrumban</a:t>
            </a:r>
            <a:endParaRPr lang="en-US" sz="2000" b="1"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r>
              <a:rPr lang="en-US" sz="2000" dirty="0">
                <a:latin typeface="Arial" panose="020B0604020202020204" pitchFamily="34" charset="0"/>
                <a:cs typeface="Arial" panose="020B0604020202020204" pitchFamily="34" charset="0"/>
              </a:rPr>
              <a:t>Short term iteration time (1 week) per sprint, since the project timeline is 4 months.</a:t>
            </a:r>
          </a:p>
          <a:p>
            <a:pPr marL="342900" indent="-342900" algn="just">
              <a:buFont typeface="Wingdings" panose="05000000000000000000" pitchFamily="2" charset="2"/>
              <a:buChar char="§"/>
            </a:pPr>
            <a:r>
              <a:rPr lang="en-US" sz="2000" dirty="0">
                <a:latin typeface="Arial" panose="020B0604020202020204" pitchFamily="34" charset="0"/>
                <a:cs typeface="Arial" panose="020B0604020202020204" pitchFamily="34" charset="0"/>
              </a:rPr>
              <a:t>Scrum allows for the client to have a more regular input into the project, which will aid to the advancement and end goal of the project.</a:t>
            </a:r>
          </a:p>
          <a:p>
            <a:pPr marL="342900" indent="-342900" algn="just">
              <a:buFont typeface="Wingdings" panose="05000000000000000000" pitchFamily="2" charset="2"/>
              <a:buChar char="§"/>
            </a:pPr>
            <a:r>
              <a:rPr lang="en-US" sz="2000" dirty="0">
                <a:latin typeface="Arial" panose="020B0604020202020204" pitchFamily="34" charset="0"/>
                <a:cs typeface="Arial" panose="020B0604020202020204" pitchFamily="34" charset="0"/>
              </a:rPr>
              <a:t>Collaboration with the client is necessary since he and his fellow members are the end-users.</a:t>
            </a:r>
          </a:p>
          <a:p>
            <a:pPr marL="342900" indent="-342900" algn="just">
              <a:buFont typeface="Wingdings" panose="05000000000000000000" pitchFamily="2" charset="2"/>
              <a:buChar char="§"/>
            </a:pPr>
            <a:r>
              <a:rPr lang="en-US" sz="2000" dirty="0">
                <a:latin typeface="Arial" panose="020B0604020202020204" pitchFamily="34" charset="0"/>
                <a:cs typeface="Arial" panose="020B0604020202020204" pitchFamily="34" charset="0"/>
              </a:rPr>
              <a:t>Kanban helps us visualize the project task flow e.g. backlog, ready, doing, testing and done. </a:t>
            </a:r>
          </a:p>
          <a:p>
            <a:pPr marL="342900" indent="-342900" algn="just">
              <a:buFont typeface="Wingdings" panose="05000000000000000000" pitchFamily="2" charset="2"/>
              <a:buChar char="§"/>
            </a:pPr>
            <a:r>
              <a:rPr lang="en-US" sz="2000" dirty="0">
                <a:latin typeface="Arial" panose="020B0604020202020204" pitchFamily="34" charset="0"/>
                <a:cs typeface="Arial" panose="020B0604020202020204" pitchFamily="34" charset="0"/>
              </a:rPr>
              <a:t>Project tasks place on the Kanban board, keeps us on track and gives us a reminder, what we’re meant to be doing and not meant to be during SCRUM sprints.</a:t>
            </a:r>
          </a:p>
          <a:p>
            <a:pPr algn="just"/>
            <a:endParaRPr lang="en-US" sz="2200"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8E5B130B-6BEE-42DA-A5AD-F097AA209AD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70419" y="752961"/>
            <a:ext cx="2397652" cy="2788553"/>
          </a:xfrm>
          <a:prstGeom prst="rect">
            <a:avLst/>
          </a:prstGeom>
        </p:spPr>
      </p:pic>
      <p:sp>
        <p:nvSpPr>
          <p:cNvPr id="13" name="TextBox 12">
            <a:extLst>
              <a:ext uri="{FF2B5EF4-FFF2-40B4-BE49-F238E27FC236}">
                <a16:creationId xmlns:a16="http://schemas.microsoft.com/office/drawing/2014/main" id="{B9661304-9C35-43F6-BA3D-7E01D802DACB}"/>
              </a:ext>
            </a:extLst>
          </p:cNvPr>
          <p:cNvSpPr txBox="1"/>
          <p:nvPr/>
        </p:nvSpPr>
        <p:spPr>
          <a:xfrm>
            <a:off x="10576940" y="2642255"/>
            <a:ext cx="5869107" cy="1384995"/>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Project: SGRANCh IT7x01 </a:t>
            </a:r>
          </a:p>
          <a:p>
            <a:r>
              <a:rPr lang="en-US" sz="2800" dirty="0">
                <a:latin typeface="Arial" panose="020B0604020202020204" pitchFamily="34" charset="0"/>
                <a:cs typeface="Arial" panose="020B0604020202020204" pitchFamily="34" charset="0"/>
              </a:rPr>
              <a:t>By: Taylor Everett &amp; Chris Simmons</a:t>
            </a:r>
            <a:endParaRPr lang="en-NZ" sz="2800" dirty="0">
              <a:latin typeface="Arial" panose="020B0604020202020204" pitchFamily="34" charset="0"/>
              <a:cs typeface="Arial" panose="020B0604020202020204" pitchFamily="34" charset="0"/>
            </a:endParaRPr>
          </a:p>
          <a:p>
            <a:endParaRPr lang="en-NZ" sz="28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25078EB0-C1D1-4EC6-BA84-96ED4A315350}"/>
              </a:ext>
            </a:extLst>
          </p:cNvPr>
          <p:cNvSpPr txBox="1"/>
          <p:nvPr/>
        </p:nvSpPr>
        <p:spPr>
          <a:xfrm>
            <a:off x="955780" y="3726742"/>
            <a:ext cx="9018616" cy="584775"/>
          </a:xfrm>
          <a:prstGeom prst="rect">
            <a:avLst/>
          </a:prstGeom>
          <a:solidFill>
            <a:srgbClr val="C00000"/>
          </a:solidFill>
        </p:spPr>
        <p:txBody>
          <a:bodyPr wrap="square" rtlCol="0">
            <a:spAutoFit/>
          </a:bodyPr>
          <a:lstStyle/>
          <a:p>
            <a:pPr algn="ctr"/>
            <a:r>
              <a:rPr lang="en-US" sz="3200" b="1" dirty="0">
                <a:solidFill>
                  <a:schemeClr val="bg1"/>
                </a:solidFill>
                <a:latin typeface="Arial" panose="020B0604020202020204" pitchFamily="34" charset="0"/>
                <a:cs typeface="Arial" panose="020B0604020202020204" pitchFamily="34" charset="0"/>
              </a:rPr>
              <a:t>BACKGROUND</a:t>
            </a:r>
          </a:p>
        </p:txBody>
      </p:sp>
      <p:sp>
        <p:nvSpPr>
          <p:cNvPr id="15" name="TextBox 14">
            <a:extLst>
              <a:ext uri="{FF2B5EF4-FFF2-40B4-BE49-F238E27FC236}">
                <a16:creationId xmlns:a16="http://schemas.microsoft.com/office/drawing/2014/main" id="{C4D5E345-A466-4F10-A7C9-44EE6BFE5207}"/>
              </a:ext>
            </a:extLst>
          </p:cNvPr>
          <p:cNvSpPr txBox="1"/>
          <p:nvPr/>
        </p:nvSpPr>
        <p:spPr>
          <a:xfrm>
            <a:off x="1044320" y="7765252"/>
            <a:ext cx="8992292" cy="584775"/>
          </a:xfrm>
          <a:prstGeom prst="rect">
            <a:avLst/>
          </a:prstGeom>
          <a:solidFill>
            <a:srgbClr val="C00000"/>
          </a:solidFill>
        </p:spPr>
        <p:txBody>
          <a:bodyPr wrap="square" rtlCol="0">
            <a:spAutoFit/>
          </a:bodyPr>
          <a:lstStyle/>
          <a:p>
            <a:pPr algn="ctr"/>
            <a:r>
              <a:rPr lang="en-US" sz="3200" b="1" dirty="0">
                <a:solidFill>
                  <a:schemeClr val="bg1"/>
                </a:solidFill>
                <a:latin typeface="Arial" panose="020B0604020202020204" pitchFamily="34" charset="0"/>
                <a:cs typeface="Arial" panose="020B0604020202020204" pitchFamily="34" charset="0"/>
              </a:rPr>
              <a:t>OBJECTIVE</a:t>
            </a:r>
          </a:p>
        </p:txBody>
      </p:sp>
      <p:sp>
        <p:nvSpPr>
          <p:cNvPr id="7" name="Rectangle 6">
            <a:extLst>
              <a:ext uri="{FF2B5EF4-FFF2-40B4-BE49-F238E27FC236}">
                <a16:creationId xmlns:a16="http://schemas.microsoft.com/office/drawing/2014/main" id="{02258193-F4C1-4F45-8CE0-EE4367C5BEE8}"/>
              </a:ext>
            </a:extLst>
          </p:cNvPr>
          <p:cNvSpPr/>
          <p:nvPr/>
        </p:nvSpPr>
        <p:spPr>
          <a:xfrm>
            <a:off x="1015604" y="8480055"/>
            <a:ext cx="9026377" cy="2554545"/>
          </a:xfrm>
          <a:prstGeom prst="rect">
            <a:avLst/>
          </a:prstGeom>
        </p:spPr>
        <p:txBody>
          <a:bodyPr wrap="square">
            <a:spAutoFit/>
          </a:bodyPr>
          <a:lstStyle/>
          <a:p>
            <a:pPr algn="just"/>
            <a:r>
              <a:rPr lang="en-NZ" sz="2000" dirty="0">
                <a:latin typeface="Arial" panose="020B0604020202020204" pitchFamily="34" charset="0"/>
                <a:cs typeface="Arial" panose="020B0604020202020204" pitchFamily="34" charset="0"/>
              </a:rPr>
              <a:t>This project was to build an application for smart devices for members of the Royal Arch website to view and download rituals, which the users have access to. The application was originally just an idea, the core idea is to modernize members’ methods of retrieving these ritual files. The application was also required to be informative to its users in similar regards to their current website. This included a login using the current website credentials, access to their Profile, rituals, history, degree chronology, chapter finder, regalia, about app, and an addition of a glossary.</a:t>
            </a:r>
          </a:p>
        </p:txBody>
      </p:sp>
      <p:sp>
        <p:nvSpPr>
          <p:cNvPr id="17" name="Rectangle 16">
            <a:extLst>
              <a:ext uri="{FF2B5EF4-FFF2-40B4-BE49-F238E27FC236}">
                <a16:creationId xmlns:a16="http://schemas.microsoft.com/office/drawing/2014/main" id="{170FDECE-EFAA-4FDF-97C5-86D25C77914C}"/>
              </a:ext>
            </a:extLst>
          </p:cNvPr>
          <p:cNvSpPr/>
          <p:nvPr/>
        </p:nvSpPr>
        <p:spPr>
          <a:xfrm>
            <a:off x="986888" y="4538551"/>
            <a:ext cx="8987508" cy="3032305"/>
          </a:xfrm>
          <a:prstGeom prst="rect">
            <a:avLst/>
          </a:prstGeom>
        </p:spPr>
        <p:txBody>
          <a:bodyPr wrap="square">
            <a:spAutoFit/>
          </a:bodyPr>
          <a:lstStyle/>
          <a:p>
            <a:pPr algn="just">
              <a:lnSpc>
                <a:spcPct val="107000"/>
              </a:lnSpc>
              <a:spcAft>
                <a:spcPts val="800"/>
              </a:spcAft>
            </a:pPr>
            <a:r>
              <a:rPr lang="en-NZ" sz="2000" dirty="0">
                <a:latin typeface="Arial" panose="020B0604020202020204" pitchFamily="34" charset="0"/>
                <a:cs typeface="Arial" panose="020B0604020202020204" pitchFamily="34" charset="0"/>
              </a:rPr>
              <a:t>This Project was first focused on creating a compendium application for the client and their organization. During our first meeting, we requested a database schema, a blank version of the current websites database, and whether or not their server could support API, none of which has been made available by the completion of this document. This project iteration has been largely impacted by the lack of technical information that has not been provided. The Client has the means to attain this information but requires permission from the council which is still in progress. Because of this, the project has turned into a functional prototype instead of a finished product.</a:t>
            </a:r>
            <a:endParaRPr lang="en-US" sz="2000" dirty="0">
              <a:solidFill>
                <a:srgbClr val="000000"/>
              </a:solidFill>
              <a:latin typeface="Arial" panose="020B0604020202020204" pitchFamily="34" charset="0"/>
              <a:ea typeface="Calibri" panose="020F050202020403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6F843E64-A266-4EB9-B31F-F5E8BDF1C75A}"/>
              </a:ext>
            </a:extLst>
          </p:cNvPr>
          <p:cNvSpPr txBox="1"/>
          <p:nvPr/>
        </p:nvSpPr>
        <p:spPr>
          <a:xfrm>
            <a:off x="1015604" y="11214400"/>
            <a:ext cx="9018616" cy="584775"/>
          </a:xfrm>
          <a:prstGeom prst="rect">
            <a:avLst/>
          </a:prstGeom>
          <a:solidFill>
            <a:srgbClr val="C00000"/>
          </a:solidFill>
        </p:spPr>
        <p:txBody>
          <a:bodyPr wrap="square" rtlCol="0">
            <a:spAutoFit/>
          </a:bodyPr>
          <a:lstStyle/>
          <a:p>
            <a:pPr algn="ctr"/>
            <a:r>
              <a:rPr lang="en-US" sz="3200" b="1" dirty="0">
                <a:solidFill>
                  <a:schemeClr val="bg1"/>
                </a:solidFill>
                <a:latin typeface="Arial" panose="020B0604020202020204" pitchFamily="34" charset="0"/>
                <a:cs typeface="Arial" panose="020B0604020202020204" pitchFamily="34" charset="0"/>
              </a:rPr>
              <a:t>METHODOLOGY</a:t>
            </a:r>
          </a:p>
        </p:txBody>
      </p:sp>
      <p:sp>
        <p:nvSpPr>
          <p:cNvPr id="19" name="TextBox 18">
            <a:extLst>
              <a:ext uri="{FF2B5EF4-FFF2-40B4-BE49-F238E27FC236}">
                <a16:creationId xmlns:a16="http://schemas.microsoft.com/office/drawing/2014/main" id="{35C8D456-8161-48F3-B0DE-3D3ECA13430D}"/>
              </a:ext>
            </a:extLst>
          </p:cNvPr>
          <p:cNvSpPr txBox="1"/>
          <p:nvPr/>
        </p:nvSpPr>
        <p:spPr>
          <a:xfrm>
            <a:off x="20249455" y="3726742"/>
            <a:ext cx="9018616" cy="584775"/>
          </a:xfrm>
          <a:prstGeom prst="rect">
            <a:avLst/>
          </a:prstGeom>
          <a:solidFill>
            <a:srgbClr val="C00000"/>
          </a:solidFill>
        </p:spPr>
        <p:txBody>
          <a:bodyPr wrap="square" rtlCol="0">
            <a:spAutoFit/>
          </a:bodyPr>
          <a:lstStyle/>
          <a:p>
            <a:pPr algn="ctr"/>
            <a:r>
              <a:rPr lang="en-US" sz="3200" b="1" dirty="0">
                <a:solidFill>
                  <a:schemeClr val="bg1"/>
                </a:solidFill>
                <a:latin typeface="Arial" panose="020B0604020202020204" pitchFamily="34" charset="0"/>
                <a:cs typeface="Arial" panose="020B0604020202020204" pitchFamily="34" charset="0"/>
              </a:rPr>
              <a:t>SCOPE</a:t>
            </a:r>
          </a:p>
        </p:txBody>
      </p:sp>
      <p:sp>
        <p:nvSpPr>
          <p:cNvPr id="20" name="TextBox 19">
            <a:extLst>
              <a:ext uri="{FF2B5EF4-FFF2-40B4-BE49-F238E27FC236}">
                <a16:creationId xmlns:a16="http://schemas.microsoft.com/office/drawing/2014/main" id="{88708EC6-4D92-4C97-A14A-FDD404AF2E93}"/>
              </a:ext>
            </a:extLst>
          </p:cNvPr>
          <p:cNvSpPr txBox="1"/>
          <p:nvPr/>
        </p:nvSpPr>
        <p:spPr>
          <a:xfrm>
            <a:off x="20272056" y="4442326"/>
            <a:ext cx="9007315" cy="8094524"/>
          </a:xfrm>
          <a:prstGeom prst="rect">
            <a:avLst/>
          </a:prstGeom>
          <a:noFill/>
        </p:spPr>
        <p:txBody>
          <a:bodyPr wrap="square" rtlCol="0">
            <a:spAutoFit/>
          </a:bodyPr>
          <a:lstStyle/>
          <a:p>
            <a:pPr algn="just"/>
            <a:r>
              <a:rPr lang="en-NZ" sz="2000" b="1" dirty="0">
                <a:latin typeface="Arial" panose="020B0604020202020204" pitchFamily="34" charset="0"/>
                <a:cs typeface="Arial" panose="020B0604020202020204" pitchFamily="34" charset="0"/>
              </a:rPr>
              <a:t>Project Requirements:</a:t>
            </a:r>
          </a:p>
          <a:p>
            <a:pPr marL="342900" lvl="0" indent="-342900" algn="just">
              <a:buFont typeface="Arial" panose="020B0604020202020204" pitchFamily="34" charset="0"/>
              <a:buChar char="•"/>
            </a:pPr>
            <a:r>
              <a:rPr lang="en-NZ" sz="2000" dirty="0">
                <a:latin typeface="Arial" panose="020B0604020202020204" pitchFamily="34" charset="0"/>
                <a:cs typeface="Arial" panose="020B0604020202020204" pitchFamily="34" charset="0"/>
              </a:rPr>
              <a:t>Create an app, compatible with Android or/and Apple smart devices.</a:t>
            </a:r>
          </a:p>
          <a:p>
            <a:pPr marL="342900" lvl="0" indent="-342900" algn="just">
              <a:buFont typeface="Arial" panose="020B0604020202020204" pitchFamily="34" charset="0"/>
              <a:buChar char="•"/>
            </a:pPr>
            <a:r>
              <a:rPr lang="en-NZ" sz="2000" dirty="0">
                <a:latin typeface="Arial" panose="020B0604020202020204" pitchFamily="34" charset="0"/>
                <a:cs typeface="Arial" panose="020B0604020202020204" pitchFamily="34" charset="0"/>
              </a:rPr>
              <a:t>Wireframe is like a compendium. Based on similar apps, Apple Tips &amp; Tricks, Coursera, or </a:t>
            </a:r>
            <a:r>
              <a:rPr lang="en-NZ" sz="2000" dirty="0" err="1">
                <a:latin typeface="Arial" panose="020B0604020202020204" pitchFamily="34" charset="0"/>
                <a:cs typeface="Arial" panose="020B0604020202020204" pitchFamily="34" charset="0"/>
              </a:rPr>
              <a:t>ManageMyHealth</a:t>
            </a:r>
            <a:r>
              <a:rPr lang="en-NZ" sz="2000" dirty="0">
                <a:latin typeface="Arial" panose="020B0604020202020204" pitchFamily="34" charset="0"/>
                <a:cs typeface="Arial" panose="020B0604020202020204" pitchFamily="34" charset="0"/>
              </a:rPr>
              <a:t>.</a:t>
            </a:r>
          </a:p>
          <a:p>
            <a:pPr marL="342900" lvl="0" indent="-342900" algn="just">
              <a:buFont typeface="Arial" panose="020B0604020202020204" pitchFamily="34" charset="0"/>
              <a:buChar char="•"/>
            </a:pPr>
            <a:r>
              <a:rPr lang="en-NZ" sz="2000" dirty="0">
                <a:latin typeface="Arial" panose="020B0604020202020204" pitchFamily="34" charset="0"/>
                <a:cs typeface="Arial" panose="020B0604020202020204" pitchFamily="34" charset="0"/>
              </a:rPr>
              <a:t>Login uses website’s already existing API to login.</a:t>
            </a:r>
          </a:p>
          <a:p>
            <a:pPr marL="342900" lvl="0" indent="-342900" algn="just">
              <a:buFont typeface="Arial" panose="020B0604020202020204" pitchFamily="34" charset="0"/>
              <a:buChar char="•"/>
            </a:pPr>
            <a:r>
              <a:rPr lang="en-NZ" sz="2000" dirty="0">
                <a:latin typeface="Arial" panose="020B0604020202020204" pitchFamily="34" charset="0"/>
                <a:cs typeface="Arial" panose="020B0604020202020204" pitchFamily="34" charset="0"/>
              </a:rPr>
              <a:t>Registration/Password Recovery to be linked to current website.</a:t>
            </a:r>
          </a:p>
          <a:p>
            <a:pPr marL="342900" lvl="0" indent="-342900" algn="just">
              <a:buFont typeface="Arial" panose="020B0604020202020204" pitchFamily="34" charset="0"/>
              <a:buChar char="•"/>
            </a:pPr>
            <a:r>
              <a:rPr lang="en-NZ" sz="2000" dirty="0">
                <a:latin typeface="Arial" panose="020B0604020202020204" pitchFamily="34" charset="0"/>
                <a:cs typeface="Arial" panose="020B0604020202020204" pitchFamily="34" charset="0"/>
              </a:rPr>
              <a:t>Profile page, add member visibility to degrees &amp; dates attained, provide access to Ritual if a date is entered in profile DB, Ritual in pdf format, Ensure the site is “Mobile Accessible”, Downloadable to smart devises.</a:t>
            </a:r>
          </a:p>
          <a:p>
            <a:pPr marL="342900" lvl="0" indent="-342900" algn="just">
              <a:buFont typeface="Arial" panose="020B0604020202020204" pitchFamily="34" charset="0"/>
              <a:buChar char="•"/>
            </a:pPr>
            <a:r>
              <a:rPr lang="en-NZ" sz="2000" dirty="0">
                <a:latin typeface="Arial" panose="020B0604020202020204" pitchFamily="34" charset="0"/>
                <a:cs typeface="Arial" panose="020B0604020202020204" pitchFamily="34" charset="0"/>
              </a:rPr>
              <a:t>Ritual page will provide each degree in printable form.</a:t>
            </a:r>
          </a:p>
          <a:p>
            <a:pPr marL="342900" lvl="0" indent="-342900" algn="just">
              <a:buFont typeface="Arial" panose="020B0604020202020204" pitchFamily="34" charset="0"/>
              <a:buChar char="•"/>
            </a:pPr>
            <a:r>
              <a:rPr lang="en-NZ" sz="2000" dirty="0">
                <a:latin typeface="Arial" panose="020B0604020202020204" pitchFamily="34" charset="0"/>
                <a:cs typeface="Arial" panose="020B0604020202020204" pitchFamily="34" charset="0"/>
              </a:rPr>
              <a:t>Create functionality/content; Chronology of degrees, History of SGACNZ, Regalia, Glossary of words includes sound bits of proper pronunciation, chapter &amp; council list include meeting bites &amp; locations with map (google maps)</a:t>
            </a:r>
          </a:p>
          <a:p>
            <a:pPr algn="just"/>
            <a:r>
              <a:rPr lang="en-NZ" sz="2000" b="1" dirty="0">
                <a:latin typeface="Arial" panose="020B0604020202020204" pitchFamily="34" charset="0"/>
                <a:cs typeface="Arial" panose="020B0604020202020204" pitchFamily="34" charset="0"/>
              </a:rPr>
              <a:t>Project Boundaries:</a:t>
            </a:r>
            <a:endParaRPr lang="en-NZ" sz="2000" dirty="0">
              <a:latin typeface="Arial" panose="020B0604020202020204" pitchFamily="34" charset="0"/>
              <a:cs typeface="Arial" panose="020B0604020202020204" pitchFamily="34" charset="0"/>
            </a:endParaRPr>
          </a:p>
          <a:p>
            <a:pPr marL="342900" lvl="0" indent="-342900" algn="just">
              <a:buFont typeface="Arial" panose="020B0604020202020204" pitchFamily="34" charset="0"/>
              <a:buChar char="•"/>
            </a:pPr>
            <a:r>
              <a:rPr lang="en-NZ" sz="2000" dirty="0">
                <a:latin typeface="Arial" panose="020B0604020202020204" pitchFamily="34" charset="0"/>
                <a:cs typeface="Arial" panose="020B0604020202020204" pitchFamily="34" charset="0"/>
              </a:rPr>
              <a:t>Limit on the number of device compatibility; may have to limit to one Operation system to focus on producing a finished product.</a:t>
            </a:r>
          </a:p>
          <a:p>
            <a:pPr marL="342900" lvl="0" indent="-342900" algn="just">
              <a:buFont typeface="Arial" panose="020B0604020202020204" pitchFamily="34" charset="0"/>
              <a:buChar char="•"/>
            </a:pPr>
            <a:r>
              <a:rPr lang="en-NZ" sz="2000" dirty="0">
                <a:latin typeface="Arial" panose="020B0604020202020204" pitchFamily="34" charset="0"/>
                <a:cs typeface="Arial" panose="020B0604020202020204" pitchFamily="34" charset="0"/>
              </a:rPr>
              <a:t>Database and Server Access. </a:t>
            </a:r>
          </a:p>
          <a:p>
            <a:pPr marL="342900" lvl="0" indent="-342900" algn="just">
              <a:buFont typeface="Arial" panose="020B0604020202020204" pitchFamily="34" charset="0"/>
              <a:buChar char="•"/>
            </a:pPr>
            <a:r>
              <a:rPr lang="en-NZ" sz="2000" dirty="0">
                <a:latin typeface="Arial" panose="020B0604020202020204" pitchFamily="34" charset="0"/>
                <a:cs typeface="Arial" panose="020B0604020202020204" pitchFamily="34" charset="0"/>
              </a:rPr>
              <a:t>Unable to set up an API (or get access to the working website API) the app's functionality could be greatly reduced</a:t>
            </a:r>
          </a:p>
          <a:p>
            <a:pPr algn="just"/>
            <a:r>
              <a:rPr lang="en-NZ" sz="2000" b="1" dirty="0">
                <a:latin typeface="Arial" panose="020B0604020202020204" pitchFamily="34" charset="0"/>
                <a:cs typeface="Arial" panose="020B0604020202020204" pitchFamily="34" charset="0"/>
              </a:rPr>
              <a:t>Project Deliverables:</a:t>
            </a:r>
            <a:endParaRPr lang="en-NZ" sz="2000" dirty="0">
              <a:latin typeface="Arial" panose="020B0604020202020204" pitchFamily="34" charset="0"/>
              <a:cs typeface="Arial" panose="020B0604020202020204" pitchFamily="34" charset="0"/>
            </a:endParaRPr>
          </a:p>
          <a:p>
            <a:pPr marL="342900" lvl="0" indent="-342900" algn="just">
              <a:buFont typeface="Arial" panose="020B0604020202020204" pitchFamily="34" charset="0"/>
              <a:buChar char="•"/>
            </a:pPr>
            <a:r>
              <a:rPr lang="en-NZ" sz="2000" dirty="0">
                <a:latin typeface="Arial" panose="020B0604020202020204" pitchFamily="34" charset="0"/>
                <a:cs typeface="Arial" panose="020B0604020202020204" pitchFamily="34" charset="0"/>
              </a:rPr>
              <a:t>Initiate project development.</a:t>
            </a:r>
          </a:p>
          <a:p>
            <a:pPr marL="342900" lvl="0" indent="-342900" algn="just">
              <a:buFont typeface="Arial" panose="020B0604020202020204" pitchFamily="34" charset="0"/>
              <a:buChar char="•"/>
            </a:pPr>
            <a:r>
              <a:rPr lang="en-NZ" sz="2000" dirty="0">
                <a:latin typeface="Arial" panose="020B0604020202020204" pitchFamily="34" charset="0"/>
                <a:cs typeface="Arial" panose="020B0604020202020204" pitchFamily="34" charset="0"/>
              </a:rPr>
              <a:t>Wireframe layout design, flow, and the look of the application. </a:t>
            </a:r>
          </a:p>
          <a:p>
            <a:pPr marL="342900" lvl="0" indent="-342900" algn="just">
              <a:buFont typeface="Arial" panose="020B0604020202020204" pitchFamily="34" charset="0"/>
              <a:buChar char="•"/>
            </a:pPr>
            <a:r>
              <a:rPr lang="en-NZ" sz="2000" dirty="0">
                <a:latin typeface="Arial" panose="020B0604020202020204" pitchFamily="34" charset="0"/>
                <a:cs typeface="Arial" panose="020B0604020202020204" pitchFamily="34" charset="0"/>
              </a:rPr>
              <a:t>Create a paper prototype of wireframes.</a:t>
            </a:r>
          </a:p>
          <a:p>
            <a:pPr marL="342900" lvl="0" indent="-342900" algn="just">
              <a:buFont typeface="Arial" panose="020B0604020202020204" pitchFamily="34" charset="0"/>
              <a:buChar char="•"/>
            </a:pPr>
            <a:r>
              <a:rPr lang="en-NZ" sz="2000" dirty="0">
                <a:latin typeface="Arial" panose="020B0604020202020204" pitchFamily="34" charset="0"/>
                <a:cs typeface="Arial" panose="020B0604020202020204" pitchFamily="34" charset="0"/>
              </a:rPr>
              <a:t>Functional Prototype </a:t>
            </a:r>
          </a:p>
        </p:txBody>
      </p:sp>
      <p:sp>
        <p:nvSpPr>
          <p:cNvPr id="21" name="TextBox 20">
            <a:extLst>
              <a:ext uri="{FF2B5EF4-FFF2-40B4-BE49-F238E27FC236}">
                <a16:creationId xmlns:a16="http://schemas.microsoft.com/office/drawing/2014/main" id="{7FE59927-BA6A-411A-B23B-F51C64A9DC33}"/>
              </a:ext>
            </a:extLst>
          </p:cNvPr>
          <p:cNvSpPr txBox="1"/>
          <p:nvPr/>
        </p:nvSpPr>
        <p:spPr>
          <a:xfrm>
            <a:off x="20260756" y="16985209"/>
            <a:ext cx="9018616" cy="584775"/>
          </a:xfrm>
          <a:prstGeom prst="rect">
            <a:avLst/>
          </a:prstGeom>
          <a:solidFill>
            <a:srgbClr val="C00000"/>
          </a:solidFill>
        </p:spPr>
        <p:txBody>
          <a:bodyPr wrap="square" rtlCol="0">
            <a:spAutoFit/>
          </a:bodyPr>
          <a:lstStyle/>
          <a:p>
            <a:pPr algn="ctr"/>
            <a:r>
              <a:rPr lang="en-US" sz="3200" b="1" dirty="0">
                <a:solidFill>
                  <a:schemeClr val="bg1"/>
                </a:solidFill>
                <a:latin typeface="Arial" panose="020B0604020202020204" pitchFamily="34" charset="0"/>
                <a:cs typeface="Arial" panose="020B0604020202020204" pitchFamily="34" charset="0"/>
              </a:rPr>
              <a:t>TOOLS USED</a:t>
            </a:r>
          </a:p>
        </p:txBody>
      </p:sp>
      <p:sp>
        <p:nvSpPr>
          <p:cNvPr id="22" name="TextBox 21">
            <a:extLst>
              <a:ext uri="{FF2B5EF4-FFF2-40B4-BE49-F238E27FC236}">
                <a16:creationId xmlns:a16="http://schemas.microsoft.com/office/drawing/2014/main" id="{E9881CCA-9138-4083-B9A6-B21339DFA1B3}"/>
              </a:ext>
            </a:extLst>
          </p:cNvPr>
          <p:cNvSpPr txBox="1"/>
          <p:nvPr/>
        </p:nvSpPr>
        <p:spPr>
          <a:xfrm>
            <a:off x="20272056" y="17678205"/>
            <a:ext cx="8979791" cy="2343655"/>
          </a:xfrm>
          <a:prstGeom prst="rect">
            <a:avLst/>
          </a:prstGeom>
          <a:noFill/>
        </p:spPr>
        <p:txBody>
          <a:bodyPr wrap="square" rtlCol="0">
            <a:spAutoFit/>
          </a:bodyPr>
          <a:lstStyle/>
          <a:p>
            <a:pPr>
              <a:lnSpc>
                <a:spcPct val="150000"/>
              </a:lnSpc>
            </a:pPr>
            <a:r>
              <a:rPr lang="en-US" sz="2000" dirty="0">
                <a:latin typeface="Arial" panose="020B0604020202020204" pitchFamily="34" charset="0"/>
                <a:cs typeface="Arial" panose="020B0604020202020204" pitchFamily="34" charset="0"/>
              </a:rPr>
              <a:t>Android SDK – Native Export</a:t>
            </a:r>
          </a:p>
          <a:p>
            <a:pPr>
              <a:lnSpc>
                <a:spcPct val="150000"/>
              </a:lnSpc>
            </a:pPr>
            <a:r>
              <a:rPr lang="en-US" sz="2000" dirty="0">
                <a:latin typeface="Arial" panose="020B0604020202020204" pitchFamily="34" charset="0"/>
                <a:cs typeface="Arial" panose="020B0604020202020204" pitchFamily="34" charset="0"/>
              </a:rPr>
              <a:t>Unity – Functional Prototype</a:t>
            </a:r>
          </a:p>
          <a:p>
            <a:pPr>
              <a:lnSpc>
                <a:spcPct val="150000"/>
              </a:lnSpc>
            </a:pPr>
            <a:r>
              <a:rPr lang="en-US" sz="2000" dirty="0" err="1">
                <a:latin typeface="Arial" panose="020B0604020202020204" pitchFamily="34" charset="0"/>
                <a:cs typeface="Arial" panose="020B0604020202020204" pitchFamily="34" charset="0"/>
              </a:rPr>
              <a:t>DoozyUI</a:t>
            </a:r>
            <a:r>
              <a:rPr lang="en-US" sz="2000" dirty="0">
                <a:latin typeface="Arial" panose="020B0604020202020204" pitchFamily="34" charset="0"/>
                <a:cs typeface="Arial" panose="020B0604020202020204" pitchFamily="34" charset="0"/>
              </a:rPr>
              <a:t> – Unity Addon</a:t>
            </a:r>
          </a:p>
          <a:p>
            <a:pPr>
              <a:lnSpc>
                <a:spcPct val="150000"/>
              </a:lnSpc>
            </a:pPr>
            <a:r>
              <a:rPr lang="en-US" sz="2000" dirty="0" err="1">
                <a:latin typeface="Arial" panose="020B0604020202020204" pitchFamily="34" charset="0"/>
                <a:cs typeface="Arial" panose="020B0604020202020204" pitchFamily="34" charset="0"/>
              </a:rPr>
              <a:t>MavrvelApp</a:t>
            </a:r>
            <a:r>
              <a:rPr lang="en-US" sz="2000" dirty="0">
                <a:latin typeface="Arial" panose="020B0604020202020204" pitchFamily="34" charset="0"/>
                <a:cs typeface="Arial" panose="020B0604020202020204" pitchFamily="34" charset="0"/>
              </a:rPr>
              <a:t> - Paper Prototype</a:t>
            </a:r>
          </a:p>
          <a:p>
            <a:pPr>
              <a:lnSpc>
                <a:spcPct val="150000"/>
              </a:lnSpc>
            </a:pPr>
            <a:r>
              <a:rPr lang="en-US" sz="2000" dirty="0">
                <a:latin typeface="Arial" panose="020B0604020202020204" pitchFamily="34" charset="0"/>
                <a:cs typeface="Arial" panose="020B0604020202020204" pitchFamily="34" charset="0"/>
              </a:rPr>
              <a:t>XAMPP – Backend Development  </a:t>
            </a:r>
          </a:p>
        </p:txBody>
      </p:sp>
      <p:sp>
        <p:nvSpPr>
          <p:cNvPr id="23" name="TextBox 22">
            <a:extLst>
              <a:ext uri="{FF2B5EF4-FFF2-40B4-BE49-F238E27FC236}">
                <a16:creationId xmlns:a16="http://schemas.microsoft.com/office/drawing/2014/main" id="{45FA7F90-1040-4283-BA83-18C7125EFBAF}"/>
              </a:ext>
            </a:extLst>
          </p:cNvPr>
          <p:cNvSpPr txBox="1"/>
          <p:nvPr/>
        </p:nvSpPr>
        <p:spPr>
          <a:xfrm>
            <a:off x="1023365" y="17364495"/>
            <a:ext cx="9018616" cy="584775"/>
          </a:xfrm>
          <a:prstGeom prst="rect">
            <a:avLst/>
          </a:prstGeom>
          <a:solidFill>
            <a:srgbClr val="C00000"/>
          </a:solidFill>
        </p:spPr>
        <p:txBody>
          <a:bodyPr wrap="square" rtlCol="0">
            <a:spAutoFit/>
          </a:bodyPr>
          <a:lstStyle/>
          <a:p>
            <a:pPr algn="ctr"/>
            <a:r>
              <a:rPr lang="en-US" sz="3200" b="1" dirty="0">
                <a:solidFill>
                  <a:schemeClr val="bg1"/>
                </a:solidFill>
                <a:latin typeface="Arial" panose="020B0604020202020204" pitchFamily="34" charset="0"/>
                <a:cs typeface="Arial" panose="020B0604020202020204" pitchFamily="34" charset="0"/>
              </a:rPr>
              <a:t>PROJECT TEAM</a:t>
            </a:r>
          </a:p>
        </p:txBody>
      </p:sp>
      <p:sp>
        <p:nvSpPr>
          <p:cNvPr id="24" name="TextBox 23">
            <a:extLst>
              <a:ext uri="{FF2B5EF4-FFF2-40B4-BE49-F238E27FC236}">
                <a16:creationId xmlns:a16="http://schemas.microsoft.com/office/drawing/2014/main" id="{3A182BF6-9A99-4F01-9E06-2D607649F8DA}"/>
              </a:ext>
            </a:extLst>
          </p:cNvPr>
          <p:cNvSpPr txBox="1"/>
          <p:nvPr/>
        </p:nvSpPr>
        <p:spPr>
          <a:xfrm>
            <a:off x="1015604" y="18025471"/>
            <a:ext cx="8405948" cy="1881990"/>
          </a:xfrm>
          <a:prstGeom prst="rect">
            <a:avLst/>
          </a:prstGeom>
          <a:noFill/>
        </p:spPr>
        <p:txBody>
          <a:bodyPr wrap="square" rtlCol="0">
            <a:spAutoFit/>
          </a:bodyPr>
          <a:lstStyle/>
          <a:p>
            <a:pPr>
              <a:lnSpc>
                <a:spcPct val="150000"/>
              </a:lnSpc>
            </a:pPr>
            <a:r>
              <a:rPr lang="en-US" sz="2000" dirty="0">
                <a:latin typeface="Arial" panose="020B0604020202020204" pitchFamily="34" charset="0"/>
                <a:cs typeface="Arial" panose="020B0604020202020204" pitchFamily="34" charset="0"/>
              </a:rPr>
              <a:t>Ken Burt Client &amp; Project Adviser</a:t>
            </a:r>
          </a:p>
          <a:p>
            <a:pPr>
              <a:lnSpc>
                <a:spcPct val="150000"/>
              </a:lnSpc>
            </a:pPr>
            <a:r>
              <a:rPr lang="en-NZ" sz="2000" dirty="0">
                <a:latin typeface="Arial" panose="020B0604020202020204" pitchFamily="34" charset="0"/>
                <a:cs typeface="Arial" panose="020B0604020202020204" pitchFamily="34" charset="0"/>
              </a:rPr>
              <a:t>Scott Morton Project Coordinator &amp; Supervisor</a:t>
            </a: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Taylor J. Everett Design and Documentation</a:t>
            </a:r>
          </a:p>
          <a:p>
            <a:pPr>
              <a:lnSpc>
                <a:spcPct val="150000"/>
              </a:lnSpc>
            </a:pPr>
            <a:r>
              <a:rPr lang="en-US" sz="2000" dirty="0">
                <a:latin typeface="Arial" panose="020B0604020202020204" pitchFamily="34" charset="0"/>
                <a:cs typeface="Arial" panose="020B0604020202020204" pitchFamily="34" charset="0"/>
              </a:rPr>
              <a:t>Chris Simmons Product Developer and Programmer</a:t>
            </a:r>
          </a:p>
        </p:txBody>
      </p:sp>
      <p:sp>
        <p:nvSpPr>
          <p:cNvPr id="25" name="TextBox 24">
            <a:extLst>
              <a:ext uri="{FF2B5EF4-FFF2-40B4-BE49-F238E27FC236}">
                <a16:creationId xmlns:a16="http://schemas.microsoft.com/office/drawing/2014/main" id="{C6538222-E0AD-4B71-A2FA-5F6F39383047}"/>
              </a:ext>
            </a:extLst>
          </p:cNvPr>
          <p:cNvSpPr txBox="1"/>
          <p:nvPr/>
        </p:nvSpPr>
        <p:spPr>
          <a:xfrm>
            <a:off x="10628295" y="3727324"/>
            <a:ext cx="9018616" cy="584775"/>
          </a:xfrm>
          <a:prstGeom prst="rect">
            <a:avLst/>
          </a:prstGeom>
          <a:solidFill>
            <a:srgbClr val="C00000"/>
          </a:solidFill>
        </p:spPr>
        <p:txBody>
          <a:bodyPr wrap="square" rtlCol="0">
            <a:spAutoFit/>
          </a:bodyPr>
          <a:lstStyle/>
          <a:p>
            <a:pPr algn="ctr"/>
            <a:r>
              <a:rPr lang="en-US" sz="3200" b="1" dirty="0">
                <a:solidFill>
                  <a:schemeClr val="bg1"/>
                </a:solidFill>
                <a:latin typeface="Arial" panose="020B0604020202020204" pitchFamily="34" charset="0"/>
                <a:cs typeface="Arial" panose="020B0604020202020204" pitchFamily="34" charset="0"/>
              </a:rPr>
              <a:t>LOGIC</a:t>
            </a:r>
          </a:p>
        </p:txBody>
      </p:sp>
      <p:pic>
        <p:nvPicPr>
          <p:cNvPr id="14" name="Picture 13" descr="A close up of a sign&#10;&#10;Description automatically generated">
            <a:extLst>
              <a:ext uri="{FF2B5EF4-FFF2-40B4-BE49-F238E27FC236}">
                <a16:creationId xmlns:a16="http://schemas.microsoft.com/office/drawing/2014/main" id="{67EF16D1-4FFE-4FA0-ADCF-DF6D4F15B0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888" y="654220"/>
            <a:ext cx="2788553" cy="2788553"/>
          </a:xfrm>
          <a:prstGeom prst="rect">
            <a:avLst/>
          </a:prstGeom>
        </p:spPr>
      </p:pic>
      <p:pic>
        <p:nvPicPr>
          <p:cNvPr id="26" name="Picture 25" descr="A screenshot of a cell phone&#10;&#10;Description automatically generated">
            <a:extLst>
              <a:ext uri="{FF2B5EF4-FFF2-40B4-BE49-F238E27FC236}">
                <a16:creationId xmlns:a16="http://schemas.microsoft.com/office/drawing/2014/main" id="{0135E54A-DC9D-4C92-8D0A-89967A9E998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32705" y="12533097"/>
            <a:ext cx="1558328" cy="3199609"/>
          </a:xfrm>
          <a:prstGeom prst="rect">
            <a:avLst/>
          </a:prstGeom>
        </p:spPr>
      </p:pic>
      <p:pic>
        <p:nvPicPr>
          <p:cNvPr id="28" name="Picture 27" descr="A screenshot of a cell phone&#10;&#10;Description automatically generated">
            <a:extLst>
              <a:ext uri="{FF2B5EF4-FFF2-40B4-BE49-F238E27FC236}">
                <a16:creationId xmlns:a16="http://schemas.microsoft.com/office/drawing/2014/main" id="{0AD9C26D-BDBF-49CC-AFC9-8FE50E6F8EE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421773" y="12533097"/>
            <a:ext cx="1605172" cy="3186739"/>
          </a:xfrm>
          <a:prstGeom prst="rect">
            <a:avLst/>
          </a:prstGeom>
        </p:spPr>
      </p:pic>
      <p:pic>
        <p:nvPicPr>
          <p:cNvPr id="30" name="Picture 29" descr="A screenshot of a cell phone&#10;&#10;Description automatically generated">
            <a:extLst>
              <a:ext uri="{FF2B5EF4-FFF2-40B4-BE49-F238E27FC236}">
                <a16:creationId xmlns:a16="http://schemas.microsoft.com/office/drawing/2014/main" id="{34481B99-58AD-4E55-AADA-8C0E0FF836A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257685" y="12550588"/>
            <a:ext cx="1558328" cy="3217963"/>
          </a:xfrm>
          <a:prstGeom prst="rect">
            <a:avLst/>
          </a:prstGeom>
        </p:spPr>
      </p:pic>
      <p:sp>
        <p:nvSpPr>
          <p:cNvPr id="31" name="TextBox 30">
            <a:extLst>
              <a:ext uri="{FF2B5EF4-FFF2-40B4-BE49-F238E27FC236}">
                <a16:creationId xmlns:a16="http://schemas.microsoft.com/office/drawing/2014/main" id="{CFE3A584-060F-4CB5-B4B1-EF48BFF106D7}"/>
              </a:ext>
            </a:extLst>
          </p:cNvPr>
          <p:cNvSpPr txBox="1"/>
          <p:nvPr/>
        </p:nvSpPr>
        <p:spPr>
          <a:xfrm>
            <a:off x="10583877" y="11249469"/>
            <a:ext cx="9018616" cy="584775"/>
          </a:xfrm>
          <a:prstGeom prst="rect">
            <a:avLst/>
          </a:prstGeom>
          <a:solidFill>
            <a:srgbClr val="C00000"/>
          </a:solidFill>
        </p:spPr>
        <p:txBody>
          <a:bodyPr wrap="square" rtlCol="0">
            <a:spAutoFit/>
          </a:bodyPr>
          <a:lstStyle/>
          <a:p>
            <a:pPr algn="ctr"/>
            <a:r>
              <a:rPr lang="en-US" sz="3200" b="1" dirty="0">
                <a:solidFill>
                  <a:schemeClr val="bg1"/>
                </a:solidFill>
                <a:latin typeface="Arial" panose="020B0604020202020204" pitchFamily="34" charset="0"/>
                <a:cs typeface="Arial" panose="020B0604020202020204" pitchFamily="34" charset="0"/>
              </a:rPr>
              <a:t>PROTOTYPE EXAMPLES</a:t>
            </a:r>
          </a:p>
        </p:txBody>
      </p:sp>
      <p:pic>
        <p:nvPicPr>
          <p:cNvPr id="49" name="Picture 48">
            <a:extLst>
              <a:ext uri="{FF2B5EF4-FFF2-40B4-BE49-F238E27FC236}">
                <a16:creationId xmlns:a16="http://schemas.microsoft.com/office/drawing/2014/main" id="{CB14596A-C848-4D58-9DE7-6DBF564E1CA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35137" y="12013809"/>
            <a:ext cx="1058262" cy="483961"/>
          </a:xfrm>
          <a:prstGeom prst="rect">
            <a:avLst/>
          </a:prstGeom>
        </p:spPr>
      </p:pic>
      <p:pic>
        <p:nvPicPr>
          <p:cNvPr id="53" name="Picture 52">
            <a:extLst>
              <a:ext uri="{FF2B5EF4-FFF2-40B4-BE49-F238E27FC236}">
                <a16:creationId xmlns:a16="http://schemas.microsoft.com/office/drawing/2014/main" id="{92C30DAC-F743-4E16-97A2-59399511E30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56998" y="18129070"/>
            <a:ext cx="2017398" cy="922591"/>
          </a:xfrm>
          <a:prstGeom prst="rect">
            <a:avLst/>
          </a:prstGeom>
        </p:spPr>
      </p:pic>
      <p:pic>
        <p:nvPicPr>
          <p:cNvPr id="55" name="Picture 54">
            <a:extLst>
              <a:ext uri="{FF2B5EF4-FFF2-40B4-BE49-F238E27FC236}">
                <a16:creationId xmlns:a16="http://schemas.microsoft.com/office/drawing/2014/main" id="{FE20703D-06A2-4C7C-B229-6853F521742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7245384" y="19456908"/>
            <a:ext cx="2023807" cy="925522"/>
          </a:xfrm>
          <a:prstGeom prst="rect">
            <a:avLst/>
          </a:prstGeom>
        </p:spPr>
      </p:pic>
      <p:pic>
        <p:nvPicPr>
          <p:cNvPr id="57" name="Picture 56">
            <a:extLst>
              <a:ext uri="{FF2B5EF4-FFF2-40B4-BE49-F238E27FC236}">
                <a16:creationId xmlns:a16="http://schemas.microsoft.com/office/drawing/2014/main" id="{721C6581-01B2-4EED-A15D-0F38AE46C34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7245384" y="17606888"/>
            <a:ext cx="2022687" cy="925010"/>
          </a:xfrm>
          <a:prstGeom prst="rect">
            <a:avLst/>
          </a:prstGeom>
        </p:spPr>
      </p:pic>
      <p:pic>
        <p:nvPicPr>
          <p:cNvPr id="59" name="Picture 58" descr="A picture containing clipart&#10;&#10;Description automatically generated">
            <a:extLst>
              <a:ext uri="{FF2B5EF4-FFF2-40B4-BE49-F238E27FC236}">
                <a16:creationId xmlns:a16="http://schemas.microsoft.com/office/drawing/2014/main" id="{AB7F3503-9CD7-4354-A8D2-C213654EBCA2}"/>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7245384" y="18531898"/>
            <a:ext cx="2023462" cy="925011"/>
          </a:xfrm>
          <a:prstGeom prst="rect">
            <a:avLst/>
          </a:prstGeom>
        </p:spPr>
      </p:pic>
      <p:pic>
        <p:nvPicPr>
          <p:cNvPr id="72" name="Picture 7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2790246" y="16679902"/>
            <a:ext cx="1999427" cy="3199083"/>
          </a:xfrm>
          <a:prstGeom prst="rect">
            <a:avLst/>
          </a:prstGeom>
        </p:spPr>
      </p:pic>
      <p:pic>
        <p:nvPicPr>
          <p:cNvPr id="73" name="Picture 7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7094632" y="16679900"/>
            <a:ext cx="1999427" cy="3199083"/>
          </a:xfrm>
          <a:prstGeom prst="rect">
            <a:avLst/>
          </a:prstGeom>
        </p:spPr>
      </p:pic>
      <p:pic>
        <p:nvPicPr>
          <p:cNvPr id="74" name="Picture 7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4945355" y="16679901"/>
            <a:ext cx="1999427" cy="3199083"/>
          </a:xfrm>
          <a:prstGeom prst="rect">
            <a:avLst/>
          </a:prstGeom>
        </p:spPr>
      </p:pic>
      <p:pic>
        <p:nvPicPr>
          <p:cNvPr id="75" name="Picture 7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7026153" y="12575617"/>
            <a:ext cx="1999427" cy="3199083"/>
          </a:xfrm>
          <a:prstGeom prst="rect">
            <a:avLst/>
          </a:prstGeom>
        </p:spPr>
      </p:pic>
      <p:pic>
        <p:nvPicPr>
          <p:cNvPr id="76" name="Picture 7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0635137" y="16679903"/>
            <a:ext cx="1999427" cy="3199083"/>
          </a:xfrm>
          <a:prstGeom prst="rect">
            <a:avLst/>
          </a:prstGeom>
        </p:spPr>
      </p:pic>
      <p:pic>
        <p:nvPicPr>
          <p:cNvPr id="77" name="Picture 7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637866" y="15778562"/>
            <a:ext cx="627024" cy="644203"/>
          </a:xfrm>
          <a:prstGeom prst="rect">
            <a:avLst/>
          </a:prstGeom>
        </p:spPr>
      </p:pic>
      <p:pic>
        <p:nvPicPr>
          <p:cNvPr id="78" name="Picture 77"/>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6303544" y="12010937"/>
            <a:ext cx="627024" cy="644203"/>
          </a:xfrm>
          <a:prstGeom prst="rect">
            <a:avLst/>
          </a:prstGeom>
        </p:spPr>
      </p:pic>
      <p:pic>
        <p:nvPicPr>
          <p:cNvPr id="6" name="Picture 5">
            <a:extLst>
              <a:ext uri="{FF2B5EF4-FFF2-40B4-BE49-F238E27FC236}">
                <a16:creationId xmlns:a16="http://schemas.microsoft.com/office/drawing/2014/main" id="{FD52FF4D-2F18-4F30-833C-4F4A7D912F41}"/>
              </a:ext>
            </a:extLst>
          </p:cNvPr>
          <p:cNvPicPr>
            <a:picLocks noChangeAspect="1"/>
          </p:cNvPicPr>
          <p:nvPr/>
        </p:nvPicPr>
        <p:blipFill>
          <a:blip r:embed="rId18"/>
          <a:stretch>
            <a:fillRect/>
          </a:stretch>
        </p:blipFill>
        <p:spPr>
          <a:xfrm>
            <a:off x="11925393" y="4507284"/>
            <a:ext cx="6222911" cy="6565492"/>
          </a:xfrm>
          <a:prstGeom prst="rect">
            <a:avLst/>
          </a:prstGeom>
        </p:spPr>
      </p:pic>
      <p:sp>
        <p:nvSpPr>
          <p:cNvPr id="38" name="TextBox 37">
            <a:extLst>
              <a:ext uri="{FF2B5EF4-FFF2-40B4-BE49-F238E27FC236}">
                <a16:creationId xmlns:a16="http://schemas.microsoft.com/office/drawing/2014/main" id="{18A6FADB-B606-4D61-9731-74A0FA917DF9}"/>
              </a:ext>
            </a:extLst>
          </p:cNvPr>
          <p:cNvSpPr txBox="1"/>
          <p:nvPr/>
        </p:nvSpPr>
        <p:spPr>
          <a:xfrm>
            <a:off x="20260756" y="12324544"/>
            <a:ext cx="9018616" cy="584775"/>
          </a:xfrm>
          <a:prstGeom prst="rect">
            <a:avLst/>
          </a:prstGeom>
          <a:solidFill>
            <a:srgbClr val="C00000"/>
          </a:solidFill>
        </p:spPr>
        <p:txBody>
          <a:bodyPr wrap="square" rtlCol="0">
            <a:spAutoFit/>
          </a:bodyPr>
          <a:lstStyle/>
          <a:p>
            <a:pPr algn="ctr"/>
            <a:r>
              <a:rPr lang="en-US" sz="3200" b="1" dirty="0">
                <a:solidFill>
                  <a:schemeClr val="bg1"/>
                </a:solidFill>
                <a:latin typeface="Arial" panose="020B0604020202020204" pitchFamily="34" charset="0"/>
                <a:cs typeface="Arial" panose="020B0604020202020204" pitchFamily="34" charset="0"/>
              </a:rPr>
              <a:t>CONCLUSION &amp; RECOMMENDATIONS</a:t>
            </a:r>
          </a:p>
        </p:txBody>
      </p:sp>
      <p:sp>
        <p:nvSpPr>
          <p:cNvPr id="3" name="TextBox 2">
            <a:extLst>
              <a:ext uri="{FF2B5EF4-FFF2-40B4-BE49-F238E27FC236}">
                <a16:creationId xmlns:a16="http://schemas.microsoft.com/office/drawing/2014/main" id="{F51D86C4-DBBD-4CB3-AF68-60D22119BD36}"/>
              </a:ext>
            </a:extLst>
          </p:cNvPr>
          <p:cNvSpPr txBox="1"/>
          <p:nvPr/>
        </p:nvSpPr>
        <p:spPr>
          <a:xfrm>
            <a:off x="17479796" y="2684870"/>
            <a:ext cx="2122697" cy="954107"/>
          </a:xfrm>
          <a:prstGeom prst="rect">
            <a:avLst/>
          </a:prstGeom>
          <a:noFill/>
        </p:spPr>
        <p:txBody>
          <a:bodyPr wrap="none" rtlCol="0">
            <a:spAutoFit/>
          </a:bodyPr>
          <a:lstStyle/>
          <a:p>
            <a:pPr algn="r"/>
            <a:r>
              <a:rPr lang="en-US" sz="2800" dirty="0">
                <a:latin typeface="Arial" panose="020B0604020202020204" pitchFamily="34" charset="0"/>
                <a:cs typeface="Arial" panose="020B0604020202020204" pitchFamily="34" charset="0"/>
              </a:rPr>
              <a:t>Semester: 1</a:t>
            </a:r>
          </a:p>
          <a:p>
            <a:pPr algn="r"/>
            <a:r>
              <a:rPr lang="en-US" sz="2800" dirty="0">
                <a:latin typeface="Arial" panose="020B0604020202020204" pitchFamily="34" charset="0"/>
                <a:cs typeface="Arial" panose="020B0604020202020204" pitchFamily="34" charset="0"/>
              </a:rPr>
              <a:t>Year: 2019</a:t>
            </a:r>
          </a:p>
        </p:txBody>
      </p:sp>
      <p:sp>
        <p:nvSpPr>
          <p:cNvPr id="39" name="Rectangle 38">
            <a:extLst>
              <a:ext uri="{FF2B5EF4-FFF2-40B4-BE49-F238E27FC236}">
                <a16:creationId xmlns:a16="http://schemas.microsoft.com/office/drawing/2014/main" id="{BA98FD04-5C5E-4B29-BC6F-395575DF1D36}"/>
              </a:ext>
            </a:extLst>
          </p:cNvPr>
          <p:cNvSpPr/>
          <p:nvPr/>
        </p:nvSpPr>
        <p:spPr>
          <a:xfrm>
            <a:off x="20273654" y="13017540"/>
            <a:ext cx="9026377" cy="1631216"/>
          </a:xfrm>
          <a:prstGeom prst="rect">
            <a:avLst/>
          </a:prstGeom>
        </p:spPr>
        <p:txBody>
          <a:bodyPr wrap="square">
            <a:spAutoFit/>
          </a:bodyPr>
          <a:lstStyle/>
          <a:p>
            <a:pPr algn="just"/>
            <a:r>
              <a:rPr lang="en-NZ" sz="2000" dirty="0">
                <a:latin typeface="Arial" panose="020B0604020202020204" pitchFamily="34" charset="0"/>
                <a:cs typeface="Arial" panose="020B0604020202020204" pitchFamily="34" charset="0"/>
              </a:rPr>
              <a:t>In this iteration of the project we have managed to design and develop a functional prototype for Android devises that is capable of meeting the tasks requested by our client. Though this project is still incomplete, we have managed to create the frontend of the application that is suited for future iterations to expand upon. </a:t>
            </a:r>
          </a:p>
        </p:txBody>
      </p:sp>
      <p:sp>
        <p:nvSpPr>
          <p:cNvPr id="40" name="Rectangle 39">
            <a:extLst>
              <a:ext uri="{FF2B5EF4-FFF2-40B4-BE49-F238E27FC236}">
                <a16:creationId xmlns:a16="http://schemas.microsoft.com/office/drawing/2014/main" id="{751817D9-0489-44E2-A401-9869F8CB435C}"/>
              </a:ext>
            </a:extLst>
          </p:cNvPr>
          <p:cNvSpPr/>
          <p:nvPr/>
        </p:nvSpPr>
        <p:spPr>
          <a:xfrm>
            <a:off x="20256875" y="14775187"/>
            <a:ext cx="9026377" cy="1938992"/>
          </a:xfrm>
          <a:prstGeom prst="rect">
            <a:avLst/>
          </a:prstGeom>
        </p:spPr>
        <p:txBody>
          <a:bodyPr wrap="square">
            <a:spAutoFit/>
          </a:bodyPr>
          <a:lstStyle/>
          <a:p>
            <a:pPr algn="just"/>
            <a:r>
              <a:rPr lang="en-NZ" sz="2000" dirty="0">
                <a:latin typeface="Arial" panose="020B0604020202020204" pitchFamily="34" charset="0"/>
                <a:cs typeface="Arial" panose="020B0604020202020204" pitchFamily="34" charset="0"/>
              </a:rPr>
              <a:t>The next iteration has a few tasks ahead of them, both frontend and backend. IOS development, students will need all the necessary tools to develop on apple products (client’s devices are all apple). Client system information is still required in order to have a final product which may take more time then what is possible for just one more iteration. Finally, stress testing to find unknown faults within the application or to find the limitations of the client systems.</a:t>
            </a:r>
          </a:p>
        </p:txBody>
      </p:sp>
    </p:spTree>
    <p:extLst>
      <p:ext uri="{BB962C8B-B14F-4D97-AF65-F5344CB8AC3E}">
        <p14:creationId xmlns:p14="http://schemas.microsoft.com/office/powerpoint/2010/main" val="24024216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293</TotalTime>
  <Words>861</Words>
  <Application>Microsoft Office PowerPoint</Application>
  <PresentationFormat>Custom</PresentationFormat>
  <Paragraphs>51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Wingdings</vt:lpstr>
      <vt:lpstr>Office Theme</vt:lpstr>
      <vt:lpstr>Compendium 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Compendium App</dc:title>
  <dc:creator>Taylor Everett</dc:creator>
  <cp:lastModifiedBy>Taylor Everett</cp:lastModifiedBy>
  <cp:revision>40</cp:revision>
  <cp:lastPrinted>2019-06-13T22:08:23Z</cp:lastPrinted>
  <dcterms:created xsi:type="dcterms:W3CDTF">2019-06-06T02:58:22Z</dcterms:created>
  <dcterms:modified xsi:type="dcterms:W3CDTF">2019-06-19T08:08:14Z</dcterms:modified>
</cp:coreProperties>
</file>