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Comic Sans MS" panose="030F0702030302020204" pitchFamily="66" charset="0"/>
      <p:regular r:id="rId11"/>
      <p:bold r:id="rId12"/>
      <p:italic r:id="rId13"/>
      <p:boldItalic r:id="rId14"/>
    </p:embeddedFont>
    <p:embeddedFont>
      <p:font typeface="Impact" panose="020B0806030902050204" pitchFamily="3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496395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489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200"/>
          </a:p>
        </p:txBody>
      </p:sp>
    </p:spTree>
    <p:extLst>
      <p:ext uri="{BB962C8B-B14F-4D97-AF65-F5344CB8AC3E}">
        <p14:creationId xmlns:p14="http://schemas.microsoft.com/office/powerpoint/2010/main" val="235345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t>We used Agile for our </a:t>
            </a:r>
            <a:r>
              <a:rPr lang="en" sz="1200">
                <a:solidFill>
                  <a:schemeClr val="dk1"/>
                </a:solidFill>
              </a:rPr>
              <a:t>Software Development Methodology. We decided Agile fit our product better because we wanted to be able to implement new features at any point in time. We were able to add these features (like our debt calculator) if we had the available time, but they were not essential for our product to fulfil its main purpose. </a:t>
            </a:r>
          </a:p>
          <a:p>
            <a:pPr lvl="0">
              <a:spcBef>
                <a:spcPts val="0"/>
              </a:spcBef>
              <a:buNone/>
            </a:pPr>
            <a:endParaRPr sz="1200">
              <a:solidFill>
                <a:schemeClr val="dk1"/>
              </a:solidFill>
            </a:endParaRPr>
          </a:p>
          <a:p>
            <a:pPr lvl="0">
              <a:spcBef>
                <a:spcPts val="0"/>
              </a:spcBef>
              <a:buNone/>
            </a:pPr>
            <a:r>
              <a:rPr lang="en" sz="1200">
                <a:solidFill>
                  <a:schemeClr val="dk1"/>
                </a:solidFill>
              </a:rPr>
              <a:t>We chose to do 2 week sprint cycles with weekly standup meetings. Daily scrum meeting were not possible because of our busy schedules, but to make up for this, we used Slack, which Tosh will talk about in a minute. During our weekly standup meeting each member of the team shared with the group 3 things: what he/she completed that week, what he/she plans to complete the next week, and any roadblocks he/she have that are preventing them from completing their work.</a:t>
            </a:r>
          </a:p>
          <a:p>
            <a:pPr lvl="0">
              <a:spcBef>
                <a:spcPts val="0"/>
              </a:spcBef>
              <a:buNone/>
            </a:pPr>
            <a:endParaRPr sz="1200">
              <a:solidFill>
                <a:schemeClr val="dk1"/>
              </a:solidFill>
            </a:endParaRPr>
          </a:p>
          <a:p>
            <a:pPr lvl="0">
              <a:spcBef>
                <a:spcPts val="0"/>
              </a:spcBef>
              <a:buNone/>
            </a:pPr>
            <a:r>
              <a:rPr lang="en" sz="1200">
                <a:solidFill>
                  <a:schemeClr val="dk1"/>
                </a:solidFill>
              </a:rPr>
              <a:t> By everyone sharing their answers to these 3 questions, the whole group was able to get an idea about where we were in our project. From this, we knew how much or how little work we needed to get done in the following sprint. Now here is Tosh to talk about Slack and our collaboration tools.</a:t>
            </a:r>
          </a:p>
        </p:txBody>
      </p:sp>
    </p:spTree>
    <p:extLst>
      <p:ext uri="{BB962C8B-B14F-4D97-AF65-F5344CB8AC3E}">
        <p14:creationId xmlns:p14="http://schemas.microsoft.com/office/powerpoint/2010/main" val="3483675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We used slack to do majority of our communication, we had many different channels that we created as the semester went on, from an ideas and programing experiences to channels for major milestones and for our separate groups of front end and back. We also used slack to send links and files. </a:t>
            </a:r>
          </a:p>
          <a:p>
            <a:pPr lvl="0">
              <a:spcBef>
                <a:spcPts val="0"/>
              </a:spcBef>
              <a:buNone/>
            </a:pPr>
            <a:endParaRPr/>
          </a:p>
          <a:p>
            <a:pPr lvl="0">
              <a:spcBef>
                <a:spcPts val="0"/>
              </a:spcBef>
              <a:buNone/>
            </a:pPr>
            <a:r>
              <a:rPr lang="en"/>
              <a:t>In trello, we set goals and requirements. We used their boards to assign people to certain tasks and used it like a check list for our project.</a:t>
            </a:r>
          </a:p>
          <a:p>
            <a:pPr lvl="0">
              <a:spcBef>
                <a:spcPts val="0"/>
              </a:spcBef>
              <a:buNone/>
            </a:pPr>
            <a:endParaRPr/>
          </a:p>
          <a:p>
            <a:pPr lvl="0">
              <a:spcBef>
                <a:spcPts val="0"/>
              </a:spcBef>
              <a:buNone/>
            </a:pPr>
            <a:r>
              <a:rPr lang="en"/>
              <a:t>Another tool we used, was google docs, and presentation. We used docs to write up all our milestones and agile retrospective before committing it to github. We used google presentation to do our slides for final and class presentations. </a:t>
            </a:r>
          </a:p>
        </p:txBody>
      </p:sp>
    </p:spTree>
    <p:extLst>
      <p:ext uri="{BB962C8B-B14F-4D97-AF65-F5344CB8AC3E}">
        <p14:creationId xmlns:p14="http://schemas.microsoft.com/office/powerpoint/2010/main" val="1415144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200"/>
              <a:t>We used Agile for our </a:t>
            </a:r>
            <a:r>
              <a:rPr lang="en" sz="1200">
                <a:solidFill>
                  <a:schemeClr val="dk1"/>
                </a:solidFill>
              </a:rPr>
              <a:t>Software Development Methodology. We decided Agile fit our product better because we wanted to be able to implement new features at any point in time. We were able to add these features (like our debt calculator) if we had the available time, but they were not essential for our product to fulfil its main purpose. We chose to do 2 week sprint cycles with weekly standup meetings. Daily scrum meeting were not possible because of our busy schedules, but to make up for this, we used Slack, which Tosh will talk about in a minute. During our weekly standup meeting each member of the team shared with the group 3 things: what he/she completed that week, what he/she plans to complete the next week, and any roadblocks he/she have that are preventing them from completing their work. By everyone sharing their answers to these 3 questions, the whole group was able to get idea about where we were in our project. From this, we knew how much or how little work we needed to get done in the following week. Now here is Tosh to talk about Slack and our collaboration tools.</a:t>
            </a:r>
          </a:p>
        </p:txBody>
      </p:sp>
    </p:spTree>
    <p:extLst>
      <p:ext uri="{BB962C8B-B14F-4D97-AF65-F5344CB8AC3E}">
        <p14:creationId xmlns:p14="http://schemas.microsoft.com/office/powerpoint/2010/main" val="202751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8132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hyperlink" Target="http://youtube.com/v/T-twAXHFR7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pic>
        <p:nvPicPr>
          <p:cNvPr id="54" name="Shape 54" descr="CollegeCrusadersLogoRED.png"/>
          <p:cNvPicPr preferRelativeResize="0"/>
          <p:nvPr/>
        </p:nvPicPr>
        <p:blipFill>
          <a:blip r:embed="rId3">
            <a:alphaModFix/>
          </a:blip>
          <a:stretch>
            <a:fillRect/>
          </a:stretch>
        </p:blipFill>
        <p:spPr>
          <a:xfrm>
            <a:off x="103723" y="0"/>
            <a:ext cx="3280750" cy="3242398"/>
          </a:xfrm>
          <a:prstGeom prst="rect">
            <a:avLst/>
          </a:prstGeom>
          <a:noFill/>
          <a:ln>
            <a:noFill/>
          </a:ln>
        </p:spPr>
      </p:pic>
      <p:sp>
        <p:nvSpPr>
          <p:cNvPr id="55" name="Shape 55"/>
          <p:cNvSpPr txBox="1">
            <a:spLocks noGrp="1"/>
          </p:cNvSpPr>
          <p:nvPr>
            <p:ph type="ctrTitle"/>
          </p:nvPr>
        </p:nvSpPr>
        <p:spPr>
          <a:xfrm>
            <a:off x="681733" y="454875"/>
            <a:ext cx="8520600" cy="2052600"/>
          </a:xfrm>
          <a:prstGeom prst="rect">
            <a:avLst/>
          </a:prstGeom>
        </p:spPr>
        <p:txBody>
          <a:bodyPr lIns="91425" tIns="91425" rIns="91425" bIns="91425" anchor="b" anchorCtr="0">
            <a:noAutofit/>
          </a:bodyPr>
          <a:lstStyle/>
          <a:p>
            <a:pPr lvl="0" algn="ctr">
              <a:lnSpc>
                <a:spcPct val="90000"/>
              </a:lnSpc>
              <a:spcBef>
                <a:spcPts val="0"/>
              </a:spcBef>
              <a:buClr>
                <a:schemeClr val="dk1"/>
              </a:buClr>
              <a:buSzPct val="25000"/>
              <a:buFont typeface="Arial"/>
              <a:buNone/>
            </a:pPr>
            <a:r>
              <a:rPr lang="en" sz="6000">
                <a:solidFill>
                  <a:srgbClr val="FFFFFF"/>
                </a:solidFill>
                <a:latin typeface="Impact"/>
                <a:ea typeface="Impact"/>
                <a:cs typeface="Impact"/>
                <a:sym typeface="Impact"/>
              </a:rPr>
              <a:t>Team 3</a:t>
            </a:r>
          </a:p>
          <a:p>
            <a:pPr lvl="0">
              <a:spcBef>
                <a:spcPts val="0"/>
              </a:spcBef>
              <a:buNone/>
            </a:pPr>
            <a:r>
              <a:rPr lang="en" sz="6000">
                <a:solidFill>
                  <a:srgbClr val="FFFFFF"/>
                </a:solidFill>
                <a:latin typeface="Impact"/>
                <a:ea typeface="Impact"/>
                <a:cs typeface="Impact"/>
                <a:sym typeface="Impact"/>
              </a:rPr>
              <a:t>College Crusaders</a:t>
            </a:r>
          </a:p>
        </p:txBody>
      </p:sp>
      <p:sp>
        <p:nvSpPr>
          <p:cNvPr id="56" name="Shape 56"/>
          <p:cNvSpPr txBox="1">
            <a:spLocks noGrp="1"/>
          </p:cNvSpPr>
          <p:nvPr>
            <p:ph type="subTitle" idx="1"/>
          </p:nvPr>
        </p:nvSpPr>
        <p:spPr>
          <a:xfrm>
            <a:off x="311700" y="2974075"/>
            <a:ext cx="8520600" cy="792600"/>
          </a:xfrm>
          <a:prstGeom prst="rect">
            <a:avLst/>
          </a:prstGeom>
        </p:spPr>
        <p:txBody>
          <a:bodyPr lIns="91425" tIns="91425" rIns="91425" bIns="91425" anchor="t" anchorCtr="0">
            <a:noAutofit/>
          </a:bodyPr>
          <a:lstStyle/>
          <a:p>
            <a:pPr lvl="0">
              <a:spcBef>
                <a:spcPts val="0"/>
              </a:spcBef>
              <a:buNone/>
            </a:pPr>
            <a:r>
              <a:rPr lang="en">
                <a:solidFill>
                  <a:srgbClr val="FFFFFF"/>
                </a:solidFill>
              </a:rPr>
              <a:t> </a:t>
            </a:r>
            <a:r>
              <a:rPr lang="en" sz="1800">
                <a:solidFill>
                  <a:srgbClr val="FFFFFF"/>
                </a:solidFill>
                <a:latin typeface="Comic Sans MS"/>
                <a:ea typeface="Comic Sans MS"/>
                <a:cs typeface="Comic Sans MS"/>
                <a:sym typeface="Comic Sans MS"/>
              </a:rPr>
              <a:t>“Our goal is to enhance student awareness and help guide individuals toward careers in which there is a great demand within the community.”</a:t>
            </a:r>
          </a:p>
          <a:p>
            <a:pPr lvl="0">
              <a:spcBef>
                <a:spcPts val="0"/>
              </a:spcBef>
              <a:buNone/>
            </a:pPr>
            <a:endParaRPr>
              <a:solidFill>
                <a:srgbClr val="FFFFFF"/>
              </a:solidFill>
            </a:endParaRPr>
          </a:p>
        </p:txBody>
      </p:sp>
      <p:sp>
        <p:nvSpPr>
          <p:cNvPr id="57" name="Shape 57"/>
          <p:cNvSpPr txBox="1"/>
          <p:nvPr/>
        </p:nvSpPr>
        <p:spPr>
          <a:xfrm>
            <a:off x="1014700" y="4000500"/>
            <a:ext cx="6717900" cy="783900"/>
          </a:xfrm>
          <a:prstGeom prst="rect">
            <a:avLst/>
          </a:prstGeom>
          <a:noFill/>
          <a:ln>
            <a:noFill/>
          </a:ln>
        </p:spPr>
        <p:txBody>
          <a:bodyPr lIns="91425" tIns="91425" rIns="91425" bIns="91425" anchor="t" anchorCtr="0">
            <a:noAutofit/>
          </a:bodyPr>
          <a:lstStyle/>
          <a:p>
            <a:pPr lvl="0" algn="ctr">
              <a:spcBef>
                <a:spcPts val="0"/>
              </a:spcBef>
              <a:buNone/>
            </a:pPr>
            <a:r>
              <a:rPr lang="en" sz="1800">
                <a:solidFill>
                  <a:srgbClr val="FFFFFF"/>
                </a:solidFill>
                <a:latin typeface="Comic Sans MS"/>
                <a:ea typeface="Comic Sans MS"/>
                <a:cs typeface="Comic Sans MS"/>
                <a:sym typeface="Comic Sans MS"/>
              </a:rPr>
              <a:t>Members: Taylor Jesse, Dale Peffer, Toshal Ghimire, Joey Pucciarelli, Jim Jenkins, Nolawee Mengist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4167500" y="0"/>
            <a:ext cx="4973874" cy="5225149"/>
          </a:xfrm>
          <a:prstGeom prst="rect">
            <a:avLst/>
          </a:prstGeom>
          <a:noFill/>
          <a:ln>
            <a:noFill/>
          </a:ln>
        </p:spPr>
      </p:pic>
      <p:pic>
        <p:nvPicPr>
          <p:cNvPr id="63" name="Shape 63" descr="Final_Infographic_College_Crusaders3.png"/>
          <p:cNvPicPr preferRelativeResize="0"/>
          <p:nvPr/>
        </p:nvPicPr>
        <p:blipFill>
          <a:blip r:embed="rId4">
            <a:alphaModFix/>
          </a:blip>
          <a:stretch>
            <a:fillRect/>
          </a:stretch>
        </p:blipFill>
        <p:spPr>
          <a:xfrm>
            <a:off x="0" y="0"/>
            <a:ext cx="4167498" cy="5143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7"/>
        <p:cNvGrpSpPr/>
        <p:nvPr/>
      </p:nvGrpSpPr>
      <p:grpSpPr>
        <a:xfrm>
          <a:off x="0" y="0"/>
          <a:ext cx="0" cy="0"/>
          <a:chOff x="0" y="0"/>
          <a:chExt cx="0" cy="0"/>
        </a:xfrm>
      </p:grpSpPr>
      <p:pic>
        <p:nvPicPr>
          <p:cNvPr id="68" name="Shape 68" descr="CollegeCrusadersLogoRED.png"/>
          <p:cNvPicPr preferRelativeResize="0"/>
          <p:nvPr/>
        </p:nvPicPr>
        <p:blipFill>
          <a:blip r:embed="rId3">
            <a:alphaModFix/>
          </a:blip>
          <a:stretch>
            <a:fillRect/>
          </a:stretch>
        </p:blipFill>
        <p:spPr>
          <a:xfrm>
            <a:off x="0" y="0"/>
            <a:ext cx="1816674" cy="1795447"/>
          </a:xfrm>
          <a:prstGeom prst="rect">
            <a:avLst/>
          </a:prstGeom>
          <a:noFill/>
          <a:ln>
            <a:noFill/>
          </a:ln>
        </p:spPr>
      </p:pic>
      <p:sp>
        <p:nvSpPr>
          <p:cNvPr id="69" name="Shape 69"/>
          <p:cNvSpPr txBox="1">
            <a:spLocks noGrp="1"/>
          </p:cNvSpPr>
          <p:nvPr>
            <p:ph type="title"/>
          </p:nvPr>
        </p:nvSpPr>
        <p:spPr>
          <a:xfrm>
            <a:off x="0" y="1919800"/>
            <a:ext cx="1870200" cy="826800"/>
          </a:xfrm>
          <a:prstGeom prst="rect">
            <a:avLst/>
          </a:prstGeom>
        </p:spPr>
        <p:txBody>
          <a:bodyPr lIns="91425" tIns="91425" rIns="91425" bIns="91425" anchor="t" anchorCtr="0">
            <a:noAutofit/>
          </a:bodyPr>
          <a:lstStyle/>
          <a:p>
            <a:pPr lvl="0" algn="ctr" rtl="0">
              <a:spcBef>
                <a:spcPts val="0"/>
              </a:spcBef>
              <a:buNone/>
            </a:pPr>
            <a:r>
              <a:rPr lang="en" sz="5000">
                <a:solidFill>
                  <a:srgbClr val="FFFFFF"/>
                </a:solidFill>
                <a:latin typeface="Impact"/>
                <a:ea typeface="Impact"/>
                <a:cs typeface="Impact"/>
                <a:sym typeface="Impact"/>
              </a:rPr>
              <a:t>DEMO</a:t>
            </a:r>
          </a:p>
        </p:txBody>
      </p:sp>
      <p:sp>
        <p:nvSpPr>
          <p:cNvPr id="70" name="Shape 70" title="CCdemoFinal">
            <a:hlinkClick r:id="rId4"/>
          </p:cNvPr>
          <p:cNvSpPr/>
          <p:nvPr/>
        </p:nvSpPr>
        <p:spPr>
          <a:xfrm>
            <a:off x="1993225" y="0"/>
            <a:ext cx="6858000" cy="5143500"/>
          </a:xfrm>
          <a:prstGeom prst="rect">
            <a:avLst/>
          </a:prstGeom>
          <a:blipFill>
            <a:blip r:embed="rId5">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4"/>
        <p:cNvGrpSpPr/>
        <p:nvPr/>
      </p:nvGrpSpPr>
      <p:grpSpPr>
        <a:xfrm>
          <a:off x="0" y="0"/>
          <a:ext cx="0" cy="0"/>
          <a:chOff x="0" y="0"/>
          <a:chExt cx="0" cy="0"/>
        </a:xfrm>
      </p:grpSpPr>
      <p:pic>
        <p:nvPicPr>
          <p:cNvPr id="75" name="Shape 75" descr="CollegeCrusadersLogoRED.png"/>
          <p:cNvPicPr preferRelativeResize="0"/>
          <p:nvPr/>
        </p:nvPicPr>
        <p:blipFill>
          <a:blip r:embed="rId3">
            <a:alphaModFix/>
          </a:blip>
          <a:stretch>
            <a:fillRect/>
          </a:stretch>
        </p:blipFill>
        <p:spPr>
          <a:xfrm>
            <a:off x="0" y="0"/>
            <a:ext cx="1816674" cy="1795447"/>
          </a:xfrm>
          <a:prstGeom prst="rect">
            <a:avLst/>
          </a:prstGeom>
          <a:noFill/>
          <a:ln>
            <a:noFill/>
          </a:ln>
        </p:spPr>
      </p:pic>
      <p:sp>
        <p:nvSpPr>
          <p:cNvPr id="76" name="Shape 76"/>
          <p:cNvSpPr txBox="1">
            <a:spLocks noGrp="1"/>
          </p:cNvSpPr>
          <p:nvPr>
            <p:ph type="body" idx="1"/>
          </p:nvPr>
        </p:nvSpPr>
        <p:spPr>
          <a:xfrm>
            <a:off x="1329300" y="2549950"/>
            <a:ext cx="5198400" cy="2288700"/>
          </a:xfrm>
          <a:prstGeom prst="rect">
            <a:avLst/>
          </a:prstGeom>
        </p:spPr>
        <p:txBody>
          <a:bodyPr lIns="91425" tIns="91425" rIns="91425" bIns="91425" anchor="t" anchorCtr="0">
            <a:noAutofit/>
          </a:bodyPr>
          <a:lstStyle/>
          <a:p>
            <a:pPr marL="514350" lvl="0" indent="-285750" rtl="0">
              <a:spcBef>
                <a:spcPts val="0"/>
              </a:spcBef>
              <a:buClr>
                <a:srgbClr val="FFFFFF"/>
              </a:buClr>
              <a:buFont typeface="Arial" panose="020B0604020202020204" pitchFamily="34" charset="0"/>
              <a:buChar char="•"/>
            </a:pPr>
            <a:r>
              <a:rPr lang="en" sz="2000" dirty="0" smtClean="0">
                <a:solidFill>
                  <a:srgbClr val="FFFFFF"/>
                </a:solidFill>
              </a:rPr>
              <a:t>2 week sprint cycle</a:t>
            </a:r>
          </a:p>
          <a:p>
            <a:pPr marL="514350" lvl="0" indent="-285750" rtl="0">
              <a:spcBef>
                <a:spcPts val="0"/>
              </a:spcBef>
              <a:buClr>
                <a:srgbClr val="FFFFFF"/>
              </a:buClr>
              <a:buFont typeface="Arial" panose="020B0604020202020204" pitchFamily="34" charset="0"/>
              <a:buChar char="•"/>
            </a:pPr>
            <a:r>
              <a:rPr lang="en" sz="2000" dirty="0" smtClean="0">
                <a:solidFill>
                  <a:srgbClr val="FFFFFF"/>
                </a:solidFill>
              </a:rPr>
              <a:t>Weekly standup meeting?</a:t>
            </a:r>
          </a:p>
          <a:p>
            <a:pPr marL="514350" lvl="6" indent="-285750">
              <a:buClr>
                <a:srgbClr val="FFFFFF"/>
              </a:buClr>
              <a:buFont typeface="Arial" panose="020B0604020202020204" pitchFamily="34" charset="0"/>
              <a:buChar char="•"/>
            </a:pPr>
            <a:r>
              <a:rPr lang="en" dirty="0" smtClean="0">
                <a:solidFill>
                  <a:srgbClr val="FFFFFF"/>
                </a:solidFill>
              </a:rPr>
              <a:t>What did I complete this week?</a:t>
            </a:r>
          </a:p>
          <a:p>
            <a:pPr marL="514350" lvl="6" indent="-285750">
              <a:buClr>
                <a:srgbClr val="FFFFFF"/>
              </a:buClr>
              <a:buFont typeface="Arial" panose="020B0604020202020204" pitchFamily="34" charset="0"/>
              <a:buChar char="•"/>
            </a:pPr>
            <a:r>
              <a:rPr lang="en" dirty="0" smtClean="0">
                <a:solidFill>
                  <a:srgbClr val="FFFFFF"/>
                </a:solidFill>
              </a:rPr>
              <a:t>What do I plan to complete?</a:t>
            </a:r>
          </a:p>
          <a:p>
            <a:pPr marL="514350" lvl="6" indent="-285750">
              <a:buClr>
                <a:srgbClr val="FFFFFF"/>
              </a:buClr>
              <a:buFont typeface="Arial" panose="020B0604020202020204" pitchFamily="34" charset="0"/>
              <a:buChar char="•"/>
            </a:pPr>
            <a:r>
              <a:rPr lang="en" dirty="0" smtClean="0">
                <a:solidFill>
                  <a:srgbClr val="FFFFFF"/>
                </a:solidFill>
              </a:rPr>
              <a:t>What roadblocks do I have?</a:t>
            </a:r>
          </a:p>
          <a:p>
            <a:pPr lvl="0" rtl="0">
              <a:spcBef>
                <a:spcPts val="0"/>
              </a:spcBef>
              <a:buNone/>
            </a:pPr>
            <a:endParaRPr dirty="0"/>
          </a:p>
        </p:txBody>
      </p:sp>
      <p:sp>
        <p:nvSpPr>
          <p:cNvPr id="77" name="Shape 77"/>
          <p:cNvSpPr txBox="1">
            <a:spLocks noGrp="1"/>
          </p:cNvSpPr>
          <p:nvPr>
            <p:ph type="title"/>
          </p:nvPr>
        </p:nvSpPr>
        <p:spPr>
          <a:xfrm>
            <a:off x="2674050" y="303600"/>
            <a:ext cx="3795900" cy="1235400"/>
          </a:xfrm>
          <a:prstGeom prst="rect">
            <a:avLst/>
          </a:prstGeom>
        </p:spPr>
        <p:txBody>
          <a:bodyPr lIns="91425" tIns="91425" rIns="91425" bIns="91425" anchor="t" anchorCtr="0">
            <a:noAutofit/>
          </a:bodyPr>
          <a:lstStyle/>
          <a:p>
            <a:pPr lvl="0" algn="ctr">
              <a:spcBef>
                <a:spcPts val="0"/>
              </a:spcBef>
              <a:buNone/>
            </a:pPr>
            <a:r>
              <a:rPr lang="en" sz="5000">
                <a:solidFill>
                  <a:srgbClr val="FFFFFF"/>
                </a:solidFill>
                <a:latin typeface="Impact"/>
                <a:ea typeface="Impact"/>
                <a:cs typeface="Impact"/>
                <a:sym typeface="Impact"/>
              </a:rPr>
              <a:t>Agile Methodology</a:t>
            </a:r>
          </a:p>
        </p:txBody>
      </p:sp>
      <p:pic>
        <p:nvPicPr>
          <p:cNvPr id="78" name="Shape 78"/>
          <p:cNvPicPr preferRelativeResize="0"/>
          <p:nvPr/>
        </p:nvPicPr>
        <p:blipFill>
          <a:blip r:embed="rId4">
            <a:alphaModFix/>
          </a:blip>
          <a:stretch>
            <a:fillRect/>
          </a:stretch>
        </p:blipFill>
        <p:spPr>
          <a:xfrm>
            <a:off x="5985999" y="2050412"/>
            <a:ext cx="2898374" cy="2898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2"/>
        <p:cNvGrpSpPr/>
        <p:nvPr/>
      </p:nvGrpSpPr>
      <p:grpSpPr>
        <a:xfrm>
          <a:off x="0" y="0"/>
          <a:ext cx="0" cy="0"/>
          <a:chOff x="0" y="0"/>
          <a:chExt cx="0" cy="0"/>
        </a:xfrm>
      </p:grpSpPr>
      <p:pic>
        <p:nvPicPr>
          <p:cNvPr id="83" name="Shape 83" descr="CollegeCrusadersLogoRED.png"/>
          <p:cNvPicPr preferRelativeResize="0"/>
          <p:nvPr/>
        </p:nvPicPr>
        <p:blipFill>
          <a:blip r:embed="rId3">
            <a:alphaModFix/>
          </a:blip>
          <a:stretch>
            <a:fillRect/>
          </a:stretch>
        </p:blipFill>
        <p:spPr>
          <a:xfrm>
            <a:off x="265025" y="-43700"/>
            <a:ext cx="1816674" cy="1795447"/>
          </a:xfrm>
          <a:prstGeom prst="rect">
            <a:avLst/>
          </a:prstGeom>
          <a:noFill/>
          <a:ln>
            <a:noFill/>
          </a:ln>
        </p:spPr>
      </p:pic>
      <p:sp>
        <p:nvSpPr>
          <p:cNvPr id="84" name="Shape 84"/>
          <p:cNvSpPr txBox="1">
            <a:spLocks noGrp="1"/>
          </p:cNvSpPr>
          <p:nvPr>
            <p:ph type="title"/>
          </p:nvPr>
        </p:nvSpPr>
        <p:spPr>
          <a:xfrm>
            <a:off x="968075" y="276200"/>
            <a:ext cx="7689300" cy="572700"/>
          </a:xfrm>
          <a:prstGeom prst="rect">
            <a:avLst/>
          </a:prstGeom>
        </p:spPr>
        <p:txBody>
          <a:bodyPr lIns="91425" tIns="91425" rIns="91425" bIns="91425" anchor="t" anchorCtr="0">
            <a:noAutofit/>
          </a:bodyPr>
          <a:lstStyle/>
          <a:p>
            <a:pPr lvl="0" algn="ctr" rtl="0">
              <a:spcBef>
                <a:spcPts val="0"/>
              </a:spcBef>
              <a:buNone/>
            </a:pPr>
            <a:r>
              <a:rPr lang="en" sz="5000">
                <a:solidFill>
                  <a:srgbClr val="FFFFFF"/>
                </a:solidFill>
                <a:latin typeface="Impact"/>
                <a:ea typeface="Impact"/>
                <a:cs typeface="Impact"/>
                <a:sym typeface="Impact"/>
              </a:rPr>
              <a:t>Collaboration Tools</a:t>
            </a:r>
          </a:p>
          <a:p>
            <a:pPr lvl="0" algn="ctr">
              <a:spcBef>
                <a:spcPts val="0"/>
              </a:spcBef>
              <a:buNone/>
            </a:pPr>
            <a:endParaRPr sz="3600" b="1"/>
          </a:p>
        </p:txBody>
      </p:sp>
      <p:sp>
        <p:nvSpPr>
          <p:cNvPr id="85" name="Shape 85"/>
          <p:cNvSpPr txBox="1">
            <a:spLocks noGrp="1"/>
          </p:cNvSpPr>
          <p:nvPr>
            <p:ph type="body" idx="1"/>
          </p:nvPr>
        </p:nvSpPr>
        <p:spPr>
          <a:xfrm>
            <a:off x="265025" y="848900"/>
            <a:ext cx="8520600" cy="34164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p:txBody>
      </p:sp>
      <p:pic>
        <p:nvPicPr>
          <p:cNvPr id="86" name="Shape 86" descr="Open ..."/>
          <p:cNvPicPr preferRelativeResize="0"/>
          <p:nvPr/>
        </p:nvPicPr>
        <p:blipFill>
          <a:blip r:embed="rId4">
            <a:alphaModFix/>
          </a:blip>
          <a:stretch>
            <a:fillRect/>
          </a:stretch>
        </p:blipFill>
        <p:spPr>
          <a:xfrm>
            <a:off x="1761500" y="1346275"/>
            <a:ext cx="3407275" cy="977886"/>
          </a:xfrm>
          <a:prstGeom prst="rect">
            <a:avLst/>
          </a:prstGeom>
          <a:noFill/>
          <a:ln>
            <a:noFill/>
          </a:ln>
        </p:spPr>
      </p:pic>
      <p:pic>
        <p:nvPicPr>
          <p:cNvPr id="87" name="Shape 87" descr="Open ..."/>
          <p:cNvPicPr preferRelativeResize="0"/>
          <p:nvPr/>
        </p:nvPicPr>
        <p:blipFill>
          <a:blip r:embed="rId5">
            <a:alphaModFix/>
          </a:blip>
          <a:stretch>
            <a:fillRect/>
          </a:stretch>
        </p:blipFill>
        <p:spPr>
          <a:xfrm>
            <a:off x="5578437" y="1177325"/>
            <a:ext cx="3407285" cy="1047749"/>
          </a:xfrm>
          <a:prstGeom prst="rect">
            <a:avLst/>
          </a:prstGeom>
          <a:noFill/>
          <a:ln>
            <a:noFill/>
          </a:ln>
        </p:spPr>
      </p:pic>
      <p:pic>
        <p:nvPicPr>
          <p:cNvPr id="88" name="Shape 88"/>
          <p:cNvPicPr preferRelativeResize="0"/>
          <p:nvPr/>
        </p:nvPicPr>
        <p:blipFill>
          <a:blip r:embed="rId6">
            <a:alphaModFix/>
          </a:blip>
          <a:stretch>
            <a:fillRect/>
          </a:stretch>
        </p:blipFill>
        <p:spPr>
          <a:xfrm>
            <a:off x="2257913" y="2487975"/>
            <a:ext cx="2598386" cy="2437775"/>
          </a:xfrm>
          <a:prstGeom prst="rect">
            <a:avLst/>
          </a:prstGeom>
          <a:noFill/>
          <a:ln>
            <a:noFill/>
          </a:ln>
        </p:spPr>
      </p:pic>
      <p:pic>
        <p:nvPicPr>
          <p:cNvPr id="89" name="Shape 89"/>
          <p:cNvPicPr preferRelativeResize="0"/>
          <p:nvPr/>
        </p:nvPicPr>
        <p:blipFill>
          <a:blip r:embed="rId7">
            <a:alphaModFix/>
          </a:blip>
          <a:stretch>
            <a:fillRect/>
          </a:stretch>
        </p:blipFill>
        <p:spPr>
          <a:xfrm>
            <a:off x="5297549" y="2411525"/>
            <a:ext cx="3688174" cy="2437774"/>
          </a:xfrm>
          <a:prstGeom prst="rect">
            <a:avLst/>
          </a:prstGeom>
          <a:noFill/>
          <a:ln>
            <a:noFill/>
          </a:ln>
        </p:spPr>
      </p:pic>
      <p:pic>
        <p:nvPicPr>
          <p:cNvPr id="90" name="Shape 90" descr="File:Google docs.png"/>
          <p:cNvPicPr preferRelativeResize="0"/>
          <p:nvPr/>
        </p:nvPicPr>
        <p:blipFill>
          <a:blip r:embed="rId8">
            <a:alphaModFix/>
          </a:blip>
          <a:stretch>
            <a:fillRect/>
          </a:stretch>
        </p:blipFill>
        <p:spPr>
          <a:xfrm>
            <a:off x="0" y="2722074"/>
            <a:ext cx="1816674" cy="1816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94"/>
        <p:cNvGrpSpPr/>
        <p:nvPr/>
      </p:nvGrpSpPr>
      <p:grpSpPr>
        <a:xfrm>
          <a:off x="0" y="0"/>
          <a:ext cx="0" cy="0"/>
          <a:chOff x="0" y="0"/>
          <a:chExt cx="0" cy="0"/>
        </a:xfrm>
      </p:grpSpPr>
      <p:pic>
        <p:nvPicPr>
          <p:cNvPr id="95" name="Shape 95" descr="CollegeCrusadersLogoRED.png"/>
          <p:cNvPicPr preferRelativeResize="0"/>
          <p:nvPr/>
        </p:nvPicPr>
        <p:blipFill>
          <a:blip r:embed="rId3">
            <a:alphaModFix/>
          </a:blip>
          <a:stretch>
            <a:fillRect/>
          </a:stretch>
        </p:blipFill>
        <p:spPr>
          <a:xfrm>
            <a:off x="0" y="0"/>
            <a:ext cx="1816674" cy="1795447"/>
          </a:xfrm>
          <a:prstGeom prst="rect">
            <a:avLst/>
          </a:prstGeom>
          <a:noFill/>
          <a:ln>
            <a:noFill/>
          </a:ln>
        </p:spPr>
      </p:pic>
      <p:sp>
        <p:nvSpPr>
          <p:cNvPr id="96" name="Shape 96"/>
          <p:cNvSpPr txBox="1">
            <a:spLocks noGrp="1"/>
          </p:cNvSpPr>
          <p:nvPr>
            <p:ph type="body" idx="1"/>
          </p:nvPr>
        </p:nvSpPr>
        <p:spPr>
          <a:xfrm>
            <a:off x="68725" y="2255500"/>
            <a:ext cx="2136593" cy="2288700"/>
          </a:xfrm>
          <a:prstGeom prst="rect">
            <a:avLst/>
          </a:prstGeom>
        </p:spPr>
        <p:txBody>
          <a:bodyPr lIns="91425" tIns="91425" rIns="91425" bIns="91425" anchor="t" anchorCtr="0">
            <a:noAutofit/>
          </a:bodyPr>
          <a:lstStyle/>
          <a:p>
            <a:pPr marL="457200" marR="0" lvl="0" indent="-342900" algn="l" rtl="0">
              <a:lnSpc>
                <a:spcPct val="115000"/>
              </a:lnSpc>
              <a:spcBef>
                <a:spcPts val="0"/>
              </a:spcBef>
              <a:spcAft>
                <a:spcPts val="1600"/>
              </a:spcAft>
              <a:buClr>
                <a:srgbClr val="FFFFFF"/>
              </a:buClr>
              <a:buSzPct val="100000"/>
              <a:buFont typeface="Arial" panose="020B0604020202020204" pitchFamily="34" charset="0"/>
              <a:buChar char="•"/>
            </a:pPr>
            <a:r>
              <a:rPr lang="en" sz="1400" dirty="0" smtClean="0">
                <a:solidFill>
                  <a:srgbClr val="FFFFFF"/>
                </a:solidFill>
              </a:rPr>
              <a:t>Front-End</a:t>
            </a:r>
          </a:p>
          <a:p>
            <a:pPr marL="457200" lvl="2" indent="-342900">
              <a:buClr>
                <a:srgbClr val="FFFFFF"/>
              </a:buClr>
              <a:buSzPct val="100000"/>
              <a:buFont typeface="Arial" panose="020B0604020202020204" pitchFamily="34" charset="0"/>
              <a:buChar char="•"/>
            </a:pPr>
            <a:r>
              <a:rPr lang="en" sz="900" dirty="0" smtClean="0">
                <a:solidFill>
                  <a:srgbClr val="FFFFFF"/>
                </a:solidFill>
              </a:rPr>
              <a:t>HTML/CSS</a:t>
            </a:r>
            <a:endParaRPr lang="en" sz="900" dirty="0">
              <a:solidFill>
                <a:srgbClr val="FFFFFF"/>
              </a:solidFill>
            </a:endParaRPr>
          </a:p>
          <a:p>
            <a:pPr marL="457200" lvl="4" indent="-342900">
              <a:buClr>
                <a:srgbClr val="FFFFFF"/>
              </a:buClr>
              <a:buSzPct val="100000"/>
              <a:buFont typeface="Arial" panose="020B0604020202020204" pitchFamily="34" charset="0"/>
              <a:buChar char="•"/>
            </a:pPr>
            <a:r>
              <a:rPr lang="en" sz="900" dirty="0" smtClean="0">
                <a:solidFill>
                  <a:srgbClr val="FFFFFF"/>
                </a:solidFill>
              </a:rPr>
              <a:t>Javascript</a:t>
            </a:r>
            <a:endParaRPr lang="en" sz="900" dirty="0">
              <a:solidFill>
                <a:srgbClr val="FFFFFF"/>
              </a:solidFill>
            </a:endParaRPr>
          </a:p>
          <a:p>
            <a:pPr marL="457200" lvl="8" indent="-342900">
              <a:buClr>
                <a:srgbClr val="FFFFFF"/>
              </a:buClr>
              <a:buSzPct val="100000"/>
              <a:buFont typeface="Arial" panose="020B0604020202020204" pitchFamily="34" charset="0"/>
              <a:buChar char="•"/>
            </a:pPr>
            <a:r>
              <a:rPr lang="en" sz="900" dirty="0" smtClean="0">
                <a:solidFill>
                  <a:srgbClr val="FFFFFF"/>
                </a:solidFill>
              </a:rPr>
              <a:t>PHP</a:t>
            </a:r>
          </a:p>
          <a:p>
            <a:pPr marL="285750" lvl="8" indent="-171450">
              <a:buClr>
                <a:srgbClr val="FFFFFF"/>
              </a:buClr>
              <a:buSzPct val="100000"/>
              <a:buFont typeface="Arial" panose="020B0604020202020204" pitchFamily="34" charset="0"/>
              <a:buChar char="•"/>
            </a:pPr>
            <a:r>
              <a:rPr lang="en" dirty="0" smtClean="0">
                <a:solidFill>
                  <a:srgbClr val="FFFFFF"/>
                </a:solidFill>
              </a:rPr>
              <a:t>Back-End</a:t>
            </a:r>
          </a:p>
          <a:p>
            <a:pPr marL="285750" lvl="8" indent="-171450">
              <a:buClr>
                <a:srgbClr val="FFFFFF"/>
              </a:buClr>
              <a:buSzPct val="100000"/>
              <a:buFont typeface="Arial" panose="020B0604020202020204" pitchFamily="34" charset="0"/>
              <a:buChar char="•"/>
            </a:pPr>
            <a:r>
              <a:rPr lang="en" sz="900" dirty="0" smtClean="0">
                <a:solidFill>
                  <a:srgbClr val="FFFFFF"/>
                </a:solidFill>
              </a:rPr>
              <a:t>SQL</a:t>
            </a:r>
            <a:endParaRPr lang="en" dirty="0">
              <a:solidFill>
                <a:srgbClr val="FFFFFF"/>
              </a:solidFill>
            </a:endParaRPr>
          </a:p>
          <a:p>
            <a:pPr lvl="0" rtl="0">
              <a:spcBef>
                <a:spcPts val="0"/>
              </a:spcBef>
              <a:buNone/>
            </a:pPr>
            <a:endParaRPr sz="900" dirty="0"/>
          </a:p>
        </p:txBody>
      </p:sp>
      <p:sp>
        <p:nvSpPr>
          <p:cNvPr id="97" name="Shape 97"/>
          <p:cNvSpPr txBox="1">
            <a:spLocks noGrp="1"/>
          </p:cNvSpPr>
          <p:nvPr>
            <p:ph type="title"/>
          </p:nvPr>
        </p:nvSpPr>
        <p:spPr>
          <a:xfrm>
            <a:off x="2674050" y="303600"/>
            <a:ext cx="3795900" cy="1235400"/>
          </a:xfrm>
          <a:prstGeom prst="rect">
            <a:avLst/>
          </a:prstGeom>
        </p:spPr>
        <p:txBody>
          <a:bodyPr lIns="91425" tIns="91425" rIns="91425" bIns="91425" anchor="t" anchorCtr="0">
            <a:noAutofit/>
          </a:bodyPr>
          <a:lstStyle/>
          <a:p>
            <a:pPr lvl="0" algn="ctr" rtl="0">
              <a:spcBef>
                <a:spcPts val="0"/>
              </a:spcBef>
              <a:buNone/>
            </a:pPr>
            <a:r>
              <a:rPr lang="en" sz="5000">
                <a:solidFill>
                  <a:srgbClr val="FFFFFF"/>
                </a:solidFill>
                <a:latin typeface="Impact"/>
                <a:ea typeface="Impact"/>
                <a:cs typeface="Impact"/>
                <a:sym typeface="Impact"/>
              </a:rPr>
              <a:t>Coding Process</a:t>
            </a:r>
          </a:p>
        </p:txBody>
      </p:sp>
      <p:pic>
        <p:nvPicPr>
          <p:cNvPr id="98" name="Shape 98"/>
          <p:cNvPicPr preferRelativeResize="0"/>
          <p:nvPr/>
        </p:nvPicPr>
        <p:blipFill>
          <a:blip r:embed="rId4">
            <a:alphaModFix/>
          </a:blip>
          <a:stretch>
            <a:fillRect/>
          </a:stretch>
        </p:blipFill>
        <p:spPr>
          <a:xfrm>
            <a:off x="6358049" y="3636049"/>
            <a:ext cx="2615224" cy="1386475"/>
          </a:xfrm>
          <a:prstGeom prst="rect">
            <a:avLst/>
          </a:prstGeom>
          <a:noFill/>
          <a:ln>
            <a:noFill/>
          </a:ln>
        </p:spPr>
      </p:pic>
      <p:pic>
        <p:nvPicPr>
          <p:cNvPr id="99" name="Shape 99"/>
          <p:cNvPicPr preferRelativeResize="0"/>
          <p:nvPr/>
        </p:nvPicPr>
        <p:blipFill>
          <a:blip r:embed="rId5">
            <a:alphaModFix/>
          </a:blip>
          <a:stretch>
            <a:fillRect/>
          </a:stretch>
        </p:blipFill>
        <p:spPr>
          <a:xfrm>
            <a:off x="5956100" y="408975"/>
            <a:ext cx="1386475" cy="1386475"/>
          </a:xfrm>
          <a:prstGeom prst="rect">
            <a:avLst/>
          </a:prstGeom>
          <a:noFill/>
          <a:ln>
            <a:noFill/>
          </a:ln>
        </p:spPr>
      </p:pic>
      <p:pic>
        <p:nvPicPr>
          <p:cNvPr id="100" name="Shape 100"/>
          <p:cNvPicPr preferRelativeResize="0"/>
          <p:nvPr/>
        </p:nvPicPr>
        <p:blipFill>
          <a:blip r:embed="rId6">
            <a:alphaModFix/>
          </a:blip>
          <a:stretch>
            <a:fillRect/>
          </a:stretch>
        </p:blipFill>
        <p:spPr>
          <a:xfrm>
            <a:off x="1904650" y="303600"/>
            <a:ext cx="1427750" cy="1427750"/>
          </a:xfrm>
          <a:prstGeom prst="rect">
            <a:avLst/>
          </a:prstGeom>
          <a:noFill/>
          <a:ln>
            <a:noFill/>
          </a:ln>
        </p:spPr>
      </p:pic>
      <p:pic>
        <p:nvPicPr>
          <p:cNvPr id="101" name="Shape 101"/>
          <p:cNvPicPr preferRelativeResize="0"/>
          <p:nvPr/>
        </p:nvPicPr>
        <p:blipFill>
          <a:blip r:embed="rId7">
            <a:alphaModFix/>
          </a:blip>
          <a:stretch>
            <a:fillRect/>
          </a:stretch>
        </p:blipFill>
        <p:spPr>
          <a:xfrm>
            <a:off x="7701450" y="216962"/>
            <a:ext cx="1601025" cy="1601025"/>
          </a:xfrm>
          <a:prstGeom prst="rect">
            <a:avLst/>
          </a:prstGeom>
          <a:noFill/>
          <a:ln>
            <a:noFill/>
          </a:ln>
        </p:spPr>
      </p:pic>
      <p:pic>
        <p:nvPicPr>
          <p:cNvPr id="102" name="Shape 102"/>
          <p:cNvPicPr preferRelativeResize="0"/>
          <p:nvPr/>
        </p:nvPicPr>
        <p:blipFill>
          <a:blip r:embed="rId8">
            <a:alphaModFix/>
          </a:blip>
          <a:stretch>
            <a:fillRect/>
          </a:stretch>
        </p:blipFill>
        <p:spPr>
          <a:xfrm>
            <a:off x="5956100" y="1890209"/>
            <a:ext cx="3187900" cy="1673640"/>
          </a:xfrm>
          <a:prstGeom prst="rect">
            <a:avLst/>
          </a:prstGeom>
          <a:noFill/>
          <a:ln>
            <a:noFill/>
          </a:ln>
        </p:spPr>
      </p:pic>
      <p:pic>
        <p:nvPicPr>
          <p:cNvPr id="103" name="Shape 103"/>
          <p:cNvPicPr preferRelativeResize="0"/>
          <p:nvPr/>
        </p:nvPicPr>
        <p:blipFill>
          <a:blip r:embed="rId9">
            <a:alphaModFix/>
          </a:blip>
          <a:stretch>
            <a:fillRect/>
          </a:stretch>
        </p:blipFill>
        <p:spPr>
          <a:xfrm>
            <a:off x="3264399" y="2493550"/>
            <a:ext cx="2528975" cy="2528975"/>
          </a:xfrm>
          <a:prstGeom prst="rect">
            <a:avLst/>
          </a:prstGeom>
          <a:noFill/>
          <a:ln>
            <a:noFill/>
          </a:ln>
        </p:spPr>
      </p:pic>
      <p:sp>
        <p:nvSpPr>
          <p:cNvPr id="2" name="TextBox 1"/>
          <p:cNvSpPr txBox="1"/>
          <p:nvPr/>
        </p:nvSpPr>
        <p:spPr>
          <a:xfrm>
            <a:off x="1681471" y="2635624"/>
            <a:ext cx="992579" cy="661720"/>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bg1"/>
                </a:solidFill>
              </a:rPr>
              <a:t>VCS</a:t>
            </a:r>
          </a:p>
          <a:p>
            <a:endParaRPr lang="en-US" dirty="0" smtClean="0">
              <a:solidFill>
                <a:schemeClr val="bg1"/>
              </a:solidFill>
            </a:endParaRPr>
          </a:p>
          <a:p>
            <a:pPr marL="285750" lvl="1" indent="-285750">
              <a:buFont typeface="Arial" panose="020B0604020202020204" pitchFamily="34" charset="0"/>
              <a:buChar char="•"/>
            </a:pPr>
            <a:r>
              <a:rPr lang="en" sz="900" dirty="0" smtClean="0">
                <a:solidFill>
                  <a:srgbClr val="FFFFFF"/>
                </a:solidFill>
              </a:rPr>
              <a:t>Git/Github</a:t>
            </a:r>
            <a:endParaRPr lang="en" sz="900"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7"/>
        <p:cNvGrpSpPr/>
        <p:nvPr/>
      </p:nvGrpSpPr>
      <p:grpSpPr>
        <a:xfrm>
          <a:off x="0" y="0"/>
          <a:ext cx="0" cy="0"/>
          <a:chOff x="0" y="0"/>
          <a:chExt cx="0" cy="0"/>
        </a:xfrm>
      </p:grpSpPr>
      <p:pic>
        <p:nvPicPr>
          <p:cNvPr id="108" name="Shape 108" descr="CollegeCrusadersLogoRED.png"/>
          <p:cNvPicPr preferRelativeResize="0"/>
          <p:nvPr/>
        </p:nvPicPr>
        <p:blipFill>
          <a:blip r:embed="rId3">
            <a:alphaModFix/>
          </a:blip>
          <a:stretch>
            <a:fillRect/>
          </a:stretch>
        </p:blipFill>
        <p:spPr>
          <a:xfrm>
            <a:off x="311700" y="58324"/>
            <a:ext cx="1816674" cy="1795447"/>
          </a:xfrm>
          <a:prstGeom prst="rect">
            <a:avLst/>
          </a:prstGeom>
          <a:noFill/>
          <a:ln>
            <a:noFill/>
          </a:ln>
        </p:spPr>
      </p:pic>
      <p:sp>
        <p:nvSpPr>
          <p:cNvPr id="109" name="Shape 109"/>
          <p:cNvSpPr txBox="1">
            <a:spLocks noGrp="1"/>
          </p:cNvSpPr>
          <p:nvPr>
            <p:ph type="title"/>
          </p:nvPr>
        </p:nvSpPr>
        <p:spPr>
          <a:xfrm>
            <a:off x="311700" y="3730475"/>
            <a:ext cx="8520600" cy="1133100"/>
          </a:xfrm>
          <a:prstGeom prst="rect">
            <a:avLst/>
          </a:prstGeom>
        </p:spPr>
        <p:txBody>
          <a:bodyPr lIns="91425" tIns="91425" rIns="91425" bIns="91425" anchor="t" anchorCtr="0">
            <a:noAutofit/>
          </a:bodyPr>
          <a:lstStyle/>
          <a:p>
            <a:pPr lvl="0" algn="ctr" rtl="0">
              <a:spcBef>
                <a:spcPts val="0"/>
              </a:spcBef>
              <a:buClr>
                <a:schemeClr val="dk1"/>
              </a:buClr>
              <a:buSzPct val="30555"/>
              <a:buFont typeface="Arial"/>
              <a:buNone/>
            </a:pPr>
            <a:r>
              <a:rPr lang="en" sz="3600">
                <a:solidFill>
                  <a:schemeClr val="lt1"/>
                </a:solidFill>
                <a:latin typeface="Impact"/>
                <a:ea typeface="Impact"/>
                <a:cs typeface="Impact"/>
                <a:sym typeface="Impact"/>
              </a:rPr>
              <a:t>Team 3 &amp; College Crusaders</a:t>
            </a:r>
          </a:p>
          <a:p>
            <a:pPr lvl="0" algn="ctr" rtl="0">
              <a:spcBef>
                <a:spcPts val="0"/>
              </a:spcBef>
              <a:buClr>
                <a:schemeClr val="dk1"/>
              </a:buClr>
              <a:buSzPct val="30555"/>
              <a:buFont typeface="Arial"/>
              <a:buNone/>
            </a:pPr>
            <a:r>
              <a:rPr lang="en" sz="3600">
                <a:solidFill>
                  <a:schemeClr val="lt1"/>
                </a:solidFill>
                <a:latin typeface="Impact"/>
                <a:ea typeface="Impact"/>
                <a:cs typeface="Impact"/>
                <a:sym typeface="Impact"/>
              </a:rPr>
              <a:t>Thanks you!</a:t>
            </a:r>
          </a:p>
          <a:p>
            <a:pPr lvl="0" algn="ctr" rtl="0">
              <a:spcBef>
                <a:spcPts val="0"/>
              </a:spcBef>
              <a:buClr>
                <a:schemeClr val="dk1"/>
              </a:buClr>
              <a:buSzPct val="30555"/>
              <a:buFont typeface="Arial"/>
              <a:buNone/>
            </a:pPr>
            <a:endParaRPr sz="3600">
              <a:solidFill>
                <a:schemeClr val="lt1"/>
              </a:solidFill>
              <a:latin typeface="Impact"/>
              <a:ea typeface="Impact"/>
              <a:cs typeface="Impact"/>
              <a:sym typeface="Impact"/>
            </a:endParaRPr>
          </a:p>
        </p:txBody>
      </p:sp>
      <p:sp>
        <p:nvSpPr>
          <p:cNvPr id="110" name="Shape 110"/>
          <p:cNvSpPr txBox="1">
            <a:spLocks noGrp="1"/>
          </p:cNvSpPr>
          <p:nvPr>
            <p:ph type="body" idx="1"/>
          </p:nvPr>
        </p:nvSpPr>
        <p:spPr>
          <a:xfrm>
            <a:off x="2087200" y="503575"/>
            <a:ext cx="5877300" cy="1875300"/>
          </a:xfrm>
          <a:prstGeom prst="rect">
            <a:avLst/>
          </a:prstGeom>
        </p:spPr>
        <p:txBody>
          <a:bodyPr lIns="91425" tIns="91425" rIns="91425" bIns="91425" anchor="t" anchorCtr="0">
            <a:noAutofit/>
          </a:bodyPr>
          <a:lstStyle/>
          <a:p>
            <a:pPr marL="457200" lvl="0" indent="-349250" rtl="0">
              <a:spcBef>
                <a:spcPts val="0"/>
              </a:spcBef>
              <a:buClr>
                <a:srgbClr val="FFFFFF"/>
              </a:buClr>
              <a:buSzPct val="100000"/>
              <a:buFont typeface="Arial" panose="020B0604020202020204" pitchFamily="34" charset="0"/>
              <a:buChar char="•"/>
            </a:pPr>
            <a:r>
              <a:rPr lang="en" sz="1900" u="sng" dirty="0">
                <a:solidFill>
                  <a:srgbClr val="FFFFFF"/>
                </a:solidFill>
              </a:rPr>
              <a:t>Future </a:t>
            </a:r>
            <a:r>
              <a:rPr lang="en" sz="1900" u="sng" dirty="0" smtClean="0">
                <a:solidFill>
                  <a:srgbClr val="FFFFFF"/>
                </a:solidFill>
              </a:rPr>
              <a:t>Additions:</a:t>
            </a:r>
          </a:p>
          <a:p>
            <a:pPr marL="457200" lvl="1" indent="-349250">
              <a:buClr>
                <a:srgbClr val="FFFFFF"/>
              </a:buClr>
              <a:buSzPct val="100000"/>
              <a:buFont typeface="Arial" panose="020B0604020202020204" pitchFamily="34" charset="0"/>
              <a:buChar char="•"/>
            </a:pPr>
            <a:r>
              <a:rPr lang="en" sz="1500" dirty="0" smtClean="0">
                <a:solidFill>
                  <a:srgbClr val="FFFFFF"/>
                </a:solidFill>
              </a:rPr>
              <a:t>School </a:t>
            </a:r>
            <a:r>
              <a:rPr lang="en" sz="1500" dirty="0">
                <a:solidFill>
                  <a:srgbClr val="FFFFFF"/>
                </a:solidFill>
              </a:rPr>
              <a:t>specific earnings and debt </a:t>
            </a:r>
            <a:r>
              <a:rPr lang="en" sz="1500" dirty="0" smtClean="0">
                <a:solidFill>
                  <a:srgbClr val="FFFFFF"/>
                </a:solidFill>
              </a:rPr>
              <a:t>values</a:t>
            </a:r>
          </a:p>
          <a:p>
            <a:pPr marL="457200" lvl="1" indent="-349250">
              <a:buClr>
                <a:srgbClr val="FFFFFF"/>
              </a:buClr>
              <a:buSzPct val="100000"/>
              <a:buFont typeface="Arial" panose="020B0604020202020204" pitchFamily="34" charset="0"/>
              <a:buChar char="•"/>
            </a:pPr>
            <a:r>
              <a:rPr lang="en" sz="1500" dirty="0" smtClean="0">
                <a:solidFill>
                  <a:srgbClr val="FFFFFF"/>
                </a:solidFill>
              </a:rPr>
              <a:t>Adjustable </a:t>
            </a:r>
            <a:r>
              <a:rPr lang="en" sz="1500" dirty="0">
                <a:solidFill>
                  <a:srgbClr val="FFFFFF"/>
                </a:solidFill>
              </a:rPr>
              <a:t>percentage of salary paid towards </a:t>
            </a:r>
            <a:r>
              <a:rPr lang="en" sz="1500" dirty="0" smtClean="0">
                <a:solidFill>
                  <a:srgbClr val="FFFFFF"/>
                </a:solidFill>
              </a:rPr>
              <a:t>debt</a:t>
            </a:r>
          </a:p>
          <a:p>
            <a:pPr marL="457200" lvl="1" indent="-349250">
              <a:buClr>
                <a:srgbClr val="FFFFFF"/>
              </a:buClr>
              <a:buSzPct val="100000"/>
              <a:buFont typeface="Arial" panose="020B0604020202020204" pitchFamily="34" charset="0"/>
              <a:buChar char="•"/>
            </a:pPr>
            <a:r>
              <a:rPr lang="en" sz="1500" dirty="0" smtClean="0">
                <a:solidFill>
                  <a:srgbClr val="FFFFFF"/>
                </a:solidFill>
              </a:rPr>
              <a:t>Customizable </a:t>
            </a:r>
            <a:r>
              <a:rPr lang="en" sz="1500" dirty="0">
                <a:solidFill>
                  <a:srgbClr val="FFFFFF"/>
                </a:solidFill>
              </a:rPr>
              <a:t>loan interest rate</a:t>
            </a:r>
          </a:p>
        </p:txBody>
      </p:sp>
      <p:sp>
        <p:nvSpPr>
          <p:cNvPr id="111" name="Shape 111"/>
          <p:cNvSpPr txBox="1"/>
          <p:nvPr/>
        </p:nvSpPr>
        <p:spPr>
          <a:xfrm>
            <a:off x="2802750" y="3366050"/>
            <a:ext cx="3538500" cy="589800"/>
          </a:xfrm>
          <a:prstGeom prst="rect">
            <a:avLst/>
          </a:prstGeom>
          <a:noFill/>
          <a:ln>
            <a:noFill/>
          </a:ln>
        </p:spPr>
        <p:txBody>
          <a:bodyPr lIns="91425" tIns="91425" rIns="91425" bIns="91425" anchor="t" anchorCtr="0">
            <a:noAutofit/>
          </a:bodyPr>
          <a:lstStyle/>
          <a:p>
            <a:pPr lvl="0" algn="ctr">
              <a:spcBef>
                <a:spcPts val="0"/>
              </a:spcBef>
              <a:buNone/>
            </a:pPr>
            <a:r>
              <a:rPr lang="en" sz="1800">
                <a:solidFill>
                  <a:srgbClr val="FFFFFF"/>
                </a:solidFill>
                <a:latin typeface="Average"/>
                <a:ea typeface="Average"/>
                <a:cs typeface="Average"/>
                <a:sym typeface="Average"/>
              </a:rPr>
              <a:t>Find us at:  </a:t>
            </a:r>
            <a:r>
              <a:rPr lang="en" sz="1800" u="sng">
                <a:solidFill>
                  <a:srgbClr val="FFFFFF"/>
                </a:solidFill>
                <a:latin typeface="Average"/>
                <a:ea typeface="Average"/>
                <a:cs typeface="Average"/>
                <a:sym typeface="Average"/>
              </a:rPr>
              <a:t>ccrusaders.co.nf</a:t>
            </a:r>
          </a:p>
        </p:txBody>
      </p:sp>
      <p:pic>
        <p:nvPicPr>
          <p:cNvPr id="112" name="Shape 112" descr="diploma.gif"/>
          <p:cNvPicPr preferRelativeResize="0"/>
          <p:nvPr/>
        </p:nvPicPr>
        <p:blipFill>
          <a:blip r:embed="rId4">
            <a:alphaModFix/>
          </a:blip>
          <a:stretch>
            <a:fillRect/>
          </a:stretch>
        </p:blipFill>
        <p:spPr>
          <a:xfrm>
            <a:off x="6832825" y="2133494"/>
            <a:ext cx="1910699" cy="1512199"/>
          </a:xfrm>
          <a:prstGeom prst="rect">
            <a:avLst/>
          </a:prstGeom>
          <a:noFill/>
          <a:ln>
            <a:noFill/>
          </a:ln>
        </p:spPr>
      </p:pic>
      <p:sp>
        <p:nvSpPr>
          <p:cNvPr id="113" name="Shape 113"/>
          <p:cNvSpPr txBox="1"/>
          <p:nvPr/>
        </p:nvSpPr>
        <p:spPr>
          <a:xfrm>
            <a:off x="2136963" y="2822750"/>
            <a:ext cx="4646100" cy="675900"/>
          </a:xfrm>
          <a:prstGeom prst="rect">
            <a:avLst/>
          </a:prstGeom>
          <a:noFill/>
          <a:ln>
            <a:noFill/>
          </a:ln>
        </p:spPr>
        <p:txBody>
          <a:bodyPr lIns="91425" tIns="91425" rIns="91425" bIns="91425" anchor="t" anchorCtr="0">
            <a:noAutofit/>
          </a:bodyPr>
          <a:lstStyle/>
          <a:p>
            <a:pPr lvl="0">
              <a:spcBef>
                <a:spcPts val="0"/>
              </a:spcBef>
              <a:buNone/>
            </a:pPr>
            <a:r>
              <a:rPr lang="en" sz="1800" dirty="0">
                <a:solidFill>
                  <a:srgbClr val="FFFFFF"/>
                </a:solidFill>
              </a:rPr>
              <a:t>“The first step towards success is knowing!”</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700</Words>
  <Application>Microsoft Office PowerPoint</Application>
  <PresentationFormat>On-screen Show (16:9)</PresentationFormat>
  <Paragraphs>41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Average</vt:lpstr>
      <vt:lpstr>Arial</vt:lpstr>
      <vt:lpstr>Comic Sans MS</vt:lpstr>
      <vt:lpstr>Impact</vt:lpstr>
      <vt:lpstr>simple-light-2</vt:lpstr>
      <vt:lpstr>Team 3 College Crusaders</vt:lpstr>
      <vt:lpstr>PowerPoint Presentation</vt:lpstr>
      <vt:lpstr>DEMO</vt:lpstr>
      <vt:lpstr>Agile Methodology</vt:lpstr>
      <vt:lpstr>Collaboration Tools </vt:lpstr>
      <vt:lpstr>Coding Process</vt:lpstr>
      <vt:lpstr>Team 3 &amp; College Crusaders Thanks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 College Crusaders</dc:title>
  <cp:lastModifiedBy>Taylor Jesse</cp:lastModifiedBy>
  <cp:revision>2</cp:revision>
  <dcterms:modified xsi:type="dcterms:W3CDTF">2016-12-08T17:21:58Z</dcterms:modified>
</cp:coreProperties>
</file>