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3.xml" ContentType="application/vnd.openxmlformats-officedocument.drawingml.chart+xml"/>
  <Override PartName="/ppt/theme/theme1.xml" ContentType="application/vnd.openxmlformats-officedocument.theme+xml"/>
  <Override PartName="/ppt/charts/chart4.xml" ContentType="application/vnd.openxmlformats-officedocument.drawingml.chart+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colors1.xml" ContentType="application/vnd.ms-office.chartcolorstyle+xml"/>
  <Override PartName="/ppt/charts/chart1.xml" ContentType="application/vnd.openxmlformats-officedocument.drawingml.chart+xml"/>
  <Override PartName="/ppt/charts/style1.xml" ContentType="application/vnd.ms-office.chart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style2.xml" ContentType="application/vnd.ms-office.chart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63" r:id="rId5"/>
    <p:sldId id="258" r:id="rId6"/>
    <p:sldId id="259" r:id="rId7"/>
    <p:sldId id="260" r:id="rId8"/>
    <p:sldId id="261" r:id="rId9"/>
    <p:sldId id="268" r:id="rId10"/>
    <p:sldId id="276" r:id="rId11"/>
    <p:sldId id="269" r:id="rId12"/>
    <p:sldId id="270" r:id="rId13"/>
    <p:sldId id="271" r:id="rId14"/>
    <p:sldId id="272" r:id="rId15"/>
    <p:sldId id="273" r:id="rId16"/>
    <p:sldId id="274" r:id="rId17"/>
    <p:sldId id="264" r:id="rId18"/>
    <p:sldId id="265" r:id="rId19"/>
    <p:sldId id="266" r:id="rId20"/>
    <p:sldId id="267"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EEEE8-BE1B-42E8-A8C4-75F390B346DC}" v="280" dt="2023-04-13T22:55:29.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100" d="100"/>
          <a:sy n="100" d="100"/>
        </p:scale>
        <p:origin x="473" y="3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mia\Downloads\Hackovation%20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mia\Downloads\Hackovation%2020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mia\Downloads\Hackovation%20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mia\Downloads\Hackovation%202023.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87-4AA5-A3D9-FD5852BA3B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87-4AA5-A3D9-FD5852BA3B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87-4AA5-A3D9-FD5852BA3B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87-4AA5-A3D9-FD5852BA3B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787-4AA5-A3D9-FD5852BA3BF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787-4AA5-A3D9-FD5852BA3BF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787-4AA5-A3D9-FD5852BA3BF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787-4AA5-A3D9-FD5852BA3BF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787-4AA5-A3D9-FD5852BA3BF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787-4AA5-A3D9-FD5852BA3BF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F787-4AA5-A3D9-FD5852BA3BF1}"/>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F787-4AA5-A3D9-FD5852BA3BF1}"/>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F787-4AA5-A3D9-FD5852BA3BF1}"/>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F787-4AA5-A3D9-FD5852BA3BF1}"/>
              </c:ext>
            </c:extLst>
          </c:dPt>
          <c:dLbls>
            <c:spPr>
              <a:noFill/>
              <a:ln>
                <a:noFill/>
              </a:ln>
              <a:effectLst/>
            </c:spPr>
            <c:txPr>
              <a:bodyPr rot="0" spcFirstLastPara="1" vertOverflow="ellipsis" vert="horz" wrap="square" anchor="ctr" anchorCtr="1"/>
              <a:lstStyle/>
              <a:p>
                <a:pPr>
                  <a:defRPr sz="900" b="0" i="0" u="none" strike="noStrike" kern="1200" baseline="0">
                    <a:solidFill>
                      <a:schemeClr val="bg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'Student Budget 2'!$B$1:$O$1</c:f>
              <c:strCache>
                <c:ptCount val="14"/>
                <c:pt idx="0">
                  <c:v>Rent</c:v>
                </c:pt>
                <c:pt idx="1">
                  <c:v>Renter's
Insurance</c:v>
                </c:pt>
                <c:pt idx="2">
                  <c:v>Gas</c:v>
                </c:pt>
                <c:pt idx="3">
                  <c:v>Electric</c:v>
                </c:pt>
                <c:pt idx="4">
                  <c:v>Water</c:v>
                </c:pt>
                <c:pt idx="5">
                  <c:v>Car
Payment</c:v>
                </c:pt>
                <c:pt idx="6">
                  <c:v>Car
Insurance</c:v>
                </c:pt>
                <c:pt idx="7">
                  <c:v>Gasoline</c:v>
                </c:pt>
                <c:pt idx="8">
                  <c:v>Groceries</c:v>
                </c:pt>
                <c:pt idx="9">
                  <c:v>Bus Pass</c:v>
                </c:pt>
                <c:pt idx="10">
                  <c:v>Entertainment</c:v>
                </c:pt>
                <c:pt idx="11">
                  <c:v>Restaurant</c:v>
                </c:pt>
                <c:pt idx="12">
                  <c:v>Emergency 
Fund</c:v>
                </c:pt>
                <c:pt idx="13">
                  <c:v>Vacation
Fund</c:v>
                </c:pt>
              </c:strCache>
            </c:strRef>
          </c:cat>
          <c:val>
            <c:numRef>
              <c:f>'Student Budget 2'!$B$3:$O$3</c:f>
              <c:numCache>
                <c:formatCode>#,##0.00_);[Red]\(#,##0.00\)</c:formatCode>
                <c:ptCount val="14"/>
                <c:pt idx="0">
                  <c:v>-575</c:v>
                </c:pt>
                <c:pt idx="1">
                  <c:v>-12.5</c:v>
                </c:pt>
                <c:pt idx="2">
                  <c:v>-78</c:v>
                </c:pt>
                <c:pt idx="3">
                  <c:v>-80</c:v>
                </c:pt>
                <c:pt idx="4">
                  <c:v>-75</c:v>
                </c:pt>
                <c:pt idx="5">
                  <c:v>-250</c:v>
                </c:pt>
                <c:pt idx="6">
                  <c:v>-87</c:v>
                </c:pt>
                <c:pt idx="7">
                  <c:v>-66.045000000000002</c:v>
                </c:pt>
                <c:pt idx="8">
                  <c:v>-250</c:v>
                </c:pt>
                <c:pt idx="9">
                  <c:v>-97</c:v>
                </c:pt>
                <c:pt idx="10">
                  <c:v>-450</c:v>
                </c:pt>
                <c:pt idx="11">
                  <c:v>-350</c:v>
                </c:pt>
                <c:pt idx="12">
                  <c:v>-150</c:v>
                </c:pt>
                <c:pt idx="13">
                  <c:v>-400</c:v>
                </c:pt>
              </c:numCache>
            </c:numRef>
          </c:val>
          <c:extLst>
            <c:ext xmlns:c16="http://schemas.microsoft.com/office/drawing/2014/chart" uri="{C3380CC4-5D6E-409C-BE32-E72D297353CC}">
              <c16:uniqueId val="{0000001C-F787-4AA5-A3D9-FD5852BA3BF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lumMod val="85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AA7-45E6-9D6B-BF42219699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AA7-45E6-9D6B-BF42219699C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AA7-45E6-9D6B-BF42219699C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AA7-45E6-9D6B-BF42219699C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AA7-45E6-9D6B-BF42219699C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AA7-45E6-9D6B-BF42219699C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AA7-45E6-9D6B-BF42219699C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AA7-45E6-9D6B-BF42219699C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AA7-45E6-9D6B-BF42219699C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AA7-45E6-9D6B-BF42219699C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4AA7-45E6-9D6B-BF42219699CA}"/>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4AA7-45E6-9D6B-BF42219699CA}"/>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4AA7-45E6-9D6B-BF42219699CA}"/>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4AA7-45E6-9D6B-BF42219699C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'Student Budget 2'!$B$1:$O$1</c:f>
              <c:strCache>
                <c:ptCount val="14"/>
                <c:pt idx="0">
                  <c:v>Rent</c:v>
                </c:pt>
                <c:pt idx="1">
                  <c:v>Renter's
Insurance</c:v>
                </c:pt>
                <c:pt idx="2">
                  <c:v>Gas</c:v>
                </c:pt>
                <c:pt idx="3">
                  <c:v>Electric</c:v>
                </c:pt>
                <c:pt idx="4">
                  <c:v>Water</c:v>
                </c:pt>
                <c:pt idx="5">
                  <c:v>Car
Payment</c:v>
                </c:pt>
                <c:pt idx="6">
                  <c:v>Car
Insurance</c:v>
                </c:pt>
                <c:pt idx="7">
                  <c:v>Gasoline</c:v>
                </c:pt>
                <c:pt idx="8">
                  <c:v>Groceries</c:v>
                </c:pt>
                <c:pt idx="9">
                  <c:v>Bus Pass</c:v>
                </c:pt>
                <c:pt idx="10">
                  <c:v>Entertainment</c:v>
                </c:pt>
                <c:pt idx="11">
                  <c:v>Restaurant</c:v>
                </c:pt>
                <c:pt idx="12">
                  <c:v>Emergency 
Fund</c:v>
                </c:pt>
                <c:pt idx="13">
                  <c:v>Vacation
Fund</c:v>
                </c:pt>
              </c:strCache>
            </c:strRef>
          </c:cat>
          <c:val>
            <c:numRef>
              <c:f>'Student Budget 2'!$B$3:$O$3</c:f>
              <c:numCache>
                <c:formatCode>#,##0.00_);[Red]\(#,##0.00\)</c:formatCode>
                <c:ptCount val="14"/>
                <c:pt idx="0">
                  <c:v>-575</c:v>
                </c:pt>
                <c:pt idx="1">
                  <c:v>-12.5</c:v>
                </c:pt>
                <c:pt idx="2">
                  <c:v>-78</c:v>
                </c:pt>
                <c:pt idx="3">
                  <c:v>-80</c:v>
                </c:pt>
                <c:pt idx="4">
                  <c:v>-75</c:v>
                </c:pt>
                <c:pt idx="5">
                  <c:v>-250</c:v>
                </c:pt>
                <c:pt idx="6">
                  <c:v>-87</c:v>
                </c:pt>
                <c:pt idx="7">
                  <c:v>-66.045000000000002</c:v>
                </c:pt>
                <c:pt idx="8">
                  <c:v>-250</c:v>
                </c:pt>
                <c:pt idx="9">
                  <c:v>-97</c:v>
                </c:pt>
                <c:pt idx="10">
                  <c:v>-450</c:v>
                </c:pt>
                <c:pt idx="11">
                  <c:v>-350</c:v>
                </c:pt>
                <c:pt idx="12">
                  <c:v>-150</c:v>
                </c:pt>
                <c:pt idx="13">
                  <c:v>-400</c:v>
                </c:pt>
              </c:numCache>
            </c:numRef>
          </c:val>
          <c:extLst>
            <c:ext xmlns:c16="http://schemas.microsoft.com/office/drawing/2014/chart" uri="{C3380CC4-5D6E-409C-BE32-E72D297353CC}">
              <c16:uniqueId val="{0000001C-4AA7-45E6-9D6B-BF42219699C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bg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8F-4664-991A-E818C4425DB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38F-4664-991A-E818C4425D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38F-4664-991A-E818C4425DB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38F-4664-991A-E818C4425DB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38F-4664-991A-E818C4425DB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38F-4664-991A-E818C4425DB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38F-4664-991A-E818C4425DB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38F-4664-991A-E818C4425DB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238F-4664-991A-E818C4425DB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238F-4664-991A-E818C4425DB2}"/>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238F-4664-991A-E818C4425DB2}"/>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238F-4664-991A-E818C4425DB2}"/>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238F-4664-991A-E818C4425DB2}"/>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238F-4664-991A-E818C4425DB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'Student Budget 3'!$B$1:$O$1</c:f>
              <c:strCache>
                <c:ptCount val="14"/>
                <c:pt idx="0">
                  <c:v>Rent</c:v>
                </c:pt>
                <c:pt idx="1">
                  <c:v>Renter's
Insurance</c:v>
                </c:pt>
                <c:pt idx="2">
                  <c:v>Gas</c:v>
                </c:pt>
                <c:pt idx="3">
                  <c:v>Electric</c:v>
                </c:pt>
                <c:pt idx="4">
                  <c:v>Water</c:v>
                </c:pt>
                <c:pt idx="5">
                  <c:v>Car
Payment</c:v>
                </c:pt>
                <c:pt idx="6">
                  <c:v>Car
Insurance</c:v>
                </c:pt>
                <c:pt idx="7">
                  <c:v>Gasoline</c:v>
                </c:pt>
                <c:pt idx="8">
                  <c:v>Groceries</c:v>
                </c:pt>
                <c:pt idx="9">
                  <c:v>Bus Pass</c:v>
                </c:pt>
                <c:pt idx="10">
                  <c:v>Entertainment</c:v>
                </c:pt>
                <c:pt idx="11">
                  <c:v>Restaurant</c:v>
                </c:pt>
                <c:pt idx="12">
                  <c:v>Emergency 
Fund</c:v>
                </c:pt>
                <c:pt idx="13">
                  <c:v>Vacation
Fund</c:v>
                </c:pt>
              </c:strCache>
            </c:strRef>
          </c:cat>
          <c:val>
            <c:numRef>
              <c:f>'Student Budget 3'!$B$3:$O$3</c:f>
              <c:numCache>
                <c:formatCode>#,##0.00_);[Red]\(#,##0.00\)</c:formatCode>
                <c:ptCount val="14"/>
                <c:pt idx="0">
                  <c:v>-575</c:v>
                </c:pt>
                <c:pt idx="1">
                  <c:v>-12.5</c:v>
                </c:pt>
                <c:pt idx="2">
                  <c:v>-78</c:v>
                </c:pt>
                <c:pt idx="3">
                  <c:v>-80</c:v>
                </c:pt>
                <c:pt idx="4">
                  <c:v>-75</c:v>
                </c:pt>
                <c:pt idx="5">
                  <c:v>-250</c:v>
                </c:pt>
                <c:pt idx="6">
                  <c:v>-87</c:v>
                </c:pt>
                <c:pt idx="7">
                  <c:v>-66.045000000000002</c:v>
                </c:pt>
                <c:pt idx="8">
                  <c:v>-250</c:v>
                </c:pt>
                <c:pt idx="9">
                  <c:v>-97</c:v>
                </c:pt>
                <c:pt idx="10">
                  <c:v>-450</c:v>
                </c:pt>
                <c:pt idx="11">
                  <c:v>-150</c:v>
                </c:pt>
                <c:pt idx="12">
                  <c:v>-150</c:v>
                </c:pt>
                <c:pt idx="13">
                  <c:v>-600</c:v>
                </c:pt>
              </c:numCache>
            </c:numRef>
          </c:val>
          <c:extLst>
            <c:ext xmlns:c16="http://schemas.microsoft.com/office/drawing/2014/chart" uri="{C3380CC4-5D6E-409C-BE32-E72D297353CC}">
              <c16:uniqueId val="{0000001C-238F-4664-991A-E818C4425DB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bg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272-487A-A1C1-09F2FD0C2A2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272-487A-A1C1-09F2FD0C2A2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272-487A-A1C1-09F2FD0C2A2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272-487A-A1C1-09F2FD0C2A2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272-487A-A1C1-09F2FD0C2A2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272-487A-A1C1-09F2FD0C2A2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272-487A-A1C1-09F2FD0C2A2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272-487A-A1C1-09F2FD0C2A2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272-487A-A1C1-09F2FD0C2A2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E272-487A-A1C1-09F2FD0C2A2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E272-487A-A1C1-09F2FD0C2A29}"/>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E272-487A-A1C1-09F2FD0C2A29}"/>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E272-487A-A1C1-09F2FD0C2A29}"/>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E272-487A-A1C1-09F2FD0C2A2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'Student Budget 4'!$B$1:$O$1</c:f>
              <c:strCache>
                <c:ptCount val="14"/>
                <c:pt idx="0">
                  <c:v>Rent</c:v>
                </c:pt>
                <c:pt idx="1">
                  <c:v>Renter's
Insurance</c:v>
                </c:pt>
                <c:pt idx="2">
                  <c:v>Gas</c:v>
                </c:pt>
                <c:pt idx="3">
                  <c:v>Electric</c:v>
                </c:pt>
                <c:pt idx="4">
                  <c:v>Water</c:v>
                </c:pt>
                <c:pt idx="5">
                  <c:v>Car
Payment</c:v>
                </c:pt>
                <c:pt idx="6">
                  <c:v>Car
Insurance</c:v>
                </c:pt>
                <c:pt idx="7">
                  <c:v>Gasoline</c:v>
                </c:pt>
                <c:pt idx="8">
                  <c:v>Groceries</c:v>
                </c:pt>
                <c:pt idx="9">
                  <c:v>Bus Pass</c:v>
                </c:pt>
                <c:pt idx="10">
                  <c:v>Entertainment</c:v>
                </c:pt>
                <c:pt idx="11">
                  <c:v>Restaurant</c:v>
                </c:pt>
                <c:pt idx="12">
                  <c:v>Emergency 
Fund</c:v>
                </c:pt>
                <c:pt idx="13">
                  <c:v>Vacation
Fund</c:v>
                </c:pt>
              </c:strCache>
            </c:strRef>
          </c:cat>
          <c:val>
            <c:numRef>
              <c:f>'Student Budget 4'!$B$3:$O$3</c:f>
              <c:numCache>
                <c:formatCode>#,##0.00_);[Red]\(#,##0.00\)</c:formatCode>
                <c:ptCount val="14"/>
                <c:pt idx="0">
                  <c:v>-575</c:v>
                </c:pt>
                <c:pt idx="1">
                  <c:v>-12.5</c:v>
                </c:pt>
                <c:pt idx="2">
                  <c:v>-78</c:v>
                </c:pt>
                <c:pt idx="3">
                  <c:v>-80</c:v>
                </c:pt>
                <c:pt idx="4">
                  <c:v>-75</c:v>
                </c:pt>
                <c:pt idx="5">
                  <c:v>-250</c:v>
                </c:pt>
                <c:pt idx="6">
                  <c:v>-87</c:v>
                </c:pt>
                <c:pt idx="7">
                  <c:v>-66.045000000000002</c:v>
                </c:pt>
                <c:pt idx="8">
                  <c:v>-250</c:v>
                </c:pt>
                <c:pt idx="9">
                  <c:v>-97</c:v>
                </c:pt>
                <c:pt idx="10">
                  <c:v>-450</c:v>
                </c:pt>
                <c:pt idx="11">
                  <c:v>-250</c:v>
                </c:pt>
                <c:pt idx="12">
                  <c:v>-150</c:v>
                </c:pt>
                <c:pt idx="13">
                  <c:v>-500</c:v>
                </c:pt>
              </c:numCache>
            </c:numRef>
          </c:val>
          <c:extLst>
            <c:ext xmlns:c16="http://schemas.microsoft.com/office/drawing/2014/chart" uri="{C3380CC4-5D6E-409C-BE32-E72D297353CC}">
              <c16:uniqueId val="{0000001C-E272-487A-A1C1-09F2FD0C2A2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bg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B94C-6E0D-D6D5-6530-BE4F986888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C66165-3947-712A-FE2A-0E750C924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346621-D5D0-EA65-D7F5-675172C4C16B}"/>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5" name="Footer Placeholder 4">
            <a:extLst>
              <a:ext uri="{FF2B5EF4-FFF2-40B4-BE49-F238E27FC236}">
                <a16:creationId xmlns:a16="http://schemas.microsoft.com/office/drawing/2014/main" id="{02205C6A-37BE-4CA5-CDB4-59AAD0ECF1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554412-6810-B536-4318-0E09697B2341}"/>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3453136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FBF8-69CE-5475-1544-34A6E3066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A3332-95ED-52EA-CC8D-F6C48E1EE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D5916-7AB3-7FFE-46AC-77A9767A2748}"/>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5" name="Footer Placeholder 4">
            <a:extLst>
              <a:ext uri="{FF2B5EF4-FFF2-40B4-BE49-F238E27FC236}">
                <a16:creationId xmlns:a16="http://schemas.microsoft.com/office/drawing/2014/main" id="{7BE81D32-B45D-8300-4CB7-83CA0DC35F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60B1C8-733E-1C04-2C69-D941CF8FB5A3}"/>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657840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D2B2A9-6CE1-4B5A-EAAE-B0BBA4D9AB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4762E6-F627-B1E7-3A53-3A95777CC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4C5CE-97C5-ABB9-4441-7730A350C814}"/>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5" name="Footer Placeholder 4">
            <a:extLst>
              <a:ext uri="{FF2B5EF4-FFF2-40B4-BE49-F238E27FC236}">
                <a16:creationId xmlns:a16="http://schemas.microsoft.com/office/drawing/2014/main" id="{CE91702D-F6A4-5D0E-E645-4DC71A31C0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030409-B12E-B244-381C-3298838D4432}"/>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3755016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8591-0D73-A2D9-8161-B7BD6EFB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79F2A-5FE2-377F-ABFD-9969240C73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CDAF3D-1C74-F32F-7C77-98C540556BE6}"/>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5" name="Footer Placeholder 4">
            <a:extLst>
              <a:ext uri="{FF2B5EF4-FFF2-40B4-BE49-F238E27FC236}">
                <a16:creationId xmlns:a16="http://schemas.microsoft.com/office/drawing/2014/main" id="{568D5E53-C1CA-BAD4-3C35-3B360FB891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BA75FE-B72E-0696-0718-430BB017C9C3}"/>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1446666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FFC6-4E2F-FFB2-6E2A-E5B067622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906085-5DE3-CD97-01A9-FCBFCE3E4E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727581-1585-B399-6868-08CC3C40C62F}"/>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5" name="Footer Placeholder 4">
            <a:extLst>
              <a:ext uri="{FF2B5EF4-FFF2-40B4-BE49-F238E27FC236}">
                <a16:creationId xmlns:a16="http://schemas.microsoft.com/office/drawing/2014/main" id="{27971039-DB6A-F0D2-F393-F3BC15AF1B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469CCD-E081-CD3C-4FEF-7628015602AB}"/>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3409353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2F37-2A58-A30D-32D2-53AF5E1C3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63FC3-D7B8-1F7E-3C1E-8E0AC6A27C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05AD1B-ED87-22FE-AC94-0B5B18300B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3243D0-41BB-81CC-4392-4760E37CF110}"/>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6" name="Footer Placeholder 5">
            <a:extLst>
              <a:ext uri="{FF2B5EF4-FFF2-40B4-BE49-F238E27FC236}">
                <a16:creationId xmlns:a16="http://schemas.microsoft.com/office/drawing/2014/main" id="{8384E264-972B-9837-F9C4-BCDDFE68DBD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D5CC33-1DAA-B1D6-DAB3-2D09FA565C97}"/>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3106626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8085-99F1-0C09-5C4E-B53F6AA4F8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BA2EF9-F09F-277B-0860-D350ABABA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8A9E9-B908-3A78-3E76-3F0AF34F71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5FBC02-6C25-3604-C06F-149DB1C26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61F551-43C4-30F8-1C01-55EBD8302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03BAC-DE6D-886E-2B47-52B6BB786289}"/>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8" name="Footer Placeholder 7">
            <a:extLst>
              <a:ext uri="{FF2B5EF4-FFF2-40B4-BE49-F238E27FC236}">
                <a16:creationId xmlns:a16="http://schemas.microsoft.com/office/drawing/2014/main" id="{1E6AD00E-92A5-1D70-0C60-E69A45D382A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2BBE2C-E8F9-6F72-3690-9E74E3D67FDD}"/>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2595689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3033-F802-D17D-89C5-34A425B9F3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F8BA4B-6199-5A08-FECE-CB335ADB39E9}"/>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4" name="Footer Placeholder 3">
            <a:extLst>
              <a:ext uri="{FF2B5EF4-FFF2-40B4-BE49-F238E27FC236}">
                <a16:creationId xmlns:a16="http://schemas.microsoft.com/office/drawing/2014/main" id="{9B37359B-2288-8B0F-D9C0-F2A0C9458F9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8072D2-59D6-9A26-D06D-B1731E594D40}"/>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1256810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829A8-2A24-8803-05A0-117895458344}"/>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3" name="Footer Placeholder 2">
            <a:extLst>
              <a:ext uri="{FF2B5EF4-FFF2-40B4-BE49-F238E27FC236}">
                <a16:creationId xmlns:a16="http://schemas.microsoft.com/office/drawing/2014/main" id="{C0C7C7BC-26BF-A41D-D887-E3F2E4079E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0DEE3A-3D38-2B92-8C1C-03D5CB5190D7}"/>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3420604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5726-FBD5-EC7D-B783-F3AAF5C52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579D5-AC79-77DA-6B5B-E0462AE1D4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35FAF-9421-9577-BC92-7972A4995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CB6E75-C598-33DD-24CE-2EB5501D365C}"/>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6" name="Footer Placeholder 5">
            <a:extLst>
              <a:ext uri="{FF2B5EF4-FFF2-40B4-BE49-F238E27FC236}">
                <a16:creationId xmlns:a16="http://schemas.microsoft.com/office/drawing/2014/main" id="{32672B76-622C-E4E3-6F46-078D7D91AE2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CE001D-694B-2B9E-3422-5C9FDD04F0F3}"/>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135540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7CCC-CF8E-C410-04CD-255484661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AFD44-4330-A548-D6DE-9E2E77819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6845BFB-83A0-7941-378B-A90CF0E86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5D101-78F6-8F02-A354-B0E51D7C20BC}"/>
              </a:ext>
            </a:extLst>
          </p:cNvPr>
          <p:cNvSpPr>
            <a:spLocks noGrp="1"/>
          </p:cNvSpPr>
          <p:nvPr>
            <p:ph type="dt" sz="half" idx="10"/>
          </p:nvPr>
        </p:nvSpPr>
        <p:spPr/>
        <p:txBody>
          <a:bodyPr/>
          <a:lstStyle/>
          <a:p>
            <a:fld id="{CE410FEC-DF32-4BB6-AECF-048E802EECC4}" type="datetimeFigureOut">
              <a:rPr lang="en-US" smtClean="0"/>
              <a:t>4/14/2023</a:t>
            </a:fld>
            <a:endParaRPr lang="en-US" dirty="0"/>
          </a:p>
        </p:txBody>
      </p:sp>
      <p:sp>
        <p:nvSpPr>
          <p:cNvPr id="6" name="Footer Placeholder 5">
            <a:extLst>
              <a:ext uri="{FF2B5EF4-FFF2-40B4-BE49-F238E27FC236}">
                <a16:creationId xmlns:a16="http://schemas.microsoft.com/office/drawing/2014/main" id="{493E2C42-A564-1C5E-DE68-3E334EBAEC7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6A7AED-F2C9-DEE6-D2F3-AD25CCA30EF5}"/>
              </a:ext>
            </a:extLst>
          </p:cNvPr>
          <p:cNvSpPr>
            <a:spLocks noGrp="1"/>
          </p:cNvSpPr>
          <p:nvPr>
            <p:ph type="sldNum" sz="quarter" idx="12"/>
          </p:nvPr>
        </p:nvSpPr>
        <p:spPr/>
        <p:txBody>
          <a:bodyPr/>
          <a:lstStyle/>
          <a:p>
            <a:fld id="{EA1DC00B-BB23-4494-B4CB-158A205DE011}" type="slidenum">
              <a:rPr lang="en-US" smtClean="0"/>
              <a:t>‹#›</a:t>
            </a:fld>
            <a:endParaRPr lang="en-US" dirty="0"/>
          </a:p>
        </p:txBody>
      </p:sp>
    </p:spTree>
    <p:extLst>
      <p:ext uri="{BB962C8B-B14F-4D97-AF65-F5344CB8AC3E}">
        <p14:creationId xmlns:p14="http://schemas.microsoft.com/office/powerpoint/2010/main" val="3579353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D0113E-F8F6-67BD-3CA0-A6898EF7B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924337-B9FD-9EF9-2EC5-3C144F671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00A6A-06A2-B915-2FAE-AC803BB60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10FEC-DF32-4BB6-AECF-048E802EECC4}" type="datetimeFigureOut">
              <a:rPr lang="en-US" smtClean="0"/>
              <a:t>4/14/2023</a:t>
            </a:fld>
            <a:endParaRPr lang="en-US" dirty="0"/>
          </a:p>
        </p:txBody>
      </p:sp>
      <p:sp>
        <p:nvSpPr>
          <p:cNvPr id="5" name="Footer Placeholder 4">
            <a:extLst>
              <a:ext uri="{FF2B5EF4-FFF2-40B4-BE49-F238E27FC236}">
                <a16:creationId xmlns:a16="http://schemas.microsoft.com/office/drawing/2014/main" id="{AFB24C20-5736-0B94-E5A5-09C3A8A70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3F2AD73-EABD-1255-9D5E-4A21369BE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DC00B-BB23-4494-B4CB-158A205DE011}" type="slidenum">
              <a:rPr lang="en-US" smtClean="0"/>
              <a:t>‹#›</a:t>
            </a:fld>
            <a:endParaRPr lang="en-US" dirty="0"/>
          </a:p>
        </p:txBody>
      </p:sp>
    </p:spTree>
    <p:extLst>
      <p:ext uri="{BB962C8B-B14F-4D97-AF65-F5344CB8AC3E}">
        <p14:creationId xmlns:p14="http://schemas.microsoft.com/office/powerpoint/2010/main" val="2663265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text">
            <a:extLst>
              <a:ext uri="{FF2B5EF4-FFF2-40B4-BE49-F238E27FC236}">
                <a16:creationId xmlns:a16="http://schemas.microsoft.com/office/drawing/2014/main" id="{80F1AFA2-A865-C650-CE7A-F765EB3777CB}"/>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9" name="Graphic 8">
            <a:extLst>
              <a:ext uri="{FF2B5EF4-FFF2-40B4-BE49-F238E27FC236}">
                <a16:creationId xmlns:a16="http://schemas.microsoft.com/office/drawing/2014/main" id="{50D10568-12FF-6C9F-C093-A57448E6B8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7262" y="1738312"/>
            <a:ext cx="2657475" cy="3381375"/>
          </a:xfrm>
          <a:prstGeom prst="rect">
            <a:avLst/>
          </a:prstGeom>
        </p:spPr>
      </p:pic>
    </p:spTree>
    <p:extLst>
      <p:ext uri="{BB962C8B-B14F-4D97-AF65-F5344CB8AC3E}">
        <p14:creationId xmlns:p14="http://schemas.microsoft.com/office/powerpoint/2010/main" val="93407488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par>
                                <p:cTn id="8" presetID="6" presetClass="emph" presetSubtype="0" fill="hold" nodeType="withEffect">
                                  <p:stCondLst>
                                    <p:cond delay="5000"/>
                                  </p:stCondLst>
                                  <p:childTnLst>
                                    <p:animScale>
                                      <p:cBhvr>
                                        <p:cTn id="9" dur="2000" fill="hold"/>
                                        <p:tgtEl>
                                          <p:spTgt spid="9"/>
                                        </p:tgtEl>
                                      </p:cBhvr>
                                      <p:by x="25000" y="25000"/>
                                    </p:animScale>
                                  </p:childTnLst>
                                </p:cTn>
                              </p:par>
                              <p:par>
                                <p:cTn id="10" presetID="42" presetClass="path" presetSubtype="0" accel="50000" decel="50000" fill="hold" nodeType="withEffect">
                                  <p:stCondLst>
                                    <p:cond delay="5000"/>
                                  </p:stCondLst>
                                  <p:childTnLst>
                                    <p:animMotion origin="layout" path="M 0 0 L -0.44427 -0.40509 " pathEditMode="relative" rAng="0" ptsTypes="AA">
                                      <p:cBhvr>
                                        <p:cTn id="11" dur="2000" fill="hold"/>
                                        <p:tgtEl>
                                          <p:spTgt spid="9"/>
                                        </p:tgtEl>
                                        <p:attrNameLst>
                                          <p:attrName>ppt_x</p:attrName>
                                          <p:attrName>ppt_y</p:attrName>
                                        </p:attrNameLst>
                                      </p:cBhvr>
                                      <p:rCtr x="-22214" y="-20255"/>
                                    </p:animMotion>
                                  </p:childTnLst>
                                </p:cTn>
                              </p:par>
                            </p:childTnLst>
                          </p:cTn>
                        </p:par>
                        <p:par>
                          <p:cTn id="12" fill="hold">
                            <p:stCondLst>
                              <p:cond delay="7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1026" name="Picture 2" descr="Image preview">
            <a:extLst>
              <a:ext uri="{FF2B5EF4-FFF2-40B4-BE49-F238E27FC236}">
                <a16:creationId xmlns:a16="http://schemas.microsoft.com/office/drawing/2014/main" id="{EFF03986-0D61-E60B-1728-1FD75DD1D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 y="1640692"/>
            <a:ext cx="10944225" cy="482917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Github Repository</a:t>
            </a:r>
            <a:endParaRPr lang="en-US" sz="4000" dirty="0">
              <a:latin typeface="Amasis MT Pro Black" panose="02040A04050005020304" pitchFamily="18" charset="0"/>
              <a:cs typeface="Aharoni" panose="02010803020104030203" pitchFamily="2" charset="-79"/>
            </a:endParaRPr>
          </a:p>
        </p:txBody>
      </p:sp>
    </p:spTree>
    <p:extLst>
      <p:ext uri="{BB962C8B-B14F-4D97-AF65-F5344CB8AC3E}">
        <p14:creationId xmlns:p14="http://schemas.microsoft.com/office/powerpoint/2010/main" val="24137973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Github Repository</a:t>
            </a:r>
            <a:endParaRPr lang="en-US" sz="4000" dirty="0">
              <a:latin typeface="Amasis MT Pro Black" panose="02040A04050005020304" pitchFamily="18" charset="0"/>
              <a:cs typeface="Aharoni" panose="02010803020104030203" pitchFamily="2" charset="-79"/>
            </a:endParaRPr>
          </a:p>
        </p:txBody>
      </p:sp>
      <p:pic>
        <p:nvPicPr>
          <p:cNvPr id="2050" name="Picture 2">
            <a:extLst>
              <a:ext uri="{FF2B5EF4-FFF2-40B4-BE49-F238E27FC236}">
                <a16:creationId xmlns:a16="http://schemas.microsoft.com/office/drawing/2014/main" id="{560DA693-1F09-2926-046B-460D233B2E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9738" y="1444591"/>
            <a:ext cx="8632525" cy="518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921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Back End</a:t>
            </a:r>
            <a:endParaRPr lang="en-US" sz="4000" dirty="0">
              <a:latin typeface="Amasis MT Pro Black" panose="02040A04050005020304" pitchFamily="18" charset="0"/>
              <a:cs typeface="Aharoni" panose="02010803020104030203" pitchFamily="2" charset="-79"/>
            </a:endParaRPr>
          </a:p>
        </p:txBody>
      </p:sp>
      <p:pic>
        <p:nvPicPr>
          <p:cNvPr id="3074" name="Picture 2">
            <a:extLst>
              <a:ext uri="{FF2B5EF4-FFF2-40B4-BE49-F238E27FC236}">
                <a16:creationId xmlns:a16="http://schemas.microsoft.com/office/drawing/2014/main" id="{6658F498-579E-F771-2812-6243800E19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4806" y="1637496"/>
            <a:ext cx="8596563" cy="4835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513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Commits</a:t>
            </a:r>
            <a:endParaRPr lang="en-US" sz="4000" dirty="0">
              <a:latin typeface="Amasis MT Pro Black" panose="02040A04050005020304" pitchFamily="18" charset="0"/>
              <a:cs typeface="Aharoni" panose="02010803020104030203" pitchFamily="2" charset="-79"/>
            </a:endParaRPr>
          </a:p>
        </p:txBody>
      </p:sp>
      <p:pic>
        <p:nvPicPr>
          <p:cNvPr id="4098" name="Picture 2">
            <a:extLst>
              <a:ext uri="{FF2B5EF4-FFF2-40B4-BE49-F238E27FC236}">
                <a16:creationId xmlns:a16="http://schemas.microsoft.com/office/drawing/2014/main" id="{468A8147-29B9-44B4-0A73-5C8992975A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804" y="1612233"/>
            <a:ext cx="8686392" cy="488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13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CSS</a:t>
            </a:r>
            <a:endParaRPr lang="en-US" sz="4000" dirty="0">
              <a:latin typeface="Amasis MT Pro Black" panose="02040A04050005020304" pitchFamily="18" charset="0"/>
              <a:cs typeface="Aharoni" panose="02010803020104030203" pitchFamily="2" charset="-79"/>
            </a:endParaRPr>
          </a:p>
        </p:txBody>
      </p:sp>
      <p:pic>
        <p:nvPicPr>
          <p:cNvPr id="5122" name="Picture 2">
            <a:extLst>
              <a:ext uri="{FF2B5EF4-FFF2-40B4-BE49-F238E27FC236}">
                <a16:creationId xmlns:a16="http://schemas.microsoft.com/office/drawing/2014/main" id="{EE9A8422-5315-3C70-B467-532B11103E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9434" y="1576586"/>
            <a:ext cx="8813132" cy="4957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298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Login Page</a:t>
            </a:r>
            <a:endParaRPr lang="en-US" sz="4000" dirty="0">
              <a:latin typeface="Amasis MT Pro Black" panose="02040A04050005020304" pitchFamily="18" charset="0"/>
              <a:cs typeface="Aharoni" panose="02010803020104030203" pitchFamily="2" charset="-79"/>
            </a:endParaRPr>
          </a:p>
        </p:txBody>
      </p:sp>
      <p:pic>
        <p:nvPicPr>
          <p:cNvPr id="6146" name="Picture 2">
            <a:extLst>
              <a:ext uri="{FF2B5EF4-FFF2-40B4-BE49-F238E27FC236}">
                <a16:creationId xmlns:a16="http://schemas.microsoft.com/office/drawing/2014/main" id="{DC2AEF50-D8D0-D768-3761-5A9CFCD9DE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577" y="1588430"/>
            <a:ext cx="8771021" cy="493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501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Pie Charts</a:t>
            </a:r>
            <a:endParaRPr lang="en-US" sz="4000" dirty="0">
              <a:latin typeface="Amasis MT Pro Black" panose="02040A04050005020304" pitchFamily="18" charset="0"/>
              <a:cs typeface="Aharoni" panose="02010803020104030203" pitchFamily="2" charset="-79"/>
            </a:endParaRPr>
          </a:p>
        </p:txBody>
      </p:sp>
      <p:pic>
        <p:nvPicPr>
          <p:cNvPr id="7170" name="Picture 2">
            <a:extLst>
              <a:ext uri="{FF2B5EF4-FFF2-40B4-BE49-F238E27FC236}">
                <a16:creationId xmlns:a16="http://schemas.microsoft.com/office/drawing/2014/main" id="{4A8E56E7-A803-99F6-2C95-EF4B56AC54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2617" y="1596890"/>
            <a:ext cx="8740942" cy="491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507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Student Budget 1</a:t>
            </a:r>
            <a:endParaRPr lang="en-US" sz="4000" dirty="0">
              <a:latin typeface="Amasis MT Pro Black" panose="02040A04050005020304" pitchFamily="18" charset="0"/>
              <a:cs typeface="Aharoni" panose="02010803020104030203" pitchFamily="2" charset="-79"/>
            </a:endParaRPr>
          </a:p>
        </p:txBody>
      </p:sp>
      <p:pic>
        <p:nvPicPr>
          <p:cNvPr id="7" name="Picture 6" descr="A picture containing text">
            <a:extLst>
              <a:ext uri="{FF2B5EF4-FFF2-40B4-BE49-F238E27FC236}">
                <a16:creationId xmlns:a16="http://schemas.microsoft.com/office/drawing/2014/main" id="{DD39D781-4083-5572-5CAB-D9BBF06BE20D}"/>
              </a:ext>
            </a:extLst>
          </p:cNvPr>
          <p:cNvPicPr>
            <a:picLocks noChangeAspect="1"/>
          </p:cNvPicPr>
          <p:nvPr/>
        </p:nvPicPr>
        <p:blipFill rotWithShape="1">
          <a:blip r:embed="rId4">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graphicFrame>
        <p:nvGraphicFramePr>
          <p:cNvPr id="9" name="Chart 8">
            <a:extLst>
              <a:ext uri="{FF2B5EF4-FFF2-40B4-BE49-F238E27FC236}">
                <a16:creationId xmlns:a16="http://schemas.microsoft.com/office/drawing/2014/main" id="{38E9F7AB-E25B-B60D-74F9-D25AD8F58C48}"/>
              </a:ext>
            </a:extLst>
          </p:cNvPr>
          <p:cNvGraphicFramePr>
            <a:graphicFrameLocks/>
          </p:cNvGraphicFramePr>
          <p:nvPr>
            <p:extLst>
              <p:ext uri="{D42A27DB-BD31-4B8C-83A1-F6EECF244321}">
                <p14:modId xmlns:p14="http://schemas.microsoft.com/office/powerpoint/2010/main" val="1307866660"/>
              </p:ext>
            </p:extLst>
          </p:nvPr>
        </p:nvGraphicFramePr>
        <p:xfrm>
          <a:off x="-1918716" y="1700700"/>
          <a:ext cx="16029432" cy="47091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098632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9"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Student Budget 2</a:t>
            </a:r>
            <a:endParaRPr lang="en-US" sz="4000" dirty="0">
              <a:latin typeface="Amasis MT Pro Black" panose="02040A04050005020304" pitchFamily="18" charset="0"/>
              <a:cs typeface="Aharoni" panose="02010803020104030203" pitchFamily="2" charset="-79"/>
            </a:endParaRPr>
          </a:p>
        </p:txBody>
      </p:sp>
      <p:pic>
        <p:nvPicPr>
          <p:cNvPr id="7" name="Picture 6" descr="A picture containing text">
            <a:extLst>
              <a:ext uri="{FF2B5EF4-FFF2-40B4-BE49-F238E27FC236}">
                <a16:creationId xmlns:a16="http://schemas.microsoft.com/office/drawing/2014/main" id="{DD39D781-4083-5572-5CAB-D9BBF06BE20D}"/>
              </a:ext>
            </a:extLst>
          </p:cNvPr>
          <p:cNvPicPr>
            <a:picLocks noChangeAspect="1"/>
          </p:cNvPicPr>
          <p:nvPr/>
        </p:nvPicPr>
        <p:blipFill rotWithShape="1">
          <a:blip r:embed="rId4">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graphicFrame>
        <p:nvGraphicFramePr>
          <p:cNvPr id="3" name="Chart 2">
            <a:extLst>
              <a:ext uri="{FF2B5EF4-FFF2-40B4-BE49-F238E27FC236}">
                <a16:creationId xmlns:a16="http://schemas.microsoft.com/office/drawing/2014/main" id="{38E9F7AB-E25B-B60D-74F9-D25AD8F58C48}"/>
              </a:ext>
            </a:extLst>
          </p:cNvPr>
          <p:cNvGraphicFramePr>
            <a:graphicFrameLocks/>
          </p:cNvGraphicFramePr>
          <p:nvPr>
            <p:extLst>
              <p:ext uri="{D42A27DB-BD31-4B8C-83A1-F6EECF244321}">
                <p14:modId xmlns:p14="http://schemas.microsoft.com/office/powerpoint/2010/main" val="3058610985"/>
              </p:ext>
            </p:extLst>
          </p:nvPr>
        </p:nvGraphicFramePr>
        <p:xfrm>
          <a:off x="-1918716" y="1700700"/>
          <a:ext cx="16029432" cy="47091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31120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Student Budget 3</a:t>
            </a:r>
            <a:endParaRPr lang="en-US" sz="4000" dirty="0">
              <a:latin typeface="Amasis MT Pro Black" panose="02040A04050005020304" pitchFamily="18" charset="0"/>
              <a:cs typeface="Aharoni" panose="02010803020104030203" pitchFamily="2" charset="-79"/>
            </a:endParaRPr>
          </a:p>
        </p:txBody>
      </p:sp>
      <p:pic>
        <p:nvPicPr>
          <p:cNvPr id="7" name="Picture 6" descr="A picture containing text">
            <a:extLst>
              <a:ext uri="{FF2B5EF4-FFF2-40B4-BE49-F238E27FC236}">
                <a16:creationId xmlns:a16="http://schemas.microsoft.com/office/drawing/2014/main" id="{DD39D781-4083-5572-5CAB-D9BBF06BE20D}"/>
              </a:ext>
            </a:extLst>
          </p:cNvPr>
          <p:cNvPicPr>
            <a:picLocks noChangeAspect="1"/>
          </p:cNvPicPr>
          <p:nvPr/>
        </p:nvPicPr>
        <p:blipFill rotWithShape="1">
          <a:blip r:embed="rId4">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graphicFrame>
        <p:nvGraphicFramePr>
          <p:cNvPr id="3" name="Chart 2">
            <a:extLst>
              <a:ext uri="{FF2B5EF4-FFF2-40B4-BE49-F238E27FC236}">
                <a16:creationId xmlns:a16="http://schemas.microsoft.com/office/drawing/2014/main" id="{02184731-3CF7-2A09-FD39-5A748ADFC92B}"/>
              </a:ext>
            </a:extLst>
          </p:cNvPr>
          <p:cNvGraphicFramePr>
            <a:graphicFrameLocks/>
          </p:cNvGraphicFramePr>
          <p:nvPr>
            <p:extLst>
              <p:ext uri="{D42A27DB-BD31-4B8C-83A1-F6EECF244321}">
                <p14:modId xmlns:p14="http://schemas.microsoft.com/office/powerpoint/2010/main" val="235936201"/>
              </p:ext>
            </p:extLst>
          </p:nvPr>
        </p:nvGraphicFramePr>
        <p:xfrm>
          <a:off x="-1918716" y="1700700"/>
          <a:ext cx="16029432" cy="47091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36404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3"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5" name="TextBox 4">
            <a:extLst>
              <a:ext uri="{FF2B5EF4-FFF2-40B4-BE49-F238E27FC236}">
                <a16:creationId xmlns:a16="http://schemas.microsoft.com/office/drawing/2014/main" id="{8EA88974-5AFF-43E7-450C-0AD271EF5215}"/>
              </a:ext>
            </a:extLst>
          </p:cNvPr>
          <p:cNvSpPr txBox="1"/>
          <p:nvPr/>
        </p:nvSpPr>
        <p:spPr>
          <a:xfrm>
            <a:off x="0" y="2522381"/>
            <a:ext cx="12192000" cy="2862322"/>
          </a:xfrm>
          <a:prstGeom prst="rect">
            <a:avLst/>
          </a:prstGeom>
          <a:noFill/>
        </p:spPr>
        <p:txBody>
          <a:bodyPr wrap="square" rtlCol="0" anchor="ctr">
            <a:spAutoFit/>
          </a:bodyPr>
          <a:lstStyle/>
          <a:p>
            <a:pPr marL="182880" indent="-571500" algn="ctr">
              <a:buFont typeface="Arial" panose="020B0604020202020204" pitchFamily="34" charset="0"/>
              <a:buChar char="•"/>
            </a:pPr>
            <a:r>
              <a:rPr lang="en-US" sz="3600" dirty="0">
                <a:solidFill>
                  <a:schemeClr val="bg1">
                    <a:lumMod val="95000"/>
                  </a:schemeClr>
                </a:solidFill>
                <a:latin typeface="Open Sans SemiBold" pitchFamily="2" charset="0"/>
                <a:ea typeface="Open Sans SemiBold" pitchFamily="2" charset="0"/>
                <a:cs typeface="Open Sans SemiBold" pitchFamily="2" charset="0"/>
              </a:rPr>
              <a:t>Noelle Bauer </a:t>
            </a:r>
            <a:r>
              <a:rPr lang="en-US" sz="3600" dirty="0">
                <a:solidFill>
                  <a:schemeClr val="bg1">
                    <a:lumMod val="95000"/>
                  </a:schemeClr>
                </a:solidFill>
                <a:latin typeface="Open Sans Light" pitchFamily="2" charset="0"/>
                <a:ea typeface="Open Sans Light" pitchFamily="2" charset="0"/>
                <a:cs typeface="Open Sans Light" pitchFamily="2" charset="0"/>
              </a:rPr>
              <a:t>UI/Project Manager</a:t>
            </a:r>
          </a:p>
          <a:p>
            <a:pPr marL="182880" indent="-571500" algn="ctr">
              <a:buFont typeface="Arial" panose="020B0604020202020204" pitchFamily="34" charset="0"/>
              <a:buChar char="•"/>
            </a:pPr>
            <a:r>
              <a:rPr lang="en-US" sz="3600" dirty="0">
                <a:solidFill>
                  <a:schemeClr val="bg1">
                    <a:lumMod val="95000"/>
                  </a:schemeClr>
                </a:solidFill>
                <a:latin typeface="Open Sans SemiBold" pitchFamily="2" charset="0"/>
                <a:ea typeface="Open Sans SemiBold" pitchFamily="2" charset="0"/>
                <a:cs typeface="Open Sans SemiBold" pitchFamily="2" charset="0"/>
              </a:rPr>
              <a:t>Demian Reith </a:t>
            </a:r>
            <a:r>
              <a:rPr lang="en-US" sz="3600" dirty="0">
                <a:solidFill>
                  <a:schemeClr val="bg1">
                    <a:lumMod val="95000"/>
                  </a:schemeClr>
                </a:solidFill>
                <a:latin typeface="Open Sans Light" pitchFamily="2" charset="0"/>
                <a:ea typeface="Open Sans Light" pitchFamily="2" charset="0"/>
                <a:cs typeface="Open Sans Light" pitchFamily="2" charset="0"/>
              </a:rPr>
              <a:t>PowerPoint</a:t>
            </a:r>
          </a:p>
          <a:p>
            <a:pPr marL="182880" indent="-571500" algn="ctr">
              <a:buFont typeface="Arial" panose="020B0604020202020204" pitchFamily="34" charset="0"/>
              <a:buChar char="•"/>
            </a:pPr>
            <a:r>
              <a:rPr lang="en-US" sz="3600" dirty="0">
                <a:solidFill>
                  <a:schemeClr val="bg1">
                    <a:lumMod val="95000"/>
                  </a:schemeClr>
                </a:solidFill>
                <a:latin typeface="Open Sans SemiBold" pitchFamily="2" charset="0"/>
                <a:ea typeface="Open Sans SemiBold" pitchFamily="2" charset="0"/>
                <a:cs typeface="Open Sans SemiBold" pitchFamily="2" charset="0"/>
              </a:rPr>
              <a:t>Jill Freivalds </a:t>
            </a:r>
            <a:r>
              <a:rPr lang="en-US" sz="3600" dirty="0">
                <a:solidFill>
                  <a:schemeClr val="bg1">
                    <a:lumMod val="95000"/>
                  </a:schemeClr>
                </a:solidFill>
                <a:latin typeface="Open Sans Light" pitchFamily="2" charset="0"/>
                <a:ea typeface="Open Sans Light" pitchFamily="2" charset="0"/>
                <a:cs typeface="Open Sans Light" pitchFamily="2" charset="0"/>
              </a:rPr>
              <a:t>Buzzwords/Vocab/Speech</a:t>
            </a:r>
            <a:endParaRPr lang="en-US" sz="3600" dirty="0">
              <a:solidFill>
                <a:schemeClr val="bg1">
                  <a:lumMod val="95000"/>
                </a:schemeClr>
              </a:solidFill>
              <a:latin typeface="Open Sans SemiBold" pitchFamily="2" charset="0"/>
              <a:ea typeface="Open Sans SemiBold" pitchFamily="2" charset="0"/>
              <a:cs typeface="Open Sans SemiBold" pitchFamily="2" charset="0"/>
            </a:endParaRPr>
          </a:p>
          <a:p>
            <a:pPr marL="182880" indent="-571500" algn="ctr">
              <a:buFont typeface="Arial" panose="020B0604020202020204" pitchFamily="34" charset="0"/>
              <a:buChar char="•"/>
            </a:pPr>
            <a:r>
              <a:rPr lang="en-US" sz="3600" dirty="0">
                <a:solidFill>
                  <a:schemeClr val="bg1">
                    <a:lumMod val="95000"/>
                  </a:schemeClr>
                </a:solidFill>
                <a:latin typeface="Open Sans SemiBold" pitchFamily="2" charset="0"/>
                <a:ea typeface="Open Sans SemiBold" pitchFamily="2" charset="0"/>
                <a:cs typeface="Open Sans SemiBold" pitchFamily="2" charset="0"/>
              </a:rPr>
              <a:t>DJ Brown </a:t>
            </a:r>
            <a:r>
              <a:rPr lang="en-US" sz="3600" dirty="0">
                <a:solidFill>
                  <a:schemeClr val="bg1">
                    <a:lumMod val="95000"/>
                  </a:schemeClr>
                </a:solidFill>
                <a:latin typeface="Open Sans Light" pitchFamily="2" charset="0"/>
                <a:ea typeface="Open Sans Light" pitchFamily="2" charset="0"/>
                <a:cs typeface="Open Sans Light" pitchFamily="2" charset="0"/>
              </a:rPr>
              <a:t>Python</a:t>
            </a:r>
            <a:endParaRPr lang="en-US" sz="3600" dirty="0">
              <a:solidFill>
                <a:schemeClr val="bg1">
                  <a:lumMod val="95000"/>
                </a:schemeClr>
              </a:solidFill>
              <a:latin typeface="Open Sans SemiBold" pitchFamily="2" charset="0"/>
              <a:ea typeface="Open Sans SemiBold" pitchFamily="2" charset="0"/>
              <a:cs typeface="Open Sans SemiBold" pitchFamily="2" charset="0"/>
            </a:endParaRPr>
          </a:p>
          <a:p>
            <a:pPr marL="182880" indent="-571500" algn="ctr">
              <a:buFont typeface="Arial" panose="020B0604020202020204" pitchFamily="34" charset="0"/>
              <a:buChar char="•"/>
            </a:pPr>
            <a:r>
              <a:rPr lang="en-US" sz="3600" dirty="0">
                <a:solidFill>
                  <a:schemeClr val="bg1">
                    <a:lumMod val="95000"/>
                  </a:schemeClr>
                </a:solidFill>
                <a:latin typeface="Open Sans SemiBold" pitchFamily="2" charset="0"/>
                <a:ea typeface="Open Sans SemiBold" pitchFamily="2" charset="0"/>
                <a:cs typeface="Open Sans SemiBold" pitchFamily="2" charset="0"/>
              </a:rPr>
              <a:t>Taylor Kohls </a:t>
            </a:r>
            <a:r>
              <a:rPr lang="en-US" sz="3600" dirty="0">
                <a:solidFill>
                  <a:schemeClr val="bg1">
                    <a:lumMod val="95000"/>
                  </a:schemeClr>
                </a:solidFill>
                <a:latin typeface="Open Sans Light" pitchFamily="2" charset="0"/>
                <a:ea typeface="Open Sans Light" pitchFamily="2" charset="0"/>
                <a:cs typeface="Open Sans Light" pitchFamily="2" charset="0"/>
              </a:rPr>
              <a:t>Git Hub</a:t>
            </a:r>
            <a:endParaRPr lang="en-US" sz="3600" dirty="0">
              <a:solidFill>
                <a:schemeClr val="bg1">
                  <a:lumMod val="95000"/>
                </a:schemeClr>
              </a:solidFill>
              <a:latin typeface="Open Sans SemiBold" pitchFamily="2" charset="0"/>
              <a:ea typeface="Open Sans SemiBold" pitchFamily="2" charset="0"/>
              <a:cs typeface="Open Sans SemiBold" pitchFamily="2" charset="0"/>
            </a:endParaRPr>
          </a:p>
        </p:txBody>
      </p:sp>
      <p:sp>
        <p:nvSpPr>
          <p:cNvPr id="6" name="TextBox 5">
            <a:extLst>
              <a:ext uri="{FF2B5EF4-FFF2-40B4-BE49-F238E27FC236}">
                <a16:creationId xmlns:a16="http://schemas.microsoft.com/office/drawing/2014/main" id="{49F30C08-97AA-F269-04AE-8D26FBBD6C90}"/>
              </a:ext>
            </a:extLst>
          </p:cNvPr>
          <p:cNvSpPr txBox="1"/>
          <p:nvPr/>
        </p:nvSpPr>
        <p:spPr>
          <a:xfrm>
            <a:off x="0" y="356439"/>
            <a:ext cx="12192000" cy="584775"/>
          </a:xfrm>
          <a:prstGeom prst="rect">
            <a:avLst/>
          </a:prstGeom>
          <a:noFill/>
        </p:spPr>
        <p:txBody>
          <a:bodyPr wrap="square" rtlCol="0" anchor="ctr">
            <a:spAutoFit/>
          </a:bodyPr>
          <a:lstStyle/>
          <a:p>
            <a:pPr algn="ctr"/>
            <a:r>
              <a:rPr lang="en-US" sz="3200" dirty="0">
                <a:solidFill>
                  <a:srgbClr val="000000"/>
                </a:solidFill>
                <a:latin typeface="Amasis MT Pro Black" panose="020B0604020202020204" pitchFamily="18" charset="0"/>
                <a:cs typeface="Aharoni" panose="02010803020104030203" pitchFamily="2" charset="-79"/>
              </a:rPr>
              <a:t>Team 11 - Hackovation</a:t>
            </a:r>
            <a:endParaRPr lang="en-US" sz="3200" dirty="0">
              <a:latin typeface="Amasis MT Pro Black" panose="020B0604020202020204" pitchFamily="18" charset="0"/>
              <a:cs typeface="Aharoni" panose="02010803020104030203" pitchFamily="2" charset="-79"/>
            </a:endParaRPr>
          </a:p>
        </p:txBody>
      </p:sp>
    </p:spTree>
    <p:extLst>
      <p:ext uri="{BB962C8B-B14F-4D97-AF65-F5344CB8AC3E}">
        <p14:creationId xmlns:p14="http://schemas.microsoft.com/office/powerpoint/2010/main" val="368767584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Student Budget 4</a:t>
            </a:r>
            <a:endParaRPr lang="en-US" sz="4000" dirty="0">
              <a:latin typeface="Amasis MT Pro Black" panose="02040A04050005020304" pitchFamily="18" charset="0"/>
              <a:cs typeface="Aharoni" panose="02010803020104030203" pitchFamily="2" charset="-79"/>
            </a:endParaRPr>
          </a:p>
        </p:txBody>
      </p:sp>
      <p:pic>
        <p:nvPicPr>
          <p:cNvPr id="7" name="Picture 6" descr="A picture containing text">
            <a:extLst>
              <a:ext uri="{FF2B5EF4-FFF2-40B4-BE49-F238E27FC236}">
                <a16:creationId xmlns:a16="http://schemas.microsoft.com/office/drawing/2014/main" id="{DD39D781-4083-5572-5CAB-D9BBF06BE20D}"/>
              </a:ext>
            </a:extLst>
          </p:cNvPr>
          <p:cNvPicPr>
            <a:picLocks noChangeAspect="1"/>
          </p:cNvPicPr>
          <p:nvPr/>
        </p:nvPicPr>
        <p:blipFill rotWithShape="1">
          <a:blip r:embed="rId4">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graphicFrame>
        <p:nvGraphicFramePr>
          <p:cNvPr id="3" name="Chart 2">
            <a:extLst>
              <a:ext uri="{FF2B5EF4-FFF2-40B4-BE49-F238E27FC236}">
                <a16:creationId xmlns:a16="http://schemas.microsoft.com/office/drawing/2014/main" id="{2894AC24-04A4-8975-5293-57F48DD3CCB1}"/>
              </a:ext>
            </a:extLst>
          </p:cNvPr>
          <p:cNvGraphicFramePr>
            <a:graphicFrameLocks/>
          </p:cNvGraphicFramePr>
          <p:nvPr>
            <p:extLst>
              <p:ext uri="{D42A27DB-BD31-4B8C-83A1-F6EECF244321}">
                <p14:modId xmlns:p14="http://schemas.microsoft.com/office/powerpoint/2010/main" val="2008142797"/>
              </p:ext>
            </p:extLst>
          </p:nvPr>
        </p:nvGraphicFramePr>
        <p:xfrm>
          <a:off x="-1918716" y="1700700"/>
          <a:ext cx="16029432" cy="47091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123080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0" y="5362172"/>
            <a:ext cx="12192000" cy="769441"/>
          </a:xfrm>
          <a:prstGeom prst="rect">
            <a:avLst/>
          </a:prstGeom>
          <a:noFill/>
        </p:spPr>
        <p:txBody>
          <a:bodyPr wrap="square" rtlCol="0" anchor="ctr">
            <a:spAutoFit/>
          </a:bodyPr>
          <a:lstStyle/>
          <a:p>
            <a:pPr algn="ctr"/>
            <a:r>
              <a:rPr lang="en-US" sz="4400" dirty="0">
                <a:latin typeface="Amasis MT Pro Black" panose="02040A04050005020304" pitchFamily="18" charset="0"/>
              </a:rPr>
              <a:t>Thank you!</a:t>
            </a:r>
            <a:endParaRPr lang="en-US" sz="4400" dirty="0">
              <a:latin typeface="Amasis MT Pro Black" panose="02040A04050005020304" pitchFamily="18" charset="0"/>
              <a:cs typeface="Aharoni" panose="02010803020104030203" pitchFamily="2" charset="-79"/>
            </a:endParaRPr>
          </a:p>
        </p:txBody>
      </p:sp>
    </p:spTree>
    <p:extLst>
      <p:ext uri="{BB962C8B-B14F-4D97-AF65-F5344CB8AC3E}">
        <p14:creationId xmlns:p14="http://schemas.microsoft.com/office/powerpoint/2010/main" val="372077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4"/>
                                        </p:tgtEl>
                                      </p:cBhvr>
                                      <p:by x="400000" y="400000"/>
                                    </p:animScale>
                                  </p:childTnLst>
                                </p:cTn>
                              </p:par>
                              <p:par>
                                <p:cTn id="7" presetID="42" presetClass="path" presetSubtype="0" accel="50000" decel="50000" fill="hold" nodeType="withEffect">
                                  <p:stCondLst>
                                    <p:cond delay="0"/>
                                  </p:stCondLst>
                                  <p:childTnLst>
                                    <p:animMotion origin="layout" path="M 6.25E-7 4.07407E-6 L 0.44414 0.32592 " pathEditMode="relative" rAng="0" ptsTypes="AA">
                                      <p:cBhvr>
                                        <p:cTn id="8" dur="2000" fill="hold"/>
                                        <p:tgtEl>
                                          <p:spTgt spid="4"/>
                                        </p:tgtEl>
                                        <p:attrNameLst>
                                          <p:attrName>ppt_x</p:attrName>
                                          <p:attrName>ppt_y</p:attrName>
                                        </p:attrNameLst>
                                      </p:cBhvr>
                                      <p:rCtr x="22201" y="16296"/>
                                    </p:animMotion>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5" name="TextBox 4">
            <a:extLst>
              <a:ext uri="{FF2B5EF4-FFF2-40B4-BE49-F238E27FC236}">
                <a16:creationId xmlns:a16="http://schemas.microsoft.com/office/drawing/2014/main" id="{8EA88974-5AFF-43E7-450C-0AD271EF5215}"/>
              </a:ext>
            </a:extLst>
          </p:cNvPr>
          <p:cNvSpPr txBox="1"/>
          <p:nvPr/>
        </p:nvSpPr>
        <p:spPr>
          <a:xfrm>
            <a:off x="0" y="3076379"/>
            <a:ext cx="12192000" cy="1754326"/>
          </a:xfrm>
          <a:prstGeom prst="rect">
            <a:avLst/>
          </a:prstGeom>
          <a:noFill/>
        </p:spPr>
        <p:txBody>
          <a:bodyPr wrap="square" rtlCol="0" anchor="ctr">
            <a:spAutoFit/>
          </a:bodyPr>
          <a:lstStyle/>
          <a:p>
            <a:pPr marL="182880" indent="-571500" algn="ctr">
              <a:buFont typeface="Arial" panose="020B0604020202020204" pitchFamily="34" charset="0"/>
              <a:buChar char="•"/>
            </a:pPr>
            <a:r>
              <a:rPr lang="en-US" sz="3600" dirty="0">
                <a:solidFill>
                  <a:schemeClr val="bg1">
                    <a:lumMod val="95000"/>
                  </a:schemeClr>
                </a:solidFill>
                <a:latin typeface="Open Sans SemiBold" pitchFamily="2" charset="0"/>
                <a:ea typeface="Open Sans SemiBold" pitchFamily="2" charset="0"/>
                <a:cs typeface="Open Sans SemiBold" pitchFamily="2" charset="0"/>
              </a:rPr>
              <a:t>Total control</a:t>
            </a:r>
          </a:p>
          <a:p>
            <a:pPr marL="182880" indent="-571500" algn="ctr">
              <a:buFont typeface="Arial" panose="020B0604020202020204" pitchFamily="34" charset="0"/>
              <a:buChar char="•"/>
            </a:pPr>
            <a:endParaRPr lang="en-US" sz="3600" dirty="0">
              <a:solidFill>
                <a:schemeClr val="bg1">
                  <a:lumMod val="95000"/>
                </a:schemeClr>
              </a:solidFill>
              <a:latin typeface="Open Sans SemiBold" pitchFamily="2" charset="0"/>
              <a:ea typeface="Open Sans SemiBold" pitchFamily="2" charset="0"/>
              <a:cs typeface="Open Sans SemiBold" pitchFamily="2" charset="0"/>
            </a:endParaRPr>
          </a:p>
          <a:p>
            <a:pPr marL="182880" indent="-571500" algn="ctr">
              <a:buFont typeface="Arial" panose="020B0604020202020204" pitchFamily="34" charset="0"/>
              <a:buChar char="•"/>
            </a:pPr>
            <a:r>
              <a:rPr lang="en-US" sz="3600" dirty="0">
                <a:solidFill>
                  <a:schemeClr val="bg1">
                    <a:lumMod val="95000"/>
                  </a:schemeClr>
                </a:solidFill>
                <a:latin typeface="Open Sans SemiBold" pitchFamily="2" charset="0"/>
                <a:ea typeface="Open Sans SemiBold" pitchFamily="2" charset="0"/>
                <a:cs typeface="Open Sans SemiBold" pitchFamily="2" charset="0"/>
              </a:rPr>
              <a:t>Total visibility</a:t>
            </a:r>
          </a:p>
        </p:txBody>
      </p:sp>
      <p:sp>
        <p:nvSpPr>
          <p:cNvPr id="6" name="TextBox 5">
            <a:extLst>
              <a:ext uri="{FF2B5EF4-FFF2-40B4-BE49-F238E27FC236}">
                <a16:creationId xmlns:a16="http://schemas.microsoft.com/office/drawing/2014/main" id="{49F30C08-97AA-F269-04AE-8D26FBBD6C90}"/>
              </a:ext>
            </a:extLst>
          </p:cNvPr>
          <p:cNvSpPr txBox="1"/>
          <p:nvPr/>
        </p:nvSpPr>
        <p:spPr>
          <a:xfrm>
            <a:off x="0" y="356439"/>
            <a:ext cx="12192000" cy="584775"/>
          </a:xfrm>
          <a:prstGeom prst="rect">
            <a:avLst/>
          </a:prstGeom>
          <a:noFill/>
        </p:spPr>
        <p:txBody>
          <a:bodyPr wrap="square" rtlCol="0" anchor="ctr">
            <a:spAutoFit/>
          </a:bodyPr>
          <a:lstStyle/>
          <a:p>
            <a:pPr algn="ctr"/>
            <a:r>
              <a:rPr lang="en-US" sz="3200" dirty="0">
                <a:solidFill>
                  <a:srgbClr val="000000"/>
                </a:solidFill>
                <a:latin typeface="Amasis MT Pro Black" panose="020B0604020202020204" pitchFamily="18" charset="0"/>
                <a:cs typeface="Aharoni" panose="02010803020104030203" pitchFamily="2" charset="-79"/>
              </a:rPr>
              <a:t>New creative way for students to save.</a:t>
            </a:r>
            <a:endParaRPr lang="en-US" sz="3200" dirty="0">
              <a:latin typeface="Amasis MT Pro Black" panose="020B0604020202020204" pitchFamily="18" charset="0"/>
              <a:cs typeface="Aharoni" panose="02010803020104030203" pitchFamily="2" charset="-79"/>
            </a:endParaRPr>
          </a:p>
        </p:txBody>
      </p:sp>
    </p:spTree>
    <p:extLst>
      <p:ext uri="{BB962C8B-B14F-4D97-AF65-F5344CB8AC3E}">
        <p14:creationId xmlns:p14="http://schemas.microsoft.com/office/powerpoint/2010/main" val="3946313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5" name="TextBox 4">
            <a:extLst>
              <a:ext uri="{FF2B5EF4-FFF2-40B4-BE49-F238E27FC236}">
                <a16:creationId xmlns:a16="http://schemas.microsoft.com/office/drawing/2014/main" id="{8EA88974-5AFF-43E7-450C-0AD271EF5215}"/>
              </a:ext>
            </a:extLst>
          </p:cNvPr>
          <p:cNvSpPr txBox="1"/>
          <p:nvPr/>
        </p:nvSpPr>
        <p:spPr>
          <a:xfrm>
            <a:off x="836428" y="3353377"/>
            <a:ext cx="10519146" cy="1200329"/>
          </a:xfrm>
          <a:prstGeom prst="rect">
            <a:avLst/>
          </a:prstGeom>
          <a:noFill/>
        </p:spPr>
        <p:txBody>
          <a:bodyPr wrap="square" rtlCol="0" anchor="ctr">
            <a:spAutoFit/>
          </a:bodyPr>
          <a:lstStyle/>
          <a:p>
            <a:pPr algn="ctr"/>
            <a:r>
              <a:rPr lang="en-US" sz="3600" b="0" i="0" dirty="0">
                <a:solidFill>
                  <a:schemeClr val="bg1">
                    <a:lumMod val="95000"/>
                  </a:schemeClr>
                </a:solidFill>
                <a:effectLst/>
                <a:latin typeface="Open Sans SemiBold" pitchFamily="2" charset="0"/>
                <a:ea typeface="Open Sans SemiBold" pitchFamily="2" charset="0"/>
                <a:cs typeface="Open Sans SemiBold" pitchFamily="2" charset="0"/>
              </a:rPr>
              <a:t>We teach students through a pie chart where their money is going to go.</a:t>
            </a:r>
            <a:endParaRPr lang="en-US" sz="3600" dirty="0">
              <a:solidFill>
                <a:schemeClr val="bg1">
                  <a:lumMod val="95000"/>
                </a:schemeClr>
              </a:solidFill>
              <a:latin typeface="Open Sans SemiBold" pitchFamily="2" charset="0"/>
              <a:ea typeface="Open Sans SemiBold" pitchFamily="2" charset="0"/>
              <a:cs typeface="Open Sans SemiBold" pitchFamily="2" charset="0"/>
            </a:endParaRPr>
          </a:p>
        </p:txBody>
      </p:sp>
      <p:sp>
        <p:nvSpPr>
          <p:cNvPr id="6" name="TextBox 5">
            <a:extLst>
              <a:ext uri="{FF2B5EF4-FFF2-40B4-BE49-F238E27FC236}">
                <a16:creationId xmlns:a16="http://schemas.microsoft.com/office/drawing/2014/main" id="{49F30C08-97AA-F269-04AE-8D26FBBD6C90}"/>
              </a:ext>
            </a:extLst>
          </p:cNvPr>
          <p:cNvSpPr txBox="1"/>
          <p:nvPr/>
        </p:nvSpPr>
        <p:spPr>
          <a:xfrm>
            <a:off x="0" y="233329"/>
            <a:ext cx="12192000" cy="830997"/>
          </a:xfrm>
          <a:prstGeom prst="rect">
            <a:avLst/>
          </a:prstGeom>
          <a:noFill/>
        </p:spPr>
        <p:txBody>
          <a:bodyPr wrap="square" rtlCol="0" anchor="ctr">
            <a:spAutoFit/>
          </a:bodyPr>
          <a:lstStyle/>
          <a:p>
            <a:pPr algn="ctr"/>
            <a:r>
              <a:rPr lang="en-US" sz="4800" b="0" i="0" dirty="0">
                <a:solidFill>
                  <a:srgbClr val="000000"/>
                </a:solidFill>
                <a:effectLst/>
                <a:latin typeface="Amasis MT Pro Black" panose="020B0604020202020204" pitchFamily="18" charset="0"/>
                <a:cs typeface="Aharoni" panose="02010803020104030203" pitchFamily="2" charset="-79"/>
              </a:rPr>
              <a:t>How do they save?</a:t>
            </a:r>
            <a:endParaRPr lang="en-US" sz="4800" dirty="0">
              <a:latin typeface="Amasis MT Pro Black" panose="020B0604020202020204" pitchFamily="18" charset="0"/>
              <a:cs typeface="Aharoni" panose="02010803020104030203" pitchFamily="2" charset="-79"/>
            </a:endParaRPr>
          </a:p>
        </p:txBody>
      </p:sp>
    </p:spTree>
    <p:extLst>
      <p:ext uri="{BB962C8B-B14F-4D97-AF65-F5344CB8AC3E}">
        <p14:creationId xmlns:p14="http://schemas.microsoft.com/office/powerpoint/2010/main" val="181066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5" name="TextBox 4">
            <a:extLst>
              <a:ext uri="{FF2B5EF4-FFF2-40B4-BE49-F238E27FC236}">
                <a16:creationId xmlns:a16="http://schemas.microsoft.com/office/drawing/2014/main" id="{8EA88974-5AFF-43E7-450C-0AD271EF5215}"/>
              </a:ext>
            </a:extLst>
          </p:cNvPr>
          <p:cNvSpPr txBox="1"/>
          <p:nvPr/>
        </p:nvSpPr>
        <p:spPr>
          <a:xfrm>
            <a:off x="836428" y="3076379"/>
            <a:ext cx="10519146" cy="1754326"/>
          </a:xfrm>
          <a:prstGeom prst="rect">
            <a:avLst/>
          </a:prstGeom>
          <a:noFill/>
        </p:spPr>
        <p:txBody>
          <a:bodyPr wrap="square" rtlCol="0" anchor="ctr">
            <a:spAutoFit/>
          </a:bodyPr>
          <a:lstStyle/>
          <a:p>
            <a:pPr algn="ctr"/>
            <a:r>
              <a:rPr lang="en-US" sz="3600" dirty="0">
                <a:solidFill>
                  <a:schemeClr val="bg1">
                    <a:lumMod val="95000"/>
                  </a:schemeClr>
                </a:solidFill>
                <a:latin typeface="Open Sans SemiBold" pitchFamily="2" charset="0"/>
                <a:ea typeface="Open Sans SemiBold" pitchFamily="2" charset="0"/>
                <a:cs typeface="Open Sans SemiBold" pitchFamily="2" charset="0"/>
              </a:rPr>
              <a:t>Students have the ability to adjust the amount of the variable expenses such as gas, restaurant, groceries, entertainment, etc.</a:t>
            </a:r>
          </a:p>
        </p:txBody>
      </p:sp>
      <p:sp>
        <p:nvSpPr>
          <p:cNvPr id="6" name="TextBox 5">
            <a:extLst>
              <a:ext uri="{FF2B5EF4-FFF2-40B4-BE49-F238E27FC236}">
                <a16:creationId xmlns:a16="http://schemas.microsoft.com/office/drawing/2014/main" id="{49F30C08-97AA-F269-04AE-8D26FBBD6C90}"/>
              </a:ext>
            </a:extLst>
          </p:cNvPr>
          <p:cNvSpPr txBox="1"/>
          <p:nvPr/>
        </p:nvSpPr>
        <p:spPr>
          <a:xfrm>
            <a:off x="7088" y="233329"/>
            <a:ext cx="12192000" cy="830997"/>
          </a:xfrm>
          <a:prstGeom prst="rect">
            <a:avLst/>
          </a:prstGeom>
          <a:noFill/>
        </p:spPr>
        <p:txBody>
          <a:bodyPr wrap="square" rtlCol="0" anchor="ctr">
            <a:spAutoFit/>
          </a:bodyPr>
          <a:lstStyle/>
          <a:p>
            <a:pPr algn="ctr"/>
            <a:r>
              <a:rPr lang="en-US" sz="4800" dirty="0">
                <a:latin typeface="Amasis MT Pro Black" panose="02040A04050005020304" pitchFamily="18" charset="0"/>
              </a:rPr>
              <a:t>What makes it unique?</a:t>
            </a:r>
            <a:endParaRPr lang="en-US" sz="4800" dirty="0">
              <a:latin typeface="Amasis MT Pro Black" panose="02040A04050005020304" pitchFamily="18" charset="0"/>
              <a:cs typeface="Aharoni" panose="02010803020104030203" pitchFamily="2" charset="-79"/>
            </a:endParaRPr>
          </a:p>
        </p:txBody>
      </p:sp>
    </p:spTree>
    <p:extLst>
      <p:ext uri="{BB962C8B-B14F-4D97-AF65-F5344CB8AC3E}">
        <p14:creationId xmlns:p14="http://schemas.microsoft.com/office/powerpoint/2010/main" val="257706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5" name="TextBox 4">
            <a:extLst>
              <a:ext uri="{FF2B5EF4-FFF2-40B4-BE49-F238E27FC236}">
                <a16:creationId xmlns:a16="http://schemas.microsoft.com/office/drawing/2014/main" id="{8EA88974-5AFF-43E7-450C-0AD271EF5215}"/>
              </a:ext>
            </a:extLst>
          </p:cNvPr>
          <p:cNvSpPr txBox="1"/>
          <p:nvPr/>
        </p:nvSpPr>
        <p:spPr>
          <a:xfrm>
            <a:off x="857693" y="2799380"/>
            <a:ext cx="10476616" cy="2308324"/>
          </a:xfrm>
          <a:prstGeom prst="rect">
            <a:avLst/>
          </a:prstGeom>
          <a:noFill/>
        </p:spPr>
        <p:txBody>
          <a:bodyPr wrap="square" rtlCol="0" anchor="ctr">
            <a:spAutoFit/>
          </a:bodyPr>
          <a:lstStyle/>
          <a:p>
            <a:pPr algn="ctr"/>
            <a:r>
              <a:rPr lang="en-US" sz="3600" dirty="0">
                <a:solidFill>
                  <a:schemeClr val="bg1">
                    <a:lumMod val="95000"/>
                  </a:schemeClr>
                </a:solidFill>
                <a:latin typeface="Open Sans SemiBold" pitchFamily="2" charset="0"/>
                <a:ea typeface="Open Sans SemiBold" pitchFamily="2" charset="0"/>
                <a:cs typeface="Open Sans SemiBold" pitchFamily="2" charset="0"/>
              </a:rPr>
              <a:t>The app would teach students how spending x amount in each of the variable expenses adjusted would impact their ability to save money.</a:t>
            </a:r>
          </a:p>
        </p:txBody>
      </p:sp>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Why would someone use this?</a:t>
            </a:r>
            <a:endParaRPr lang="en-US" sz="4000" dirty="0">
              <a:latin typeface="Amasis MT Pro Black" panose="02040A04050005020304" pitchFamily="18" charset="0"/>
              <a:cs typeface="Aharoni" panose="02010803020104030203" pitchFamily="2" charset="-79"/>
            </a:endParaRPr>
          </a:p>
        </p:txBody>
      </p:sp>
    </p:spTree>
    <p:extLst>
      <p:ext uri="{BB962C8B-B14F-4D97-AF65-F5344CB8AC3E}">
        <p14:creationId xmlns:p14="http://schemas.microsoft.com/office/powerpoint/2010/main" val="2958656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5" name="TextBox 4">
            <a:extLst>
              <a:ext uri="{FF2B5EF4-FFF2-40B4-BE49-F238E27FC236}">
                <a16:creationId xmlns:a16="http://schemas.microsoft.com/office/drawing/2014/main" id="{8EA88974-5AFF-43E7-450C-0AD271EF5215}"/>
              </a:ext>
            </a:extLst>
          </p:cNvPr>
          <p:cNvSpPr txBox="1"/>
          <p:nvPr/>
        </p:nvSpPr>
        <p:spPr>
          <a:xfrm>
            <a:off x="829340" y="2522381"/>
            <a:ext cx="10533322" cy="2862322"/>
          </a:xfrm>
          <a:prstGeom prst="rect">
            <a:avLst/>
          </a:prstGeom>
          <a:noFill/>
        </p:spPr>
        <p:txBody>
          <a:bodyPr wrap="square" rtlCol="0" anchor="ctr">
            <a:spAutoFit/>
          </a:bodyPr>
          <a:lstStyle/>
          <a:p>
            <a:pPr algn="ctr"/>
            <a:r>
              <a:rPr lang="en-US" sz="3600" dirty="0">
                <a:solidFill>
                  <a:schemeClr val="bg1">
                    <a:lumMod val="95000"/>
                  </a:schemeClr>
                </a:solidFill>
                <a:latin typeface="Open Sans SemiBold" pitchFamily="2" charset="0"/>
                <a:ea typeface="Open Sans SemiBold" pitchFamily="2" charset="0"/>
                <a:cs typeface="Open Sans SemiBold" pitchFamily="2" charset="0"/>
              </a:rPr>
              <a:t>It would teach students how to save for a spring break vacation for example instead of purchasing a $7.00 coffee 2-3 times per day, and by eliminating 1-2 of the 3 coffees would allow them to save much faster.</a:t>
            </a:r>
          </a:p>
        </p:txBody>
      </p:sp>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What would be their motivation?</a:t>
            </a:r>
            <a:endParaRPr lang="en-US" sz="4000" dirty="0">
              <a:latin typeface="Amasis MT Pro Black" panose="02040A04050005020304" pitchFamily="18" charset="0"/>
              <a:cs typeface="Aharoni" panose="02010803020104030203" pitchFamily="2" charset="-79"/>
            </a:endParaRPr>
          </a:p>
        </p:txBody>
      </p:sp>
    </p:spTree>
    <p:extLst>
      <p:ext uri="{BB962C8B-B14F-4D97-AF65-F5344CB8AC3E}">
        <p14:creationId xmlns:p14="http://schemas.microsoft.com/office/powerpoint/2010/main" val="3223551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5" name="TextBox 4">
            <a:extLst>
              <a:ext uri="{FF2B5EF4-FFF2-40B4-BE49-F238E27FC236}">
                <a16:creationId xmlns:a16="http://schemas.microsoft.com/office/drawing/2014/main" id="{8EA88974-5AFF-43E7-450C-0AD271EF5215}"/>
              </a:ext>
            </a:extLst>
          </p:cNvPr>
          <p:cNvSpPr txBox="1"/>
          <p:nvPr/>
        </p:nvSpPr>
        <p:spPr>
          <a:xfrm>
            <a:off x="843516" y="1937606"/>
            <a:ext cx="10504970" cy="4031873"/>
          </a:xfrm>
          <a:prstGeom prst="rect">
            <a:avLst/>
          </a:prstGeom>
          <a:noFill/>
        </p:spPr>
        <p:txBody>
          <a:bodyPr wrap="square" rtlCol="0" anchor="ctr">
            <a:spAutoFit/>
          </a:bodyPr>
          <a:lstStyle/>
          <a:p>
            <a:pPr algn="ctr"/>
            <a:r>
              <a:rPr lang="en-US" sz="3200" dirty="0">
                <a:solidFill>
                  <a:schemeClr val="bg1">
                    <a:lumMod val="95000"/>
                  </a:schemeClr>
                </a:solidFill>
                <a:latin typeface="Open Sans SemiBold" pitchFamily="2" charset="0"/>
                <a:ea typeface="Open Sans SemiBold" pitchFamily="2" charset="0"/>
                <a:cs typeface="Open Sans SemiBold" pitchFamily="2" charset="0"/>
              </a:rPr>
              <a:t>Students would have less anxiety with their bills and trying to save for that vacation knowing how their spending habits impacts them financially in both positive and negative ways. It will also show how putting their money in a savings account will add money in a positive, impactful way in the next 2, 5, or 10 years. The app is simple for college students to use by using layman terms, not banker lingo.</a:t>
            </a:r>
          </a:p>
        </p:txBody>
      </p:sp>
      <p:sp>
        <p:nvSpPr>
          <p:cNvPr id="6" name="TextBox 5">
            <a:extLst>
              <a:ext uri="{FF2B5EF4-FFF2-40B4-BE49-F238E27FC236}">
                <a16:creationId xmlns:a16="http://schemas.microsoft.com/office/drawing/2014/main" id="{49F30C08-97AA-F269-04AE-8D26FBBD6C90}"/>
              </a:ext>
            </a:extLst>
          </p:cNvPr>
          <p:cNvSpPr txBox="1"/>
          <p:nvPr/>
        </p:nvSpPr>
        <p:spPr>
          <a:xfrm>
            <a:off x="7088" y="264107"/>
            <a:ext cx="12192000" cy="769441"/>
          </a:xfrm>
          <a:prstGeom prst="rect">
            <a:avLst/>
          </a:prstGeom>
          <a:noFill/>
        </p:spPr>
        <p:txBody>
          <a:bodyPr wrap="square" rtlCol="0" anchor="ctr">
            <a:spAutoFit/>
          </a:bodyPr>
          <a:lstStyle/>
          <a:p>
            <a:pPr algn="ctr"/>
            <a:r>
              <a:rPr lang="en-US" sz="4400" dirty="0">
                <a:latin typeface="Amasis MT Pro Black" panose="02040A04050005020304" pitchFamily="18" charset="0"/>
              </a:rPr>
              <a:t>How will their life be better?</a:t>
            </a:r>
            <a:endParaRPr lang="en-US" sz="4400" dirty="0">
              <a:latin typeface="Amasis MT Pro Black" panose="02040A04050005020304" pitchFamily="18" charset="0"/>
              <a:cs typeface="Aharoni" panose="02010803020104030203" pitchFamily="2" charset="-79"/>
            </a:endParaRPr>
          </a:p>
        </p:txBody>
      </p:sp>
    </p:spTree>
    <p:extLst>
      <p:ext uri="{BB962C8B-B14F-4D97-AF65-F5344CB8AC3E}">
        <p14:creationId xmlns:p14="http://schemas.microsoft.com/office/powerpoint/2010/main" val="3406753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a:extLst>
              <a:ext uri="{FF2B5EF4-FFF2-40B4-BE49-F238E27FC236}">
                <a16:creationId xmlns:a16="http://schemas.microsoft.com/office/drawing/2014/main" id="{F5E6A2A7-62CE-9C4C-2C4D-2482DD5685A0}"/>
              </a:ext>
            </a:extLst>
          </p:cNvPr>
          <p:cNvPicPr>
            <a:picLocks noChangeAspect="1"/>
          </p:cNvPicPr>
          <p:nvPr/>
        </p:nvPicPr>
        <p:blipFill rotWithShape="1">
          <a:blip r:embed="rId2">
            <a:extLst>
              <a:ext uri="{28A0092B-C50C-407E-A947-70E740481C1C}">
                <a14:useLocalDpi xmlns:a14="http://schemas.microsoft.com/office/drawing/2010/main" val="0"/>
              </a:ext>
            </a:extLst>
          </a:blip>
          <a:srcRect b="40501"/>
          <a:stretch/>
        </p:blipFill>
        <p:spPr>
          <a:xfrm>
            <a:off x="0" y="1252561"/>
            <a:ext cx="12192000" cy="5605439"/>
          </a:xfrm>
          <a:prstGeom prst="rect">
            <a:avLst/>
          </a:prstGeom>
        </p:spPr>
      </p:pic>
      <p:pic>
        <p:nvPicPr>
          <p:cNvPr id="4" name="Graphic 3">
            <a:extLst>
              <a:ext uri="{FF2B5EF4-FFF2-40B4-BE49-F238E27FC236}">
                <a16:creationId xmlns:a16="http://schemas.microsoft.com/office/drawing/2014/main" id="{D19FB386-6BCB-BA7D-8EAE-CA266ED4AE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124" y="224791"/>
            <a:ext cx="666514" cy="848072"/>
          </a:xfrm>
          <a:prstGeom prst="rect">
            <a:avLst/>
          </a:prstGeom>
        </p:spPr>
      </p:pic>
      <p:sp>
        <p:nvSpPr>
          <p:cNvPr id="6" name="TextBox 5">
            <a:extLst>
              <a:ext uri="{FF2B5EF4-FFF2-40B4-BE49-F238E27FC236}">
                <a16:creationId xmlns:a16="http://schemas.microsoft.com/office/drawing/2014/main" id="{49F30C08-97AA-F269-04AE-8D26FBBD6C90}"/>
              </a:ext>
            </a:extLst>
          </p:cNvPr>
          <p:cNvSpPr txBox="1"/>
          <p:nvPr/>
        </p:nvSpPr>
        <p:spPr>
          <a:xfrm>
            <a:off x="7088" y="294884"/>
            <a:ext cx="12192000" cy="707886"/>
          </a:xfrm>
          <a:prstGeom prst="rect">
            <a:avLst/>
          </a:prstGeom>
          <a:noFill/>
        </p:spPr>
        <p:txBody>
          <a:bodyPr wrap="square" rtlCol="0" anchor="ctr">
            <a:spAutoFit/>
          </a:bodyPr>
          <a:lstStyle/>
          <a:p>
            <a:pPr algn="ctr"/>
            <a:r>
              <a:rPr lang="en-US" sz="4000" dirty="0">
                <a:latin typeface="Amasis MT Pro Black" panose="02040A04050005020304" pitchFamily="18" charset="0"/>
              </a:rPr>
              <a:t>Figma</a:t>
            </a:r>
            <a:endParaRPr lang="en-US" sz="4000" dirty="0">
              <a:latin typeface="Amasis MT Pro Black" panose="02040A04050005020304" pitchFamily="18" charset="0"/>
              <a:cs typeface="Aharoni" panose="02010803020104030203" pitchFamily="2" charset="-79"/>
            </a:endParaRPr>
          </a:p>
        </p:txBody>
      </p:sp>
      <p:pic>
        <p:nvPicPr>
          <p:cNvPr id="7" name="Picture 6" descr="Graphical user interface, application">
            <a:extLst>
              <a:ext uri="{FF2B5EF4-FFF2-40B4-BE49-F238E27FC236}">
                <a16:creationId xmlns:a16="http://schemas.microsoft.com/office/drawing/2014/main" id="{1D90DE75-FBDC-936D-EF04-865C2CD6E6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040" y="2035981"/>
            <a:ext cx="11346096" cy="4038598"/>
          </a:xfrm>
          <a:prstGeom prst="rect">
            <a:avLst/>
          </a:prstGeom>
        </p:spPr>
      </p:pic>
    </p:spTree>
    <p:extLst>
      <p:ext uri="{BB962C8B-B14F-4D97-AF65-F5344CB8AC3E}">
        <p14:creationId xmlns:p14="http://schemas.microsoft.com/office/powerpoint/2010/main" val="1485565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AE24C1E951FF479F26ACD5988D9E30" ma:contentTypeVersion="7" ma:contentTypeDescription="Create a new document." ma:contentTypeScope="" ma:versionID="d3a74e04e343cb692ab219e922995cb1">
  <xsd:schema xmlns:xsd="http://www.w3.org/2001/XMLSchema" xmlns:xs="http://www.w3.org/2001/XMLSchema" xmlns:p="http://schemas.microsoft.com/office/2006/metadata/properties" xmlns:ns2="27897279-c1ec-43de-bda5-c6db7d3e15e7" targetNamespace="http://schemas.microsoft.com/office/2006/metadata/properties" ma:root="true" ma:fieldsID="5799286d4fc239f220c59488fd2e0bad" ns2:_="">
    <xsd:import namespace="27897279-c1ec-43de-bda5-c6db7d3e15e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97279-c1ec-43de-bda5-c6db7d3e15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95a9afa-61c7-4e96-8bec-901bd188774b"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66F446-01DC-42E3-A4C6-593F6B55D2FF}"/>
</file>

<file path=customXml/itemProps2.xml><?xml version="1.0" encoding="utf-8"?>
<ds:datastoreItem xmlns:ds="http://schemas.openxmlformats.org/officeDocument/2006/customXml" ds:itemID="{FD141C29-223B-469B-970F-8B7C2CAE23E6}"/>
</file>

<file path=docProps/app.xml><?xml version="1.0" encoding="utf-8"?>
<Properties xmlns="http://schemas.openxmlformats.org/officeDocument/2006/extended-properties" xmlns:vt="http://schemas.openxmlformats.org/officeDocument/2006/docPropsVTypes">
  <TotalTime>437</TotalTime>
  <Words>281</Words>
  <Application>Microsoft Office PowerPoint</Application>
  <PresentationFormat>Widescreen</PresentationFormat>
  <Paragraphs>33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Amasis MT Pro Black</vt:lpstr>
      <vt:lpstr>Arial</vt:lpstr>
      <vt:lpstr>Calibri</vt:lpstr>
      <vt:lpstr>Calibri Light</vt:lpstr>
      <vt:lpstr>Open Sans Light</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Demian Reith</dc:creator>
  <cp:lastModifiedBy>Demian Reith</cp:lastModifiedBy>
  <cp:revision>9</cp:revision>
  <dcterms:created xsi:type="dcterms:W3CDTF">2023-04-13T19:08:24Z</dcterms:created>
  <dcterms:modified xsi:type="dcterms:W3CDTF">2023-04-14T18:24:40Z</dcterms:modified>
</cp:coreProperties>
</file>