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4df83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4df83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4df83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4df83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4df837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4df837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a2f14f74a78e5a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a2f14f74a78e5a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7ec61ad107f656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ec61ad107f656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7ec61ad107f656c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ec61ad107f656c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7ec61ad107f656c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7ec61ad107f656c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7ec61ad107f656c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ec61ad107f656c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4df8375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4df8375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User Manual </a:t>
            </a:r>
            <a:endParaRPr/>
          </a:p>
        </p:txBody>
      </p:sp>
      <p:sp>
        <p:nvSpPr>
          <p:cNvPr id="55" name="Google Shape;55;p13"/>
          <p:cNvSpPr txBox="1"/>
          <p:nvPr>
            <p:ph idx="1" type="subTitle"/>
          </p:nvPr>
        </p:nvSpPr>
        <p:spPr>
          <a:xfrm>
            <a:off x="311700" y="2834125"/>
            <a:ext cx="8520600" cy="792600"/>
          </a:xfrm>
          <a:prstGeom prst="rect">
            <a:avLst/>
          </a:prstGeom>
        </p:spPr>
        <p:txBody>
          <a:bodyPr anchorCtr="0" anchor="b" bIns="91425" lIns="91425" spcFirstLastPara="1" rIns="91425" wrap="square" tIns="91425">
            <a:normAutofit/>
          </a:bodyPr>
          <a:lstStyle/>
          <a:p>
            <a:pPr indent="0" lvl="0" marL="457200" rtl="0" algn="ctr">
              <a:spcBef>
                <a:spcPts val="0"/>
              </a:spcBef>
              <a:spcAft>
                <a:spcPts val="0"/>
              </a:spcAft>
              <a:buNone/>
            </a:pPr>
            <a:r>
              <a:rPr b="1" lang="en">
                <a:solidFill>
                  <a:schemeClr val="dk1"/>
                </a:solidFill>
              </a:rPr>
              <a:t>For Automated Panel Solar Array</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Enjoy Your *Free* Energy!</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Solar Panel assembly is complete! Once the system has power it will need to be connected to a WiFi router with the name “APSU Solar Project” and the password set to “solarproject”</a:t>
            </a:r>
            <a:br>
              <a:rPr lang="en"/>
            </a:br>
            <a:br>
              <a:rPr lang="en"/>
            </a:br>
            <a:r>
              <a:rPr lang="en"/>
              <a:t>To change what network it connects to, open the Arduino IDE and change the ssid and password strings in the Solar_Project_Combined_Codebase.ino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Parts List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457200" lvl="0" marL="0" rtl="0" algn="l">
              <a:lnSpc>
                <a:spcPct val="100000"/>
              </a:lnSpc>
              <a:spcBef>
                <a:spcPts val="0"/>
              </a:spcBef>
              <a:spcAft>
                <a:spcPts val="0"/>
              </a:spcAft>
              <a:buNone/>
            </a:pPr>
            <a:r>
              <a:rPr lang="en" sz="1400"/>
              <a:t>1 x ECO-Worthy 195W 12V Solar Panel</a:t>
            </a:r>
            <a:endParaRPr sz="1400"/>
          </a:p>
          <a:p>
            <a:pPr indent="457200" lvl="0" marL="0" rtl="0" algn="l">
              <a:lnSpc>
                <a:spcPct val="100000"/>
              </a:lnSpc>
              <a:spcBef>
                <a:spcPts val="400"/>
              </a:spcBef>
              <a:spcAft>
                <a:spcPts val="0"/>
              </a:spcAft>
              <a:buNone/>
            </a:pPr>
            <a:r>
              <a:rPr lang="en" sz="1400"/>
              <a:t>1 x 6” Linear Actuator DC 12V </a:t>
            </a:r>
            <a:r>
              <a:rPr lang="en" sz="1400"/>
              <a:t>Reversible</a:t>
            </a:r>
            <a:r>
              <a:rPr lang="en" sz="1400"/>
              <a:t> Polarity</a:t>
            </a:r>
            <a:endParaRPr sz="1400"/>
          </a:p>
          <a:p>
            <a:pPr indent="457200" lvl="0" marL="0" rtl="0" algn="l">
              <a:lnSpc>
                <a:spcPct val="100000"/>
              </a:lnSpc>
              <a:spcBef>
                <a:spcPts val="400"/>
              </a:spcBef>
              <a:spcAft>
                <a:spcPts val="0"/>
              </a:spcAft>
              <a:buNone/>
            </a:pPr>
            <a:r>
              <a:rPr lang="en" sz="1400"/>
              <a:t>1 x 12</a:t>
            </a:r>
            <a:r>
              <a:rPr lang="en" sz="1400"/>
              <a:t>” Linear Actuator DC 12V Reversible Polarity</a:t>
            </a:r>
            <a:endParaRPr sz="1400"/>
          </a:p>
          <a:p>
            <a:pPr indent="457200" lvl="0" marL="0" rtl="0" algn="l">
              <a:lnSpc>
                <a:spcPct val="100000"/>
              </a:lnSpc>
              <a:spcBef>
                <a:spcPts val="400"/>
              </a:spcBef>
              <a:spcAft>
                <a:spcPts val="0"/>
              </a:spcAft>
              <a:buNone/>
            </a:pPr>
            <a:r>
              <a:rPr lang="en" sz="1400"/>
              <a:t>4 x Actuator Brackets</a:t>
            </a:r>
            <a:endParaRPr sz="1400"/>
          </a:p>
          <a:p>
            <a:pPr indent="457200" lvl="0" marL="0" rtl="0" algn="l">
              <a:lnSpc>
                <a:spcPct val="100000"/>
              </a:lnSpc>
              <a:spcBef>
                <a:spcPts val="400"/>
              </a:spcBef>
              <a:spcAft>
                <a:spcPts val="0"/>
              </a:spcAft>
              <a:buNone/>
            </a:pPr>
            <a:r>
              <a:rPr lang="en" sz="1400"/>
              <a:t>4 x Cotter Pins</a:t>
            </a:r>
            <a:endParaRPr sz="1400"/>
          </a:p>
          <a:p>
            <a:pPr indent="457200" lvl="0" marL="0" rtl="0" algn="l">
              <a:lnSpc>
                <a:spcPct val="100000"/>
              </a:lnSpc>
              <a:spcBef>
                <a:spcPts val="400"/>
              </a:spcBef>
              <a:spcAft>
                <a:spcPts val="0"/>
              </a:spcAft>
              <a:buNone/>
            </a:pPr>
            <a:r>
              <a:rPr lang="en" sz="1400"/>
              <a:t>1 x 45” Wide Steel Base</a:t>
            </a:r>
            <a:endParaRPr sz="1400"/>
          </a:p>
          <a:p>
            <a:pPr indent="457200" lvl="0" marL="0" rtl="0" algn="l">
              <a:lnSpc>
                <a:spcPct val="100000"/>
              </a:lnSpc>
              <a:spcBef>
                <a:spcPts val="400"/>
              </a:spcBef>
              <a:spcAft>
                <a:spcPts val="0"/>
              </a:spcAft>
              <a:buNone/>
            </a:pPr>
            <a:r>
              <a:rPr lang="en" sz="1400"/>
              <a:t>2 x 6” Aluminum Extrusions w/ 45 degree cuts</a:t>
            </a:r>
            <a:endParaRPr sz="1400"/>
          </a:p>
          <a:p>
            <a:pPr indent="457200" lvl="0" marL="0" rtl="0" algn="l">
              <a:lnSpc>
                <a:spcPct val="100000"/>
              </a:lnSpc>
              <a:spcBef>
                <a:spcPts val="400"/>
              </a:spcBef>
              <a:spcAft>
                <a:spcPts val="0"/>
              </a:spcAft>
              <a:buNone/>
            </a:pPr>
            <a:r>
              <a:rPr lang="en" sz="1400"/>
              <a:t>2 x 16” Aluminum Extrusions</a:t>
            </a:r>
            <a:endParaRPr sz="1400"/>
          </a:p>
          <a:p>
            <a:pPr indent="457200" lvl="0" marL="0" rtl="0" algn="l">
              <a:lnSpc>
                <a:spcPct val="100000"/>
              </a:lnSpc>
              <a:spcBef>
                <a:spcPts val="400"/>
              </a:spcBef>
              <a:spcAft>
                <a:spcPts val="0"/>
              </a:spcAft>
              <a:buNone/>
            </a:pPr>
            <a:r>
              <a:rPr lang="en" sz="1400"/>
              <a:t>2 x 26” Aluminum Extrusions</a:t>
            </a:r>
            <a:endParaRPr sz="1400"/>
          </a:p>
          <a:p>
            <a:pPr indent="457200" lvl="0" marL="0" rtl="0" algn="l">
              <a:lnSpc>
                <a:spcPct val="100000"/>
              </a:lnSpc>
              <a:spcBef>
                <a:spcPts val="400"/>
              </a:spcBef>
              <a:spcAft>
                <a:spcPts val="0"/>
              </a:spcAft>
              <a:buNone/>
            </a:pPr>
            <a:r>
              <a:rPr lang="en" sz="1400"/>
              <a:t>3 x 2 Hole Pivot Joint</a:t>
            </a:r>
            <a:endParaRPr sz="1400"/>
          </a:p>
          <a:p>
            <a:pPr indent="457200" lvl="0" marL="0" rtl="0" algn="l">
              <a:lnSpc>
                <a:spcPct val="100000"/>
              </a:lnSpc>
              <a:spcBef>
                <a:spcPts val="400"/>
              </a:spcBef>
              <a:spcAft>
                <a:spcPts val="0"/>
              </a:spcAft>
              <a:buNone/>
            </a:pPr>
            <a:r>
              <a:rPr lang="en" sz="1400"/>
              <a:t>2 x 4 Hole Tee Joint Bracket Plate</a:t>
            </a:r>
            <a:endParaRPr sz="1400"/>
          </a:p>
          <a:p>
            <a:pPr indent="0" lvl="0" marL="0" rtl="0" algn="l">
              <a:lnSpc>
                <a:spcPct val="100000"/>
              </a:lnSpc>
              <a:spcBef>
                <a:spcPts val="400"/>
              </a:spcBef>
              <a:spcAft>
                <a:spcPts val="0"/>
              </a:spcAft>
              <a:buNone/>
            </a:pPr>
            <a:r>
              <a:rPr lang="en" sz="1400"/>
              <a:t>           32 x 1/4-20 x .5" Button Head Socket Cap Screw</a:t>
            </a:r>
            <a:endParaRPr sz="1400"/>
          </a:p>
          <a:p>
            <a:pPr indent="0" lvl="0" marL="0" rtl="0" algn="l">
              <a:lnSpc>
                <a:spcPct val="100000"/>
              </a:lnSpc>
              <a:spcBef>
                <a:spcPts val="400"/>
              </a:spcBef>
              <a:spcAft>
                <a:spcPts val="0"/>
              </a:spcAft>
              <a:buNone/>
            </a:pPr>
            <a:r>
              <a:rPr lang="en" sz="1400"/>
              <a:t>           26 x 1/4-20 Slide-in Economy T-Nut</a:t>
            </a:r>
            <a:endParaRPr sz="1400"/>
          </a:p>
          <a:p>
            <a:pPr indent="0" lvl="0" marL="0" rtl="0" algn="l">
              <a:lnSpc>
                <a:spcPct val="100000"/>
              </a:lnSpc>
              <a:spcBef>
                <a:spcPts val="400"/>
              </a:spcBef>
              <a:spcAft>
                <a:spcPts val="0"/>
              </a:spcAft>
              <a:buNone/>
            </a:pPr>
            <a:r>
              <a:rPr lang="en" sz="1400"/>
              <a:t>	5 x Flat 2 Hole Joining Plates</a:t>
            </a:r>
            <a:endParaRPr sz="1400"/>
          </a:p>
          <a:p>
            <a:pPr indent="0" lvl="0" marL="0" rtl="0" algn="l">
              <a:lnSpc>
                <a:spcPct val="100000"/>
              </a:lnSpc>
              <a:spcBef>
                <a:spcPts val="400"/>
              </a:spcBef>
              <a:spcAft>
                <a:spcPts val="0"/>
              </a:spcAft>
              <a:buNone/>
            </a:pPr>
            <a:r>
              <a:rPr lang="en" sz="1400"/>
              <a:t>	2 x 30° 2 Hole Joining Plates</a:t>
            </a:r>
            <a:endParaRPr sz="1400"/>
          </a:p>
          <a:p>
            <a:pPr indent="0" lvl="0" marL="0" rtl="0" algn="l">
              <a:lnSpc>
                <a:spcPct val="100000"/>
              </a:lnSpc>
              <a:spcBef>
                <a:spcPts val="400"/>
              </a:spcBef>
              <a:spcAft>
                <a:spcPts val="0"/>
              </a:spcAft>
              <a:buNone/>
            </a:pPr>
            <a:r>
              <a:rPr lang="en" sz="1400"/>
              <a:t>	2 x 90° 3 Hole Joining Plates</a:t>
            </a:r>
            <a:endParaRPr sz="1400"/>
          </a:p>
          <a:p>
            <a:pPr indent="0" lvl="0" marL="0" rtl="0" algn="l">
              <a:lnSpc>
                <a:spcPct val="100000"/>
              </a:lnSpc>
              <a:spcBef>
                <a:spcPts val="400"/>
              </a:spcBef>
              <a:spcAft>
                <a:spcPts val="0"/>
              </a:spcAft>
              <a:buNone/>
            </a:pPr>
            <a:r>
              <a:rPr lang="en" sz="1400"/>
              <a:t>	4 x 3D Printed Photoresistor Integrated Mounts</a:t>
            </a:r>
            <a:endParaRPr sz="1400"/>
          </a:p>
          <a:p>
            <a:pPr indent="0" lvl="0" marL="0" rtl="0" algn="l">
              <a:lnSpc>
                <a:spcPct val="100000"/>
              </a:lnSpc>
              <a:spcBef>
                <a:spcPts val="400"/>
              </a:spcBef>
              <a:spcAft>
                <a:spcPts val="400"/>
              </a:spcAft>
              <a:buNone/>
            </a:pPr>
            <a:r>
              <a:rPr lang="en" sz="1400"/>
              <a:t>	1 x Watertight Enclosure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Electrical</a:t>
            </a:r>
            <a:r>
              <a:rPr lang="en"/>
              <a:t> Parts List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	1 x Photoresistor Wiring Harness</a:t>
            </a:r>
            <a:endParaRPr sz="1400"/>
          </a:p>
          <a:p>
            <a:pPr indent="0" lvl="0" marL="0" rtl="0" algn="l">
              <a:lnSpc>
                <a:spcPct val="100000"/>
              </a:lnSpc>
              <a:spcBef>
                <a:spcPts val="400"/>
              </a:spcBef>
              <a:spcAft>
                <a:spcPts val="0"/>
              </a:spcAft>
              <a:buNone/>
            </a:pPr>
            <a:r>
              <a:rPr lang="en" sz="1400"/>
              <a:t>	1 x 12V Battery</a:t>
            </a:r>
            <a:endParaRPr sz="1400"/>
          </a:p>
          <a:p>
            <a:pPr indent="0" lvl="0" marL="0" rtl="0" algn="l">
              <a:lnSpc>
                <a:spcPct val="100000"/>
              </a:lnSpc>
              <a:spcBef>
                <a:spcPts val="400"/>
              </a:spcBef>
              <a:spcAft>
                <a:spcPts val="0"/>
              </a:spcAft>
              <a:buNone/>
            </a:pPr>
            <a:r>
              <a:rPr lang="en" sz="1400"/>
              <a:t>	1 x Arduino Uno Wifi Rev 2</a:t>
            </a:r>
            <a:endParaRPr sz="1400"/>
          </a:p>
          <a:p>
            <a:pPr indent="0" lvl="0" marL="0" rtl="0" algn="l">
              <a:lnSpc>
                <a:spcPct val="100000"/>
              </a:lnSpc>
              <a:spcBef>
                <a:spcPts val="400"/>
              </a:spcBef>
              <a:spcAft>
                <a:spcPts val="0"/>
              </a:spcAft>
              <a:buNone/>
            </a:pPr>
            <a:r>
              <a:rPr lang="en" sz="1400"/>
              <a:t>	1 x Solar Charge Controller</a:t>
            </a:r>
            <a:endParaRPr sz="1400"/>
          </a:p>
          <a:p>
            <a:pPr indent="0" lvl="0" marL="0" rtl="0" algn="l">
              <a:lnSpc>
                <a:spcPct val="100000"/>
              </a:lnSpc>
              <a:spcBef>
                <a:spcPts val="400"/>
              </a:spcBef>
              <a:spcAft>
                <a:spcPts val="0"/>
              </a:spcAft>
              <a:buNone/>
            </a:pPr>
            <a:r>
              <a:rPr lang="en" sz="1400"/>
              <a:t>	1 x 4 Channel Relay Module</a:t>
            </a:r>
            <a:endParaRPr sz="1400"/>
          </a:p>
          <a:p>
            <a:pPr indent="0" lvl="0" marL="0" rtl="0" algn="l">
              <a:lnSpc>
                <a:spcPct val="100000"/>
              </a:lnSpc>
              <a:spcBef>
                <a:spcPts val="400"/>
              </a:spcBef>
              <a:spcAft>
                <a:spcPts val="400"/>
              </a:spcAft>
              <a:buNone/>
            </a:pPr>
            <a:r>
              <a:rPr lang="en" sz="1400"/>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Assembly</a:t>
            </a:r>
            <a:endParaRPr/>
          </a:p>
        </p:txBody>
      </p:sp>
      <p:sp>
        <p:nvSpPr>
          <p:cNvPr id="73" name="Google Shape;73;p16"/>
          <p:cNvSpPr txBox="1"/>
          <p:nvPr>
            <p:ph idx="1" type="body"/>
          </p:nvPr>
        </p:nvSpPr>
        <p:spPr>
          <a:xfrm>
            <a:off x="311704" y="940828"/>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sz="1400"/>
              <a:t>Lay the 45” Wide Steel Base on a flat surface. Using six 1/4-20 x .5" screws and two T-Nuts, fasten the two 4 Hole </a:t>
            </a:r>
            <a:r>
              <a:rPr lang="en" sz="1400"/>
              <a:t>Tee Joint Bracket Plates</a:t>
            </a:r>
            <a:r>
              <a:rPr lang="en" sz="1400"/>
              <a:t> to </a:t>
            </a:r>
            <a:r>
              <a:rPr lang="en" sz="1400"/>
              <a:t>one</a:t>
            </a:r>
            <a:r>
              <a:rPr lang="en" sz="1400"/>
              <a:t> of the 16” Aluminum Extrusions and steel base. The steel base has threaded holes that do not require a T-Nut.</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AutoNum type="arabicPeriod"/>
            </a:pPr>
            <a:r>
              <a:rPr lang="en" sz="1400"/>
              <a:t>Secure the two 30° 2 Hole Joining Plates, two 90° 3 Hole Joining Plates and eight T-Nuts. Use two </a:t>
            </a:r>
            <a:r>
              <a:rPr lang="en" sz="1400"/>
              <a:t>1/4-20 x .5"</a:t>
            </a:r>
            <a:r>
              <a:rPr lang="en" sz="1400"/>
              <a:t> screws to fasten each </a:t>
            </a:r>
            <a:r>
              <a:rPr lang="en" sz="1400"/>
              <a:t>30° 2 Hole Joining Plate to the steel base. Lineup the two 6” Aluminum Extrusions w/ 45 degree cuts underneath them and against the center strut. Slide a T-Nut on the each side of the 6” Extrusion (except for the underside) to fasten the 30° 2 Hole Joining Plates and 90° 3 Hole Joining Plates to their respective extrusions. Also slide two T-Nuts from the top of the center extrusion on the equator side and one T-Nut on the pole side. Using the top nut on the equator side and the nut on the pole side, affix the 3 Hole Joining Plate.</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AutoNum type="arabicPeriod"/>
            </a:pPr>
            <a:r>
              <a:rPr lang="en" sz="1400"/>
              <a:t>Affix a 2 Hole Pivot Joint to the top of the center strut so that it rotates from equator to pole (latitude) using two 1/4-20 x .5" screws and a T-Nut to secure a 26” Aluminum Extrusion to the top of the pivot joint, centered.</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AutoNum type="arabicPeriod"/>
            </a:pPr>
            <a:r>
              <a:rPr lang="en" sz="1400"/>
              <a:t>On the top of each end of the 26” Aluminum Extrusion, fasten a 2 Hole Pivot Joint so that is rotates from east to west (longitudinally).</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5439975" y="152400"/>
            <a:ext cx="2785474" cy="4838700"/>
          </a:xfrm>
          <a:prstGeom prst="rect">
            <a:avLst/>
          </a:prstGeom>
          <a:noFill/>
          <a:ln>
            <a:noFill/>
          </a:ln>
        </p:spPr>
      </p:pic>
      <p:sp>
        <p:nvSpPr>
          <p:cNvPr id="79" name="Google Shape;79;p17"/>
          <p:cNvSpPr txBox="1"/>
          <p:nvPr/>
        </p:nvSpPr>
        <p:spPr>
          <a:xfrm>
            <a:off x="972075" y="2371650"/>
            <a:ext cx="44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finish assembly of the base should look like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Solar Panel Assembly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SzPts val="1400"/>
              <a:buAutoNum type="arabicPeriod"/>
            </a:pPr>
            <a:r>
              <a:rPr lang="en" sz="1400"/>
              <a:t>Slide the second 26” Aluminum Extrusion into the center of the panel under the </a:t>
            </a:r>
            <a:r>
              <a:rPr lang="en" sz="1400"/>
              <a:t>underside</a:t>
            </a:r>
            <a:r>
              <a:rPr lang="en" sz="1400"/>
              <a:t> lips. Use two T-Nuts and two 1/4-20 x .5" screws to combine the base connected 2 Hole Pivot Joints to the Solar Panel. If it is difficult, tighten the nuts on the 2 Hole Pivot Joints to prevent them from rotating.</a:t>
            </a:r>
            <a:endParaRPr sz="1400"/>
          </a:p>
          <a:p>
            <a:pPr indent="0" lvl="0" marL="457200" rtl="0" algn="l">
              <a:lnSpc>
                <a:spcPct val="100000"/>
              </a:lnSpc>
              <a:spcBef>
                <a:spcPts val="1200"/>
              </a:spcBef>
              <a:spcAft>
                <a:spcPts val="0"/>
              </a:spcAft>
              <a:buNone/>
            </a:pPr>
            <a:r>
              <a:t/>
            </a:r>
            <a:endParaRPr sz="1400"/>
          </a:p>
          <a:p>
            <a:pPr indent="-317500" lvl="0" marL="457200" rtl="0" algn="l">
              <a:lnSpc>
                <a:spcPct val="100000"/>
              </a:lnSpc>
              <a:spcBef>
                <a:spcPts val="1200"/>
              </a:spcBef>
              <a:spcAft>
                <a:spcPts val="0"/>
              </a:spcAft>
              <a:buSzPts val="1400"/>
              <a:buAutoNum type="arabicPeriod"/>
            </a:pPr>
            <a:r>
              <a:rPr lang="en" sz="1400"/>
              <a:t>Using 4 </a:t>
            </a:r>
            <a:r>
              <a:rPr lang="en" sz="1400"/>
              <a:t>1/4-20 x .5" screws and four T-Nuts, rig the 3D Printed Photoresistor Integrated Mounts to each corner of the Solar Panel on the longitudinal sides.</a:t>
            </a:r>
            <a:endParaRPr sz="1400"/>
          </a:p>
          <a:p>
            <a:pPr indent="0" lvl="0" marL="457200" rtl="0" algn="l">
              <a:lnSpc>
                <a:spcPct val="100000"/>
              </a:lnSpc>
              <a:spcBef>
                <a:spcPts val="400"/>
              </a:spcBef>
              <a:spcAft>
                <a:spcPts val="0"/>
              </a:spcAft>
              <a:buNone/>
            </a:pPr>
            <a:r>
              <a:t/>
            </a:r>
            <a:endParaRPr sz="1400"/>
          </a:p>
          <a:p>
            <a:pPr indent="-317500" lvl="0" marL="457200" rtl="0" algn="l">
              <a:lnSpc>
                <a:spcPct val="100000"/>
              </a:lnSpc>
              <a:spcBef>
                <a:spcPts val="400"/>
              </a:spcBef>
              <a:spcAft>
                <a:spcPts val="0"/>
              </a:spcAft>
              <a:buSzPts val="1400"/>
              <a:buAutoNum type="arabicPeriod"/>
            </a:pPr>
            <a:r>
              <a:rPr lang="en" sz="1400"/>
              <a:t>Connect the wiring harness to the inside strut using zip ties and run the corresponding marked cables to each corner.</a:t>
            </a:r>
            <a:endParaRPr sz="1400"/>
          </a:p>
          <a:p>
            <a:pPr indent="0" lvl="0" marL="457200" rtl="0" algn="l">
              <a:lnSpc>
                <a:spcPct val="100000"/>
              </a:lnSpc>
              <a:spcBef>
                <a:spcPts val="400"/>
              </a:spcBef>
              <a:spcAft>
                <a:spcPts val="0"/>
              </a:spcAft>
              <a:buNone/>
            </a:pPr>
            <a:r>
              <a:t/>
            </a:r>
            <a:endParaRPr sz="1400"/>
          </a:p>
          <a:p>
            <a:pPr indent="-317500" lvl="0" marL="457200" rtl="0" algn="l">
              <a:lnSpc>
                <a:spcPct val="100000"/>
              </a:lnSpc>
              <a:spcBef>
                <a:spcPts val="400"/>
              </a:spcBef>
              <a:spcAft>
                <a:spcPts val="400"/>
              </a:spcAft>
              <a:buSzPts val="1400"/>
              <a:buAutoNum type="arabicPeriod"/>
            </a:pPr>
            <a:r>
              <a:rPr lang="en" sz="1400"/>
              <a:t>Attach the final 16” Aluminum Extrusion to the Pole under side corner of the lower 26” Aluminum Extrusion using a Flat 2 Hole Joint on each longitudinal side with four T-Nuts and four 1/4-20 x .5" screws.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3577223" y="748438"/>
            <a:ext cx="4860997" cy="3646623"/>
          </a:xfrm>
          <a:prstGeom prst="rect">
            <a:avLst/>
          </a:prstGeom>
          <a:noFill/>
          <a:ln>
            <a:noFill/>
          </a:ln>
        </p:spPr>
      </p:pic>
      <p:sp>
        <p:nvSpPr>
          <p:cNvPr id="91" name="Google Shape;91;p19"/>
          <p:cNvSpPr txBox="1"/>
          <p:nvPr/>
        </p:nvSpPr>
        <p:spPr>
          <a:xfrm>
            <a:off x="682500" y="2302700"/>
            <a:ext cx="304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final assembly of the solar panel should look like this.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Actuator Assembly</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Affix the top of the 12” Linear Actuator to the side of the solar panel that has a hole running 9.5” from the end using 2 T-Nuts and 2 1/4-20 x .5" screws.</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AutoNum type="arabicPeriod"/>
            </a:pPr>
            <a:r>
              <a:rPr lang="en"/>
              <a:t>Affix the base of the 12” Linear Actuator to the side of the 16” Extrusion with two T-Nuts, 2 1/4-20 x .5" screws and a Flat 2 Hole Joint as a spacer.</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AutoNum type="arabicPeriod"/>
            </a:pPr>
            <a:r>
              <a:rPr lang="en"/>
              <a:t>On the opposite side of the 26” Extrusion, affix the top of the 6” actuator to the bottom end of the extrusion with two T-Nuts, 2 1/4-20 x .5" screws and a Flat 2 Hole Joint as a spacer.</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AutoNum type="arabicPeriod"/>
            </a:pPr>
            <a:r>
              <a:rPr lang="en"/>
              <a:t>Affix the base of the 6” Linear Actuator to the side of the center post extrusion using one 1/4-20 x .5" screw.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Electrical Installation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Using two T-Nuts and two 1/4-20 x .5" screws, fasten the electrical box to the 16” extrusion on the outer side.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AutoNum type="arabicPeriod"/>
            </a:pPr>
            <a:r>
              <a:rPr lang="en"/>
              <a:t>Plug in the corresponding cables from the wiring harness to the underside of the electrical box. Plug in the two solar panel power connectors to the top of the enclosure. They go in only one way.</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AutoNum type="arabicPeriod"/>
            </a:pPr>
            <a:r>
              <a:rPr lang="en"/>
              <a:t>Plug the usb from the Arduino and lighting strip to each </a:t>
            </a:r>
            <a:r>
              <a:rPr lang="en"/>
              <a:t>separate</a:t>
            </a:r>
            <a:r>
              <a:rPr lang="en"/>
              <a:t> USB port from the Solar Charge Controller.</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AutoNum type="arabicPeriod"/>
            </a:pPr>
            <a:r>
              <a:rPr lang="en"/>
              <a:t>Using </a:t>
            </a:r>
            <a:r>
              <a:rPr lang="en"/>
              <a:t>Zip Ties</a:t>
            </a:r>
            <a:r>
              <a:rPr lang="en"/>
              <a:t>, tidy up the cables from the wiring harness and actuators, make sure there are no pinch points and that there is enough slack for movement.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