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Average"/>
      <p:regular r:id="rId34"/>
    </p:embeddedFont>
    <p:embeddedFont>
      <p:font typeface="Oswald"/>
      <p:regular r:id="rId35"/>
      <p:bold r:id="rId36"/>
    </p:embeddedFont>
    <p:embeddedFont>
      <p:font typeface="Gill Sans"/>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swald-regular.fntdata"/><Relationship Id="rId12" Type="http://schemas.openxmlformats.org/officeDocument/2006/relationships/slide" Target="slides/slide7.xml"/><Relationship Id="rId34" Type="http://schemas.openxmlformats.org/officeDocument/2006/relationships/font" Target="fonts/Average-regular.fntdata"/><Relationship Id="rId15" Type="http://schemas.openxmlformats.org/officeDocument/2006/relationships/slide" Target="slides/slide10.xml"/><Relationship Id="rId37" Type="http://schemas.openxmlformats.org/officeDocument/2006/relationships/font" Target="fonts/GillSans-regular.fntdata"/><Relationship Id="rId14" Type="http://schemas.openxmlformats.org/officeDocument/2006/relationships/slide" Target="slides/slide9.xml"/><Relationship Id="rId36" Type="http://schemas.openxmlformats.org/officeDocument/2006/relationships/font" Target="fonts/Oswald-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Gill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the launch demonstration of our new web application, REMster! </a:t>
            </a:r>
            <a:r>
              <a:rPr lang="en"/>
              <a:t>My name is Harrison Moore</a:t>
            </a:r>
            <a:r>
              <a:rPr lang="en"/>
              <a:t>, and I’m joined by Taylor Neller. Together, we comprise the REMster development team. Today, we're going to give you a quick demo of our new music str</a:t>
            </a:r>
            <a:r>
              <a:rPr lang="en"/>
              <a:t>eaming service that we've been working on for the past few months. Let’s get started!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3e820c4d3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3e820c4d3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search </a:t>
            </a:r>
            <a:r>
              <a:rPr lang="en"/>
              <a:t>functionality</a:t>
            </a:r>
            <a:r>
              <a:rPr lang="en"/>
              <a:t>, such that one can type the name of a song or album, and then find similar search results. It will search through songs, albums, playlists, and artists.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e820c4d33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e820c4d3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search results are designed to deliver users exactly the content they ask for. This example searches for “Viper”, an artist. Note that the search also returns an assortment of songs by that artist for quick access.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e820c4d3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e820c4d3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down on the search page are Album, Artist, and Playlist results. Playlists will only appear in search results if the </a:t>
            </a:r>
            <a:r>
              <a:rPr lang="en"/>
              <a:t>playlist was created by the current user or the playlist has been made Public. Any playlist can be made public, even Liked Songs, allowing other users to sample your tastes. In this way, REMster retains a lot of the social features of Spotify, even without functionality like adding friends (which is often more confusing than it is helpful).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3e820c4d3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3e820c4d3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Liked Songs page. All songs </a:t>
            </a:r>
            <a:r>
              <a:rPr lang="en"/>
              <a:t>liked</a:t>
            </a:r>
            <a:r>
              <a:rPr lang="en"/>
              <a:t> by a user are collected here. This page can also be accessed from the “All Playlists” menu. All the songs that are displayed have a heart icon on the right hand side, and if one presses the heart it toggles it between liked and not liked.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3e820c4d33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3e820c4d33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clicking the “All Playlists” </a:t>
            </a:r>
            <a:r>
              <a:rPr lang="en"/>
              <a:t>menu option, a user can access all of their playlists, including their Liked Songs. A user also has the option to create a new playlist, which directs them to a screen where they set an initial name and decide whether the playlist is to be made Public.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e820c4d3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3e820c4d3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view for an individual playlist. Note that every instance of a song allows that song to be Liked or Unliked. The blue text indicates clickable objects. Every instance of a song comes with associated Artist links, which navigate a user to that Artist’s Profile page. Clicking on the play button/track numbers begins playback. At the bottom of a screen, you can see the user is currently listening to “Coolin Out”. The control buttons work </a:t>
            </a:r>
            <a:r>
              <a:rPr lang="en"/>
              <a:t>exactly as expected, allowing navigation between the songs of a playlist.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e820c4d33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3e820c4d33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clicking ‘edit playlist’, one can change the name, remove songs, delete the whole </a:t>
            </a:r>
            <a:r>
              <a:rPr lang="en"/>
              <a:t>playlist</a:t>
            </a:r>
            <a:r>
              <a:rPr lang="en"/>
              <a:t>, and make it public. Because the current user is an admin, they also have the option to add the song to the curated playlists list, which will recommend that playlist on all user’s </a:t>
            </a:r>
            <a:r>
              <a:rPr lang="en"/>
              <a:t>home</a:t>
            </a:r>
            <a:r>
              <a:rPr lang="en"/>
              <a:t> page. Note also that editing a playlist prevents a user from beginning </a:t>
            </a:r>
            <a:r>
              <a:rPr lang="en"/>
              <a:t>playback</a:t>
            </a:r>
            <a:r>
              <a:rPr lang="en"/>
              <a:t>. This avoids issues that would arise from deleting songs during playback.</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3e820c4d33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3e820c4d33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view when you click “Create New”. It includes a default title directing the user to edit, but the title can be changed at any time. If a user does not click “Save Changes”, the operation is aborted, preventing the accidental creation of playlists. The art chosen for playlists is a random selection from a pool of AI-generated art. Note that there is no option to delete playlist - naturally, we wouldn’t want to allow the deletion of a playlist that doesn’t exist yet!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e820c4d33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3e820c4d33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playlist page when a new playlist is created. The user sees a message prompting them to add songs to the playlist, the mechanism for which is discussed later.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3e820c4d33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3e820c4d33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Albums can be </a:t>
            </a:r>
            <a:r>
              <a:rPr lang="en"/>
              <a:t>viewed</a:t>
            </a:r>
            <a:r>
              <a:rPr lang="en"/>
              <a:t> similarly to playlists, except that albums cannot be edited. They have all the same functionality of playback and navigation. Note the details at the top of the page - the header text indicates the current page being viewed is an album. The release date is also visible, as well as the number of songs and the duration of the album, calculates as the total runtime of all songs.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e820c4d3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e820c4d3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t>REMster is a free music streaming service that allows you to stream any song uploaded by an Administrator for free. It combines the ease and convenience of Napster with the sleek UI of Spotify, making it the perfect platform for music lovers everywhere. We placed a lot of emphasis on ease of use, understandability, and replicating the Spotify UI as closely as possible. The </a:t>
            </a:r>
            <a:r>
              <a:rPr lang="en"/>
              <a:t>result is a simple, intuitive, and error-safe experience for the end user. </a:t>
            </a:r>
            <a:r>
              <a:rPr lang="en"/>
              <a:t>Throughout this presentation, we'll be showcasing some of the key features of REMster, </a:t>
            </a:r>
            <a:r>
              <a:rPr lang="en"/>
              <a:t>including</a:t>
            </a:r>
            <a:r>
              <a:rPr lang="en"/>
              <a:t> its current feature set, some of the </a:t>
            </a:r>
            <a:r>
              <a:rPr lang="en"/>
              <a:t>development</a:t>
            </a:r>
            <a:r>
              <a:rPr lang="en"/>
              <a:t> aspects that took more work than others, and plans for future expansion. Let's dive in and explore what makes REMster so unique and exciting.</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3e820c4d3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3e820c4d3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song bar at the bottom contains all the songs necessary for playing a song, and contains other functionalities like shuffle, repeat, skipping, volume, and adding the song to a playlist. The album page also includes the username of the administrator who uploaded the album. Also visible in this screenshot is the mechanism for adding songs to a playlist. A dropdown is visible on the right side of the control bar, and whenever a song is playing, the user may select one of their playlists and add the current song to it. The user is disallowed from confirming if no song is playing.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3e820c4d33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3e820c4d33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click on an artist, you will be brought to their page, where you can see the albums and </a:t>
            </a:r>
            <a:r>
              <a:rPr lang="en"/>
              <a:t>playlists</a:t>
            </a:r>
            <a:r>
              <a:rPr lang="en"/>
              <a:t> in which that artist is featured. In this case, the artist “Viper” is displayed, and one can see the albums and playlists that Viper is in. Similarly to search results, playlist results will only appear if the playlist is public or if the current user is the owner of the playlist.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e820c4d33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3e820c4d33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Admins can upload albums with this form, accessed from the sidebar. They can add as many songs as they want to the album, and put the desired metadata. A</a:t>
            </a:r>
            <a:r>
              <a:rPr lang="en"/>
              <a:t> song can have several artists or genres. By clicking the “Add song” button, one can add forms horizontally to add more songs: there would be another instance of the name, genre, duration, artists, and upload MP3 fields each time you press the button. There is also a “Remove Song” button in case the admin clicked the add song button too many times. Currently, due to the server limits, each uploaded file must be under 2MB, and the form must contain no more than 8MB. However, if the php.ini file was configured differently in the apache server, this form could handle much larger files that a normal audio streaming site would have.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3e820c4d33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3e820c4d33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Admins can upload albums with this form, accessed from the sidebar. They can add as many songs as they want to the album, and put the desired metadata. A song can have several artists or genres. By clicking the “Add song” button, one can add forms horizontally to add more songs: there would be another instance of the name, genre, duration, artists, and upload MP3 fields each time you press the button. There is also a “Remove Song” button in case the admin clicked the add song button too many times. Currently, due to the server limits, each uploaded file must be under 2MB, and the form must contain no more than 8MB. However, if the php.ini file was configured differently in the apache server, this form could handle much larger files that a normal audio streaming site would have.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3e820c4d33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3e820c4d33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case an admin wants to delete any of their albums, they can do so on this page, which can be accessed from the sidebar. This allows the admin to take down any of their uploaded albums if for instance the artist/manager does not want that album on the streaming service anymore. They can delete multiple at once with the “delete checked albums” column in the table.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3e820c4d33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3e820c4d3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upload an album with an artist, that artist first must have a profile. An admin can create an artist profile with this form accessed from the sidebar. All that one needs to upload an artist is a name and a profile picture. To upload an album, the admin must create profiles for each of the artists using this page, and then they can upload the album. If the admin had tried to upload an album </a:t>
            </a:r>
            <a:r>
              <a:rPr lang="en"/>
              <a:t>attributed</a:t>
            </a:r>
            <a:r>
              <a:rPr lang="en"/>
              <a:t> to an artist who hadn’t been created, they would be </a:t>
            </a:r>
            <a:r>
              <a:rPr lang="en"/>
              <a:t>prompted</a:t>
            </a:r>
            <a:r>
              <a:rPr lang="en"/>
              <a:t> to create the artist and redirected to this page.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3e820c4d33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3e820c4d33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Through our development, we encountered several challenges in the design process. In order to have song playback and some important interactive form functionalities, we used JS as well as PHP. In particular, we used the howler.js library to play the music. Additionally, we ran into limitations with file sizes for </a:t>
            </a:r>
            <a:r>
              <a:rPr lang="en"/>
              <a:t>uploading</a:t>
            </a:r>
            <a:r>
              <a:rPr lang="en"/>
              <a:t> things. The apache server has the max filesize that can be uploaded as 2MB, with 8MB as the limit for how much can be uploaded within a form. To </a:t>
            </a:r>
            <a:r>
              <a:rPr lang="en"/>
              <a:t>circumvent</a:t>
            </a:r>
            <a:r>
              <a:rPr lang="en"/>
              <a:t> this for demonstration purposes, we manually added some content to the backend to show what it would look like if this was running on a different server that allowed larger uploads. Lastly, there were numerous css headaches for making different parts of the site. Eventually, we </a:t>
            </a:r>
            <a:r>
              <a:rPr lang="en"/>
              <a:t>found workarounds to most of our styling problems.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3e820c4d33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3e820c4d33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additional features that could be added are search by genre, DJ mode, and some additional changes to how playback functions. DJ mode is a feature we wanted to implement where REMster recommends songs to a user based on a genre. Additionally, there are steps we can take to reduce playback irregularities, such as page changes or load times.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3e820c4d3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3e820c4d3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for listening! We hope that REMster can be an enjoyable service for all music enjoyers.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e820c4d3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e820c4d3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developing REMster, we prioritized features that are expected of any music playback application, such as arrangement of songs into albums or playlists and movement between songs with controls like shuffle and repeat. Once this core </a:t>
            </a:r>
            <a:r>
              <a:rPr lang="en"/>
              <a:t>functionality</a:t>
            </a:r>
            <a:r>
              <a:rPr lang="en"/>
              <a:t> was in place and polished to look as professional as possible, we encased it with convenient navigation. When logging in, a user is brought to a homepage featuring a random selection of albums from the REMster catalog and an assortment of playlists curated by REMster admins. If a user can’t find what they’d like there, the Search bar will have them covered. We’ve allowed for much wiggle-room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3e820c4d33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3e820c4d33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few other functionalities we did not have time to </a:t>
            </a:r>
            <a:r>
              <a:rPr lang="en"/>
              <a:t>implement</a:t>
            </a:r>
            <a:r>
              <a:rPr lang="en"/>
              <a:t> were the recently listened part of the homepage and more advanced error handling. Originally, we planned to track when the user listened to various songs and then show them the songs they listened to previously, but we did not have time to add this. Additionally, there can currently be a few errors regarding the php redirects, for instance if someone manually types something into the URL or get a 404 error.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3e820c4d3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3e820c4d3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the landing page, the user is prompted to log in, or to create a new account if they do not have one. The password are encrypted, and there are two types of users: basic and admin. Basic users can browse as they please, and admins can upload albums, remove albums they have uploaded, and create artist profiles. At any time, a user may switch between a user and admin account from the “My Account” screen, which is discussed later in the presentation.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3e820c4d33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3e820c4d33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the home page, one can see a variety of albums that they can navigate to. Clicking any album tile takes a user to that album; the same is true for playlist tiles. Were the database of songs populated with more albums, the albums shown here would be pulled randomly.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3e820c4d33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3e820c4d33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on the home page are </a:t>
            </a:r>
            <a:r>
              <a:rPr lang="en"/>
              <a:t>different playlists curated by genre that can be added to the dashboard by admins. This process is as simple as creating a playlist and checking “add to curated”.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e946039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e946039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logging in, a user can navigate to the “My Account” page on the sidebar to change their password, promote their account to admin, or sign out. In a real-world production </a:t>
            </a:r>
            <a:r>
              <a:rPr lang="en"/>
              <a:t>scenario</a:t>
            </a:r>
            <a:r>
              <a:rPr lang="en"/>
              <a:t>, one would need to verify admins to prevent abuse, but for our case we use this solution of promotion in the account page as a demonstration. To accommodate for the accessibility that Napster was so famous for, the verification would be accessible to all who could pass it.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3e820c4d33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3e820c4d33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logging in, a user can navigate to the “My Account” page on the sidebar to change their password, promote their account to admin, or sign out. In a real-world production scenario, one would need to verify admins to prevent abuse, but for our case we use this solution of promotion in the account page as a demonstration. To accommodate for the accessibility that Napster was so famous for, the verification would be accessible to all who could pass 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REMster: Final Overview</a:t>
            </a:r>
            <a:endParaRPr/>
          </a:p>
        </p:txBody>
      </p:sp>
      <p:sp>
        <p:nvSpPr>
          <p:cNvPr id="60" name="Google Shape;60;p13"/>
          <p:cNvSpPr txBox="1"/>
          <p:nvPr>
            <p:ph idx="1" type="subTitle"/>
          </p:nvPr>
        </p:nvSpPr>
        <p:spPr>
          <a:xfrm>
            <a:off x="510450" y="3182339"/>
            <a:ext cx="8123100" cy="134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Project and Presentation by:</a:t>
            </a:r>
            <a:endParaRPr sz="2200"/>
          </a:p>
          <a:p>
            <a:pPr indent="0" lvl="0" marL="0" rtl="0" algn="ctr">
              <a:spcBef>
                <a:spcPts val="0"/>
              </a:spcBef>
              <a:spcAft>
                <a:spcPts val="0"/>
              </a:spcAft>
              <a:buNone/>
            </a:pPr>
            <a:r>
              <a:rPr lang="en" sz="2200"/>
              <a:t>Harrison Moore</a:t>
            </a:r>
            <a:endParaRPr sz="2200"/>
          </a:p>
          <a:p>
            <a:pPr indent="0" lvl="0" marL="0" rtl="0" algn="ctr">
              <a:spcBef>
                <a:spcPts val="0"/>
              </a:spcBef>
              <a:spcAft>
                <a:spcPts val="0"/>
              </a:spcAft>
              <a:buNone/>
            </a:pPr>
            <a:r>
              <a:rPr lang="en" sz="2200"/>
              <a:t>Taylor Neller</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nvSpPr>
        <p:spPr>
          <a:xfrm>
            <a:off x="3250950" y="4613300"/>
            <a:ext cx="26421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verage"/>
                <a:ea typeface="Average"/>
                <a:cs typeface="Average"/>
                <a:sym typeface="Average"/>
              </a:rPr>
              <a:t>Search Page</a:t>
            </a:r>
            <a:endParaRPr sz="1800">
              <a:solidFill>
                <a:schemeClr val="dk1"/>
              </a:solidFill>
              <a:latin typeface="Average"/>
              <a:ea typeface="Average"/>
              <a:cs typeface="Average"/>
              <a:sym typeface="Average"/>
            </a:endParaRPr>
          </a:p>
        </p:txBody>
      </p:sp>
      <p:pic>
        <p:nvPicPr>
          <p:cNvPr id="122" name="Google Shape;122;p22"/>
          <p:cNvPicPr preferRelativeResize="0"/>
          <p:nvPr/>
        </p:nvPicPr>
        <p:blipFill>
          <a:blip r:embed="rId3">
            <a:alphaModFix/>
          </a:blip>
          <a:stretch>
            <a:fillRect/>
          </a:stretch>
        </p:blipFill>
        <p:spPr>
          <a:xfrm>
            <a:off x="0" y="0"/>
            <a:ext cx="9144000" cy="45211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nvSpPr>
        <p:spPr>
          <a:xfrm>
            <a:off x="3250950" y="4613300"/>
            <a:ext cx="26421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verage"/>
                <a:ea typeface="Average"/>
                <a:cs typeface="Average"/>
                <a:sym typeface="Average"/>
              </a:rPr>
              <a:t>Results Page - Songs</a:t>
            </a:r>
            <a:endParaRPr sz="1800">
              <a:solidFill>
                <a:schemeClr val="dk1"/>
              </a:solidFill>
              <a:latin typeface="Average"/>
              <a:ea typeface="Average"/>
              <a:cs typeface="Average"/>
              <a:sym typeface="Average"/>
            </a:endParaRPr>
          </a:p>
        </p:txBody>
      </p:sp>
      <p:pic>
        <p:nvPicPr>
          <p:cNvPr id="128" name="Google Shape;128;p23"/>
          <p:cNvPicPr preferRelativeResize="0"/>
          <p:nvPr/>
        </p:nvPicPr>
        <p:blipFill>
          <a:blip r:embed="rId3">
            <a:alphaModFix/>
          </a:blip>
          <a:stretch>
            <a:fillRect/>
          </a:stretch>
        </p:blipFill>
        <p:spPr>
          <a:xfrm>
            <a:off x="0" y="0"/>
            <a:ext cx="9144000" cy="45339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nvSpPr>
        <p:spPr>
          <a:xfrm>
            <a:off x="2265300" y="4602975"/>
            <a:ext cx="46134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verage"/>
                <a:ea typeface="Average"/>
                <a:cs typeface="Average"/>
                <a:sym typeface="Average"/>
              </a:rPr>
              <a:t>Results Page - Artists, Albums, Playlists</a:t>
            </a:r>
            <a:endParaRPr sz="1800">
              <a:solidFill>
                <a:schemeClr val="dk1"/>
              </a:solidFill>
              <a:latin typeface="Average"/>
              <a:ea typeface="Average"/>
              <a:cs typeface="Average"/>
              <a:sym typeface="Average"/>
            </a:endParaRPr>
          </a:p>
        </p:txBody>
      </p:sp>
      <p:pic>
        <p:nvPicPr>
          <p:cNvPr id="134" name="Google Shape;134;p24"/>
          <p:cNvPicPr preferRelativeResize="0"/>
          <p:nvPr/>
        </p:nvPicPr>
        <p:blipFill>
          <a:blip r:embed="rId3">
            <a:alphaModFix/>
          </a:blip>
          <a:stretch>
            <a:fillRect/>
          </a:stretch>
        </p:blipFill>
        <p:spPr>
          <a:xfrm>
            <a:off x="0" y="0"/>
            <a:ext cx="9144000" cy="45211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nvSpPr>
        <p:spPr>
          <a:xfrm>
            <a:off x="2265300" y="4602975"/>
            <a:ext cx="46134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verage"/>
                <a:ea typeface="Average"/>
                <a:cs typeface="Average"/>
                <a:sym typeface="Average"/>
              </a:rPr>
              <a:t>Liked Songs</a:t>
            </a:r>
            <a:endParaRPr sz="1800">
              <a:solidFill>
                <a:schemeClr val="dk1"/>
              </a:solidFill>
              <a:latin typeface="Average"/>
              <a:ea typeface="Average"/>
              <a:cs typeface="Average"/>
              <a:sym typeface="Average"/>
            </a:endParaRPr>
          </a:p>
        </p:txBody>
      </p:sp>
      <p:pic>
        <p:nvPicPr>
          <p:cNvPr id="140" name="Google Shape;140;p25"/>
          <p:cNvPicPr preferRelativeResize="0"/>
          <p:nvPr/>
        </p:nvPicPr>
        <p:blipFill>
          <a:blip r:embed="rId3">
            <a:alphaModFix/>
          </a:blip>
          <a:stretch>
            <a:fillRect/>
          </a:stretch>
        </p:blipFill>
        <p:spPr>
          <a:xfrm>
            <a:off x="0" y="0"/>
            <a:ext cx="9144000" cy="4508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nvSpPr>
        <p:spPr>
          <a:xfrm>
            <a:off x="2265300" y="4602975"/>
            <a:ext cx="46134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verage"/>
                <a:ea typeface="Average"/>
                <a:cs typeface="Average"/>
                <a:sym typeface="Average"/>
              </a:rPr>
              <a:t>All Playlists</a:t>
            </a:r>
            <a:endParaRPr sz="1800">
              <a:solidFill>
                <a:schemeClr val="dk1"/>
              </a:solidFill>
              <a:latin typeface="Average"/>
              <a:ea typeface="Average"/>
              <a:cs typeface="Average"/>
              <a:sym typeface="Average"/>
            </a:endParaRPr>
          </a:p>
        </p:txBody>
      </p:sp>
      <p:pic>
        <p:nvPicPr>
          <p:cNvPr id="146" name="Google Shape;146;p26"/>
          <p:cNvPicPr preferRelativeResize="0"/>
          <p:nvPr/>
        </p:nvPicPr>
        <p:blipFill>
          <a:blip r:embed="rId3">
            <a:alphaModFix/>
          </a:blip>
          <a:stretch>
            <a:fillRect/>
          </a:stretch>
        </p:blipFill>
        <p:spPr>
          <a:xfrm>
            <a:off x="0" y="0"/>
            <a:ext cx="9144000" cy="45211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nvSpPr>
        <p:spPr>
          <a:xfrm>
            <a:off x="2265300" y="4602975"/>
            <a:ext cx="46134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verage"/>
                <a:ea typeface="Average"/>
                <a:cs typeface="Average"/>
                <a:sym typeface="Average"/>
              </a:rPr>
              <a:t>Individual Playlist</a:t>
            </a:r>
            <a:endParaRPr sz="1800">
              <a:solidFill>
                <a:schemeClr val="dk1"/>
              </a:solidFill>
              <a:latin typeface="Average"/>
              <a:ea typeface="Average"/>
              <a:cs typeface="Average"/>
              <a:sym typeface="Average"/>
            </a:endParaRPr>
          </a:p>
        </p:txBody>
      </p:sp>
      <p:pic>
        <p:nvPicPr>
          <p:cNvPr id="152" name="Google Shape;152;p27"/>
          <p:cNvPicPr preferRelativeResize="0"/>
          <p:nvPr/>
        </p:nvPicPr>
        <p:blipFill>
          <a:blip r:embed="rId3">
            <a:alphaModFix/>
          </a:blip>
          <a:stretch>
            <a:fillRect/>
          </a:stretch>
        </p:blipFill>
        <p:spPr>
          <a:xfrm>
            <a:off x="0" y="0"/>
            <a:ext cx="9144000" cy="452119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nvSpPr>
        <p:spPr>
          <a:xfrm>
            <a:off x="2265300" y="4602975"/>
            <a:ext cx="46134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verage"/>
                <a:ea typeface="Average"/>
                <a:cs typeface="Average"/>
                <a:sym typeface="Average"/>
              </a:rPr>
              <a:t>Editing playlist</a:t>
            </a:r>
            <a:endParaRPr sz="1800">
              <a:solidFill>
                <a:schemeClr val="dk1"/>
              </a:solidFill>
              <a:latin typeface="Average"/>
              <a:ea typeface="Average"/>
              <a:cs typeface="Average"/>
              <a:sym typeface="Average"/>
            </a:endParaRPr>
          </a:p>
        </p:txBody>
      </p:sp>
      <p:pic>
        <p:nvPicPr>
          <p:cNvPr id="158" name="Google Shape;158;p28"/>
          <p:cNvPicPr preferRelativeResize="0"/>
          <p:nvPr/>
        </p:nvPicPr>
        <p:blipFill>
          <a:blip r:embed="rId3">
            <a:alphaModFix/>
          </a:blip>
          <a:stretch>
            <a:fillRect/>
          </a:stretch>
        </p:blipFill>
        <p:spPr>
          <a:xfrm>
            <a:off x="0" y="0"/>
            <a:ext cx="9144000" cy="452754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nvSpPr>
        <p:spPr>
          <a:xfrm>
            <a:off x="2265300" y="4602975"/>
            <a:ext cx="46134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verage"/>
                <a:ea typeface="Average"/>
                <a:cs typeface="Average"/>
                <a:sym typeface="Average"/>
              </a:rPr>
              <a:t>Creating New Playlist</a:t>
            </a:r>
            <a:endParaRPr sz="1800">
              <a:solidFill>
                <a:schemeClr val="dk1"/>
              </a:solidFill>
              <a:latin typeface="Average"/>
              <a:ea typeface="Average"/>
              <a:cs typeface="Average"/>
              <a:sym typeface="Average"/>
            </a:endParaRPr>
          </a:p>
        </p:txBody>
      </p:sp>
      <p:pic>
        <p:nvPicPr>
          <p:cNvPr id="164" name="Google Shape;164;p29"/>
          <p:cNvPicPr preferRelativeResize="0"/>
          <p:nvPr/>
        </p:nvPicPr>
        <p:blipFill>
          <a:blip r:embed="rId3">
            <a:alphaModFix/>
          </a:blip>
          <a:stretch>
            <a:fillRect/>
          </a:stretch>
        </p:blipFill>
        <p:spPr>
          <a:xfrm>
            <a:off x="0" y="0"/>
            <a:ext cx="9144000" cy="451484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nvSpPr>
        <p:spPr>
          <a:xfrm>
            <a:off x="2265300" y="4602975"/>
            <a:ext cx="46134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verage"/>
                <a:ea typeface="Average"/>
                <a:cs typeface="Average"/>
                <a:sym typeface="Average"/>
              </a:rPr>
              <a:t>Empty Playlist</a:t>
            </a:r>
            <a:endParaRPr sz="1800">
              <a:solidFill>
                <a:schemeClr val="dk1"/>
              </a:solidFill>
              <a:latin typeface="Average"/>
              <a:ea typeface="Average"/>
              <a:cs typeface="Average"/>
              <a:sym typeface="Average"/>
            </a:endParaRPr>
          </a:p>
        </p:txBody>
      </p:sp>
      <p:pic>
        <p:nvPicPr>
          <p:cNvPr id="170" name="Google Shape;170;p30"/>
          <p:cNvPicPr preferRelativeResize="0"/>
          <p:nvPr/>
        </p:nvPicPr>
        <p:blipFill>
          <a:blip r:embed="rId3">
            <a:alphaModFix/>
          </a:blip>
          <a:stretch>
            <a:fillRect/>
          </a:stretch>
        </p:blipFill>
        <p:spPr>
          <a:xfrm>
            <a:off x="0" y="0"/>
            <a:ext cx="9144000" cy="452754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nvSpPr>
        <p:spPr>
          <a:xfrm>
            <a:off x="2265300" y="4602975"/>
            <a:ext cx="46134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verage"/>
                <a:ea typeface="Average"/>
                <a:cs typeface="Average"/>
                <a:sym typeface="Average"/>
              </a:rPr>
              <a:t>Album Page</a:t>
            </a:r>
            <a:endParaRPr sz="1800">
              <a:solidFill>
                <a:schemeClr val="dk1"/>
              </a:solidFill>
              <a:latin typeface="Average"/>
              <a:ea typeface="Average"/>
              <a:cs typeface="Average"/>
              <a:sym typeface="Average"/>
            </a:endParaRPr>
          </a:p>
        </p:txBody>
      </p:sp>
      <p:pic>
        <p:nvPicPr>
          <p:cNvPr id="176" name="Google Shape;176;p31"/>
          <p:cNvPicPr preferRelativeResize="0"/>
          <p:nvPr/>
        </p:nvPicPr>
        <p:blipFill>
          <a:blip r:embed="rId3">
            <a:alphaModFix/>
          </a:blip>
          <a:stretch>
            <a:fillRect/>
          </a:stretch>
        </p:blipFill>
        <p:spPr>
          <a:xfrm>
            <a:off x="0" y="0"/>
            <a:ext cx="9144000" cy="45275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Past is The Future</a:t>
            </a:r>
            <a:endParaRPr/>
          </a:p>
        </p:txBody>
      </p:sp>
      <p:pic>
        <p:nvPicPr>
          <p:cNvPr id="66" name="Google Shape;66;p14"/>
          <p:cNvPicPr preferRelativeResize="0"/>
          <p:nvPr/>
        </p:nvPicPr>
        <p:blipFill>
          <a:blip r:embed="rId3">
            <a:alphaModFix/>
          </a:blip>
          <a:stretch>
            <a:fillRect/>
          </a:stretch>
        </p:blipFill>
        <p:spPr>
          <a:xfrm>
            <a:off x="3946424" y="1946189"/>
            <a:ext cx="1251150" cy="1251150"/>
          </a:xfrm>
          <a:prstGeom prst="rect">
            <a:avLst/>
          </a:prstGeom>
          <a:noFill/>
          <a:ln>
            <a:noFill/>
          </a:ln>
        </p:spPr>
      </p:pic>
      <p:pic>
        <p:nvPicPr>
          <p:cNvPr id="67" name="Google Shape;67;p14"/>
          <p:cNvPicPr preferRelativeResize="0"/>
          <p:nvPr/>
        </p:nvPicPr>
        <p:blipFill>
          <a:blip r:embed="rId4">
            <a:alphaModFix/>
          </a:blip>
          <a:stretch>
            <a:fillRect/>
          </a:stretch>
        </p:blipFill>
        <p:spPr>
          <a:xfrm>
            <a:off x="1000075" y="1683687"/>
            <a:ext cx="1776150" cy="1776175"/>
          </a:xfrm>
          <a:prstGeom prst="rect">
            <a:avLst/>
          </a:prstGeom>
          <a:noFill/>
          <a:ln>
            <a:noFill/>
          </a:ln>
        </p:spPr>
      </p:pic>
      <p:sp>
        <p:nvSpPr>
          <p:cNvPr id="68" name="Google Shape;68;p14"/>
          <p:cNvSpPr txBox="1"/>
          <p:nvPr/>
        </p:nvSpPr>
        <p:spPr>
          <a:xfrm>
            <a:off x="6367775" y="2257050"/>
            <a:ext cx="2322000" cy="6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chemeClr val="dk1"/>
                </a:solidFill>
                <a:latin typeface="Gill Sans"/>
                <a:ea typeface="Gill Sans"/>
                <a:cs typeface="Gill Sans"/>
                <a:sym typeface="Gill Sans"/>
              </a:rPr>
              <a:t>REMster</a:t>
            </a:r>
            <a:endParaRPr b="1" sz="4000">
              <a:solidFill>
                <a:schemeClr val="dk1"/>
              </a:solidFill>
              <a:latin typeface="Gill Sans"/>
              <a:ea typeface="Gill Sans"/>
              <a:cs typeface="Gill Sans"/>
              <a:sym typeface="Gill Sans"/>
            </a:endParaRPr>
          </a:p>
        </p:txBody>
      </p:sp>
      <p:sp>
        <p:nvSpPr>
          <p:cNvPr id="69" name="Google Shape;69;p14"/>
          <p:cNvSpPr txBox="1"/>
          <p:nvPr/>
        </p:nvSpPr>
        <p:spPr>
          <a:xfrm>
            <a:off x="3180725" y="2285400"/>
            <a:ext cx="36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Average"/>
                <a:ea typeface="Average"/>
                <a:cs typeface="Average"/>
                <a:sym typeface="Average"/>
              </a:rPr>
              <a:t>+</a:t>
            </a:r>
            <a:endParaRPr b="1" sz="3000">
              <a:solidFill>
                <a:schemeClr val="dk1"/>
              </a:solidFill>
              <a:latin typeface="Average"/>
              <a:ea typeface="Average"/>
              <a:cs typeface="Average"/>
              <a:sym typeface="Average"/>
            </a:endParaRPr>
          </a:p>
        </p:txBody>
      </p:sp>
      <p:sp>
        <p:nvSpPr>
          <p:cNvPr id="70" name="Google Shape;70;p14"/>
          <p:cNvSpPr txBox="1"/>
          <p:nvPr/>
        </p:nvSpPr>
        <p:spPr>
          <a:xfrm>
            <a:off x="5602075" y="2285425"/>
            <a:ext cx="36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Average"/>
                <a:ea typeface="Average"/>
                <a:cs typeface="Average"/>
                <a:sym typeface="Average"/>
              </a:rPr>
              <a:t>=</a:t>
            </a:r>
            <a:endParaRPr b="1" sz="3000">
              <a:solidFill>
                <a:schemeClr val="dk1"/>
              </a:solidFill>
              <a:latin typeface="Average"/>
              <a:ea typeface="Average"/>
              <a:cs typeface="Average"/>
              <a:sym typeface="Average"/>
            </a:endParaRPr>
          </a:p>
        </p:txBody>
      </p:sp>
      <p:sp>
        <p:nvSpPr>
          <p:cNvPr id="71" name="Google Shape;71;p14"/>
          <p:cNvSpPr txBox="1"/>
          <p:nvPr/>
        </p:nvSpPr>
        <p:spPr>
          <a:xfrm>
            <a:off x="881950" y="3459850"/>
            <a:ext cx="2012400" cy="70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Abundant content,</a:t>
            </a:r>
            <a:endParaRPr>
              <a:solidFill>
                <a:schemeClr val="dk1"/>
              </a:solidFill>
              <a:latin typeface="Average"/>
              <a:ea typeface="Average"/>
              <a:cs typeface="Average"/>
              <a:sym typeface="Average"/>
            </a:endParaRPr>
          </a:p>
          <a:p>
            <a:pPr indent="0" lvl="0" marL="0" rtl="0" algn="ctr">
              <a:spcBef>
                <a:spcPts val="0"/>
              </a:spcBef>
              <a:spcAft>
                <a:spcPts val="0"/>
              </a:spcAft>
              <a:buNone/>
            </a:pPr>
            <a:r>
              <a:rPr lang="en">
                <a:solidFill>
                  <a:schemeClr val="dk1"/>
                </a:solidFill>
                <a:latin typeface="Average"/>
                <a:ea typeface="Average"/>
                <a:cs typeface="Average"/>
                <a:sym typeface="Average"/>
              </a:rPr>
              <a:t>freely available</a:t>
            </a:r>
            <a:endParaRPr>
              <a:solidFill>
                <a:schemeClr val="dk1"/>
              </a:solidFill>
              <a:latin typeface="Average"/>
              <a:ea typeface="Average"/>
              <a:cs typeface="Average"/>
              <a:sym typeface="Average"/>
            </a:endParaRPr>
          </a:p>
        </p:txBody>
      </p:sp>
      <p:sp>
        <p:nvSpPr>
          <p:cNvPr id="72" name="Google Shape;72;p14"/>
          <p:cNvSpPr txBox="1"/>
          <p:nvPr/>
        </p:nvSpPr>
        <p:spPr>
          <a:xfrm>
            <a:off x="3565800" y="3459850"/>
            <a:ext cx="2012400" cy="70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Social features,</a:t>
            </a:r>
            <a:endParaRPr>
              <a:solidFill>
                <a:schemeClr val="dk1"/>
              </a:solidFill>
              <a:latin typeface="Average"/>
              <a:ea typeface="Average"/>
              <a:cs typeface="Average"/>
              <a:sym typeface="Average"/>
            </a:endParaRPr>
          </a:p>
          <a:p>
            <a:pPr indent="0" lvl="0" marL="0" rtl="0" algn="ctr">
              <a:spcBef>
                <a:spcPts val="0"/>
              </a:spcBef>
              <a:spcAft>
                <a:spcPts val="0"/>
              </a:spcAft>
              <a:buNone/>
            </a:pPr>
            <a:r>
              <a:rPr lang="en">
                <a:solidFill>
                  <a:schemeClr val="dk1"/>
                </a:solidFill>
                <a:latin typeface="Average"/>
                <a:ea typeface="Average"/>
                <a:cs typeface="Average"/>
                <a:sym typeface="Average"/>
              </a:rPr>
              <a:t>pleasant interface</a:t>
            </a:r>
            <a:endParaRPr>
              <a:solidFill>
                <a:schemeClr val="dk1"/>
              </a:solidFill>
              <a:latin typeface="Average"/>
              <a:ea typeface="Average"/>
              <a:cs typeface="Average"/>
              <a:sym typeface="Average"/>
            </a:endParaRPr>
          </a:p>
        </p:txBody>
      </p:sp>
      <p:sp>
        <p:nvSpPr>
          <p:cNvPr id="73" name="Google Shape;73;p14"/>
          <p:cNvSpPr txBox="1"/>
          <p:nvPr/>
        </p:nvSpPr>
        <p:spPr>
          <a:xfrm>
            <a:off x="6522575" y="3524350"/>
            <a:ext cx="2012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The best of both worlds</a:t>
            </a:r>
            <a:endParaRPr>
              <a:solidFill>
                <a:schemeClr val="dk1"/>
              </a:solidFill>
              <a:latin typeface="Average"/>
              <a:ea typeface="Average"/>
              <a:cs typeface="Average"/>
              <a:sym typeface="Averag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nvSpPr>
        <p:spPr>
          <a:xfrm>
            <a:off x="2265300" y="4602975"/>
            <a:ext cx="46134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verage"/>
                <a:ea typeface="Average"/>
                <a:cs typeface="Average"/>
                <a:sym typeface="Average"/>
              </a:rPr>
              <a:t>Album Page - Song Playing</a:t>
            </a:r>
            <a:endParaRPr sz="1800">
              <a:solidFill>
                <a:schemeClr val="dk1"/>
              </a:solidFill>
              <a:latin typeface="Average"/>
              <a:ea typeface="Average"/>
              <a:cs typeface="Average"/>
              <a:sym typeface="Average"/>
            </a:endParaRPr>
          </a:p>
        </p:txBody>
      </p:sp>
      <p:pic>
        <p:nvPicPr>
          <p:cNvPr id="182" name="Google Shape;182;p32"/>
          <p:cNvPicPr preferRelativeResize="0"/>
          <p:nvPr/>
        </p:nvPicPr>
        <p:blipFill>
          <a:blip r:embed="rId3">
            <a:alphaModFix/>
          </a:blip>
          <a:stretch>
            <a:fillRect/>
          </a:stretch>
        </p:blipFill>
        <p:spPr>
          <a:xfrm>
            <a:off x="0" y="0"/>
            <a:ext cx="9144000" cy="452754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nvSpPr>
        <p:spPr>
          <a:xfrm>
            <a:off x="2265300" y="4602975"/>
            <a:ext cx="46134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verage"/>
                <a:ea typeface="Average"/>
                <a:cs typeface="Average"/>
                <a:sym typeface="Average"/>
              </a:rPr>
              <a:t>Artist</a:t>
            </a:r>
            <a:r>
              <a:rPr lang="en" sz="1800">
                <a:solidFill>
                  <a:schemeClr val="dk1"/>
                </a:solidFill>
                <a:latin typeface="Average"/>
                <a:ea typeface="Average"/>
                <a:cs typeface="Average"/>
                <a:sym typeface="Average"/>
              </a:rPr>
              <a:t> Page</a:t>
            </a:r>
            <a:endParaRPr sz="1800">
              <a:solidFill>
                <a:schemeClr val="dk1"/>
              </a:solidFill>
              <a:latin typeface="Average"/>
              <a:ea typeface="Average"/>
              <a:cs typeface="Average"/>
              <a:sym typeface="Average"/>
            </a:endParaRPr>
          </a:p>
        </p:txBody>
      </p:sp>
      <p:pic>
        <p:nvPicPr>
          <p:cNvPr id="188" name="Google Shape;188;p33"/>
          <p:cNvPicPr preferRelativeResize="0"/>
          <p:nvPr/>
        </p:nvPicPr>
        <p:blipFill>
          <a:blip r:embed="rId3">
            <a:alphaModFix/>
          </a:blip>
          <a:stretch>
            <a:fillRect/>
          </a:stretch>
        </p:blipFill>
        <p:spPr>
          <a:xfrm>
            <a:off x="0" y="0"/>
            <a:ext cx="9144000" cy="451484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nvSpPr>
        <p:spPr>
          <a:xfrm>
            <a:off x="2265300" y="4602975"/>
            <a:ext cx="46134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verage"/>
                <a:ea typeface="Average"/>
                <a:cs typeface="Average"/>
                <a:sym typeface="Average"/>
              </a:rPr>
              <a:t>Admin - Upload Album</a:t>
            </a:r>
            <a:endParaRPr sz="1800">
              <a:solidFill>
                <a:schemeClr val="dk1"/>
              </a:solidFill>
              <a:latin typeface="Average"/>
              <a:ea typeface="Average"/>
              <a:cs typeface="Average"/>
              <a:sym typeface="Average"/>
            </a:endParaRPr>
          </a:p>
          <a:p>
            <a:pPr indent="0" lvl="0" marL="0" rtl="0" algn="l">
              <a:spcBef>
                <a:spcPts val="0"/>
              </a:spcBef>
              <a:spcAft>
                <a:spcPts val="0"/>
              </a:spcAft>
              <a:buNone/>
            </a:pPr>
            <a:r>
              <a:t/>
            </a:r>
            <a:endParaRPr sz="1800">
              <a:solidFill>
                <a:schemeClr val="dk1"/>
              </a:solidFill>
              <a:latin typeface="Average"/>
              <a:ea typeface="Average"/>
              <a:cs typeface="Average"/>
              <a:sym typeface="Average"/>
            </a:endParaRPr>
          </a:p>
        </p:txBody>
      </p:sp>
      <p:pic>
        <p:nvPicPr>
          <p:cNvPr id="194" name="Google Shape;194;p34"/>
          <p:cNvPicPr preferRelativeResize="0"/>
          <p:nvPr/>
        </p:nvPicPr>
        <p:blipFill>
          <a:blip r:embed="rId3">
            <a:alphaModFix/>
          </a:blip>
          <a:stretch>
            <a:fillRect/>
          </a:stretch>
        </p:blipFill>
        <p:spPr>
          <a:xfrm>
            <a:off x="0" y="0"/>
            <a:ext cx="9144000" cy="450214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nvSpPr>
        <p:spPr>
          <a:xfrm>
            <a:off x="2265300" y="4602975"/>
            <a:ext cx="46134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verage"/>
                <a:ea typeface="Average"/>
                <a:cs typeface="Average"/>
                <a:sym typeface="Average"/>
              </a:rPr>
              <a:t>Admin - Upload Album Scrolled Down</a:t>
            </a:r>
            <a:endParaRPr sz="1800">
              <a:solidFill>
                <a:schemeClr val="dk1"/>
              </a:solidFill>
              <a:latin typeface="Average"/>
              <a:ea typeface="Average"/>
              <a:cs typeface="Average"/>
              <a:sym typeface="Average"/>
            </a:endParaRPr>
          </a:p>
          <a:p>
            <a:pPr indent="0" lvl="0" marL="0" rtl="0" algn="l">
              <a:spcBef>
                <a:spcPts val="0"/>
              </a:spcBef>
              <a:spcAft>
                <a:spcPts val="0"/>
              </a:spcAft>
              <a:buNone/>
            </a:pPr>
            <a:r>
              <a:t/>
            </a:r>
            <a:endParaRPr sz="1800">
              <a:solidFill>
                <a:schemeClr val="dk1"/>
              </a:solidFill>
              <a:latin typeface="Average"/>
              <a:ea typeface="Average"/>
              <a:cs typeface="Average"/>
              <a:sym typeface="Average"/>
            </a:endParaRPr>
          </a:p>
        </p:txBody>
      </p:sp>
      <p:pic>
        <p:nvPicPr>
          <p:cNvPr id="200" name="Google Shape;200;p35"/>
          <p:cNvPicPr preferRelativeResize="0"/>
          <p:nvPr/>
        </p:nvPicPr>
        <p:blipFill>
          <a:blip r:embed="rId3">
            <a:alphaModFix/>
          </a:blip>
          <a:stretch>
            <a:fillRect/>
          </a:stretch>
        </p:blipFill>
        <p:spPr>
          <a:xfrm>
            <a:off x="0" y="0"/>
            <a:ext cx="9144000" cy="453389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nvSpPr>
        <p:spPr>
          <a:xfrm>
            <a:off x="2265300" y="4602975"/>
            <a:ext cx="46134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verage"/>
                <a:ea typeface="Average"/>
                <a:cs typeface="Average"/>
                <a:sym typeface="Average"/>
              </a:rPr>
              <a:t>Admin - Delete Album</a:t>
            </a:r>
            <a:endParaRPr sz="1800">
              <a:solidFill>
                <a:schemeClr val="dk1"/>
              </a:solidFill>
              <a:latin typeface="Average"/>
              <a:ea typeface="Average"/>
              <a:cs typeface="Average"/>
              <a:sym typeface="Average"/>
            </a:endParaRPr>
          </a:p>
          <a:p>
            <a:pPr indent="0" lvl="0" marL="0" rtl="0" algn="l">
              <a:spcBef>
                <a:spcPts val="0"/>
              </a:spcBef>
              <a:spcAft>
                <a:spcPts val="0"/>
              </a:spcAft>
              <a:buNone/>
            </a:pPr>
            <a:r>
              <a:t/>
            </a:r>
            <a:endParaRPr sz="1800">
              <a:solidFill>
                <a:schemeClr val="dk1"/>
              </a:solidFill>
              <a:latin typeface="Average"/>
              <a:ea typeface="Average"/>
              <a:cs typeface="Average"/>
              <a:sym typeface="Average"/>
            </a:endParaRPr>
          </a:p>
        </p:txBody>
      </p:sp>
      <p:pic>
        <p:nvPicPr>
          <p:cNvPr id="206" name="Google Shape;206;p36"/>
          <p:cNvPicPr preferRelativeResize="0"/>
          <p:nvPr/>
        </p:nvPicPr>
        <p:blipFill>
          <a:blip r:embed="rId3">
            <a:alphaModFix/>
          </a:blip>
          <a:stretch>
            <a:fillRect/>
          </a:stretch>
        </p:blipFill>
        <p:spPr>
          <a:xfrm>
            <a:off x="0" y="0"/>
            <a:ext cx="9144000" cy="452119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nvSpPr>
        <p:spPr>
          <a:xfrm>
            <a:off x="2265300" y="4602975"/>
            <a:ext cx="46134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verage"/>
                <a:ea typeface="Average"/>
                <a:cs typeface="Average"/>
                <a:sym typeface="Average"/>
              </a:rPr>
              <a:t>Admin - Upload Artist</a:t>
            </a:r>
            <a:endParaRPr sz="1800">
              <a:solidFill>
                <a:schemeClr val="dk1"/>
              </a:solidFill>
              <a:latin typeface="Average"/>
              <a:ea typeface="Average"/>
              <a:cs typeface="Average"/>
              <a:sym typeface="Average"/>
            </a:endParaRPr>
          </a:p>
          <a:p>
            <a:pPr indent="0" lvl="0" marL="0" rtl="0" algn="l">
              <a:spcBef>
                <a:spcPts val="0"/>
              </a:spcBef>
              <a:spcAft>
                <a:spcPts val="0"/>
              </a:spcAft>
              <a:buNone/>
            </a:pPr>
            <a:r>
              <a:t/>
            </a:r>
            <a:endParaRPr sz="1800">
              <a:solidFill>
                <a:schemeClr val="dk1"/>
              </a:solidFill>
              <a:latin typeface="Average"/>
              <a:ea typeface="Average"/>
              <a:cs typeface="Average"/>
              <a:sym typeface="Average"/>
            </a:endParaRPr>
          </a:p>
        </p:txBody>
      </p:sp>
      <p:pic>
        <p:nvPicPr>
          <p:cNvPr id="212" name="Google Shape;212;p37"/>
          <p:cNvPicPr preferRelativeResize="0"/>
          <p:nvPr/>
        </p:nvPicPr>
        <p:blipFill>
          <a:blip r:embed="rId3">
            <a:alphaModFix/>
          </a:blip>
          <a:stretch>
            <a:fillRect/>
          </a:stretch>
        </p:blipFill>
        <p:spPr>
          <a:xfrm>
            <a:off x="0" y="0"/>
            <a:ext cx="9144000" cy="452119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218" name="Google Shape;218;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Song playback</a:t>
            </a:r>
            <a:endParaRPr>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Handled mostly in JavaScript using </a:t>
            </a:r>
            <a:r>
              <a:rPr i="1" lang="en" sz="1400">
                <a:solidFill>
                  <a:schemeClr val="dk1"/>
                </a:solidFill>
              </a:rPr>
              <a:t>howler.js </a:t>
            </a:r>
            <a:endParaRPr i="1"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Metadata had to be passed from HTML -&gt; PHP -&gt; JS to allow movement between songs</a:t>
            </a:r>
            <a:endParaRPr sz="1400">
              <a:solidFill>
                <a:schemeClr val="dk1"/>
              </a:solidFill>
            </a:endParaRPr>
          </a:p>
          <a:p>
            <a:pPr indent="0" lvl="0" marL="0" rtl="0" algn="l">
              <a:spcBef>
                <a:spcPts val="1200"/>
              </a:spcBef>
              <a:spcAft>
                <a:spcPts val="0"/>
              </a:spcAft>
              <a:buNone/>
            </a:pPr>
            <a:r>
              <a:rPr lang="en">
                <a:solidFill>
                  <a:schemeClr val="dk1"/>
                </a:solidFill>
              </a:rPr>
              <a:t>Upload Limitations</a:t>
            </a:r>
            <a:endParaRPr>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PHP has default limit of 2MB file upload, 8MB post upload</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This limitation could be lifted, but would adjust server elements </a:t>
            </a:r>
            <a:endParaRPr sz="1400">
              <a:solidFill>
                <a:schemeClr val="dk1"/>
              </a:solidFill>
            </a:endParaRPr>
          </a:p>
          <a:p>
            <a:pPr indent="0" lvl="0" marL="0" rtl="0" algn="l">
              <a:spcBef>
                <a:spcPts val="1200"/>
              </a:spcBef>
              <a:spcAft>
                <a:spcPts val="0"/>
              </a:spcAft>
              <a:buNone/>
            </a:pPr>
            <a:r>
              <a:rPr lang="en">
                <a:solidFill>
                  <a:schemeClr val="dk1"/>
                </a:solidFill>
              </a:rPr>
              <a:t>CSS Styling</a:t>
            </a:r>
            <a:endParaRPr>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Getting elements to fit correctly while allowing reactivity was difficult</a:t>
            </a:r>
            <a:endParaRPr sz="14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224" name="Google Shape;224;p39"/>
          <p:cNvSpPr txBox="1"/>
          <p:nvPr>
            <p:ph idx="1" type="body"/>
          </p:nvPr>
        </p:nvSpPr>
        <p:spPr>
          <a:xfrm>
            <a:off x="311700" y="1152475"/>
            <a:ext cx="8520600" cy="380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Genre</a:t>
            </a:r>
            <a:endParaRPr>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Would be nice to search by genre, or add more emphasis when delivering a user recommendations</a:t>
            </a:r>
            <a:endParaRPr sz="1400">
              <a:solidFill>
                <a:schemeClr val="dk1"/>
              </a:solidFill>
            </a:endParaRPr>
          </a:p>
          <a:p>
            <a:pPr indent="0" lvl="0" marL="0" rtl="0" algn="l">
              <a:spcBef>
                <a:spcPts val="1200"/>
              </a:spcBef>
              <a:spcAft>
                <a:spcPts val="0"/>
              </a:spcAft>
              <a:buNone/>
            </a:pPr>
            <a:r>
              <a:rPr lang="en">
                <a:solidFill>
                  <a:schemeClr val="dk1"/>
                </a:solidFill>
              </a:rPr>
              <a:t>DJ Mode</a:t>
            </a:r>
            <a:endParaRPr>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Original idea: user picks genre, REMster generates list of songs in that genre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Songs would have &lt;= 2 BPM difference, giving the illusion of a smooth DJ mix</a:t>
            </a:r>
            <a:endParaRPr sz="1400">
              <a:solidFill>
                <a:schemeClr val="dk1"/>
              </a:solidFill>
            </a:endParaRPr>
          </a:p>
          <a:p>
            <a:pPr indent="0" lvl="0" marL="0" rtl="0" algn="l">
              <a:spcBef>
                <a:spcPts val="1200"/>
              </a:spcBef>
              <a:spcAft>
                <a:spcPts val="0"/>
              </a:spcAft>
              <a:buNone/>
            </a:pPr>
            <a:r>
              <a:rPr lang="en">
                <a:solidFill>
                  <a:schemeClr val="dk1"/>
                </a:solidFill>
              </a:rPr>
              <a:t>Additional Playback QOL</a:t>
            </a:r>
            <a:endParaRPr>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Because playback handled in JS, page navigation interrupts playback</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Originally intended to allow playback to continue while navigating the site</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Could use async-JS-XML (AJAX), would require more time to implement smoothly</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Could preload Howl objects to reduce load time between songs</a:t>
            </a:r>
            <a:endParaRPr sz="14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 for the opportunity!</a:t>
            </a:r>
            <a:endParaRPr/>
          </a:p>
        </p:txBody>
      </p:sp>
      <p:sp>
        <p:nvSpPr>
          <p:cNvPr id="230" name="Google Shape;230;p40"/>
          <p:cNvSpPr txBox="1"/>
          <p:nvPr/>
        </p:nvSpPr>
        <p:spPr>
          <a:xfrm>
            <a:off x="2825250" y="1698100"/>
            <a:ext cx="3493500" cy="10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0">
                <a:solidFill>
                  <a:schemeClr val="dk1"/>
                </a:solidFill>
                <a:latin typeface="Gill Sans"/>
                <a:ea typeface="Gill Sans"/>
                <a:cs typeface="Gill Sans"/>
                <a:sym typeface="Gill Sans"/>
              </a:rPr>
              <a:t>REMster</a:t>
            </a:r>
            <a:endParaRPr b="1" sz="6000">
              <a:solidFill>
                <a:schemeClr val="dk1"/>
              </a:solidFill>
              <a:latin typeface="Gill Sans"/>
              <a:ea typeface="Gill Sans"/>
              <a:cs typeface="Gill Sans"/>
              <a:sym typeface="Gill Sans"/>
            </a:endParaRPr>
          </a:p>
        </p:txBody>
      </p:sp>
      <p:sp>
        <p:nvSpPr>
          <p:cNvPr id="231" name="Google Shape;231;p40"/>
          <p:cNvSpPr txBox="1"/>
          <p:nvPr/>
        </p:nvSpPr>
        <p:spPr>
          <a:xfrm>
            <a:off x="3129750" y="2796700"/>
            <a:ext cx="28845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verage"/>
                <a:ea typeface="Average"/>
                <a:cs typeface="Average"/>
                <a:sym typeface="Average"/>
              </a:rPr>
              <a:t>The best of both worlds!</a:t>
            </a:r>
            <a:endParaRPr sz="1800">
              <a:solidFill>
                <a:schemeClr val="dk1"/>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Completed Functionalities</a:t>
            </a:r>
            <a:endParaRPr/>
          </a:p>
        </p:txBody>
      </p:sp>
      <p:sp>
        <p:nvSpPr>
          <p:cNvPr id="79" name="Google Shape;79;p15"/>
          <p:cNvSpPr txBox="1"/>
          <p:nvPr>
            <p:ph idx="2" type="body"/>
          </p:nvPr>
        </p:nvSpPr>
        <p:spPr>
          <a:xfrm>
            <a:off x="311700" y="3571025"/>
            <a:ext cx="8520600" cy="129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Admin:</a:t>
            </a:r>
            <a:endParaRPr sz="1800">
              <a:solidFill>
                <a:schemeClr val="dk1"/>
              </a:solidFill>
            </a:endParaRPr>
          </a:p>
          <a:p>
            <a:pPr indent="-317500" lvl="0" marL="457200" rtl="0" algn="l">
              <a:spcBef>
                <a:spcPts val="1200"/>
              </a:spcBef>
              <a:spcAft>
                <a:spcPts val="0"/>
              </a:spcAft>
              <a:buClr>
                <a:schemeClr val="dk1"/>
              </a:buClr>
              <a:buSzPts val="1400"/>
              <a:buChar char="-"/>
            </a:pPr>
            <a:r>
              <a:rPr lang="en">
                <a:solidFill>
                  <a:schemeClr val="dk1"/>
                </a:solidFill>
              </a:rPr>
              <a:t>Upload and remove albums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Add artists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Curate playlists to be recommended for end-users</a:t>
            </a:r>
            <a:endParaRPr>
              <a:solidFill>
                <a:schemeClr val="dk1"/>
              </a:solidFill>
            </a:endParaRPr>
          </a:p>
        </p:txBody>
      </p:sp>
      <p:sp>
        <p:nvSpPr>
          <p:cNvPr id="80" name="Google Shape;80;p15"/>
          <p:cNvSpPr txBox="1"/>
          <p:nvPr>
            <p:ph idx="2" type="body"/>
          </p:nvPr>
        </p:nvSpPr>
        <p:spPr>
          <a:xfrm>
            <a:off x="311700" y="1017725"/>
            <a:ext cx="8520600" cy="2553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1"/>
                </a:solidFill>
              </a:rPr>
              <a:t>General:</a:t>
            </a:r>
            <a:endParaRPr sz="1800">
              <a:solidFill>
                <a:schemeClr val="dk1"/>
              </a:solidFill>
            </a:endParaRPr>
          </a:p>
          <a:p>
            <a:pPr indent="-317500" lvl="0" marL="457200" rtl="0" algn="l">
              <a:spcBef>
                <a:spcPts val="1200"/>
              </a:spcBef>
              <a:spcAft>
                <a:spcPts val="0"/>
              </a:spcAft>
              <a:buClr>
                <a:schemeClr val="dk1"/>
              </a:buClr>
              <a:buSzPts val="1400"/>
              <a:buChar char="-"/>
            </a:pPr>
            <a:r>
              <a:rPr lang="en">
                <a:solidFill>
                  <a:schemeClr val="dk1"/>
                </a:solidFill>
              </a:rPr>
              <a:t>Personalized homepage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Search for songs, artists, albums, or playlists with intelligent results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Create, edit, and delete playlists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“Like” and “unlike” songs from any instance of that song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Intelligent song metadata for additional detail</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Slick, easy, and understandable user interface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Complete account control: register, change password, enable / disable admin privileges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Complete playback control: shuffle, repeat, skip forward, skip backward, volume slider</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Incomplete</a:t>
            </a:r>
            <a:r>
              <a:rPr lang="en"/>
              <a:t> Functionalities</a:t>
            </a:r>
            <a:endParaRPr/>
          </a:p>
        </p:txBody>
      </p:sp>
      <p:sp>
        <p:nvSpPr>
          <p:cNvPr id="86" name="Google Shape;86;p16"/>
          <p:cNvSpPr txBox="1"/>
          <p:nvPr>
            <p:ph idx="2" type="body"/>
          </p:nvPr>
        </p:nvSpPr>
        <p:spPr>
          <a:xfrm>
            <a:off x="311700" y="1471850"/>
            <a:ext cx="8520600" cy="255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“Recently Listened” on homepage instead of pulling randomly</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More generalized error-handling (central 404 page)</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Unhandled errors only appear if tampering with URLs</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7"/>
          <p:cNvPicPr preferRelativeResize="0"/>
          <p:nvPr/>
        </p:nvPicPr>
        <p:blipFill>
          <a:blip r:embed="rId3">
            <a:alphaModFix/>
          </a:blip>
          <a:stretch>
            <a:fillRect/>
          </a:stretch>
        </p:blipFill>
        <p:spPr>
          <a:xfrm>
            <a:off x="0" y="0"/>
            <a:ext cx="9144000" cy="4540257"/>
          </a:xfrm>
          <a:prstGeom prst="rect">
            <a:avLst/>
          </a:prstGeom>
          <a:noFill/>
          <a:ln>
            <a:noFill/>
          </a:ln>
        </p:spPr>
      </p:pic>
      <p:sp>
        <p:nvSpPr>
          <p:cNvPr id="92" name="Google Shape;92;p17"/>
          <p:cNvSpPr txBox="1"/>
          <p:nvPr/>
        </p:nvSpPr>
        <p:spPr>
          <a:xfrm>
            <a:off x="3250950" y="4613300"/>
            <a:ext cx="26421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verage"/>
                <a:ea typeface="Average"/>
                <a:cs typeface="Average"/>
                <a:sym typeface="Average"/>
              </a:rPr>
              <a:t>Landing Page</a:t>
            </a:r>
            <a:endParaRPr sz="1800">
              <a:solidFill>
                <a:schemeClr val="dk1"/>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nvSpPr>
        <p:spPr>
          <a:xfrm>
            <a:off x="3250950" y="4613300"/>
            <a:ext cx="26421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verage"/>
                <a:ea typeface="Average"/>
                <a:cs typeface="Average"/>
                <a:sym typeface="Average"/>
              </a:rPr>
              <a:t>Home</a:t>
            </a:r>
            <a:r>
              <a:rPr lang="en" sz="1800">
                <a:solidFill>
                  <a:schemeClr val="dk1"/>
                </a:solidFill>
                <a:latin typeface="Average"/>
                <a:ea typeface="Average"/>
                <a:cs typeface="Average"/>
                <a:sym typeface="Average"/>
              </a:rPr>
              <a:t> Page</a:t>
            </a:r>
            <a:endParaRPr sz="1800">
              <a:solidFill>
                <a:schemeClr val="dk1"/>
              </a:solidFill>
              <a:latin typeface="Average"/>
              <a:ea typeface="Average"/>
              <a:cs typeface="Average"/>
              <a:sym typeface="Average"/>
            </a:endParaRPr>
          </a:p>
        </p:txBody>
      </p:sp>
      <p:pic>
        <p:nvPicPr>
          <p:cNvPr id="98" name="Google Shape;98;p18"/>
          <p:cNvPicPr preferRelativeResize="0"/>
          <p:nvPr/>
        </p:nvPicPr>
        <p:blipFill>
          <a:blip r:embed="rId3">
            <a:alphaModFix/>
          </a:blip>
          <a:stretch>
            <a:fillRect/>
          </a:stretch>
        </p:blipFill>
        <p:spPr>
          <a:xfrm>
            <a:off x="0" y="0"/>
            <a:ext cx="9144000" cy="4527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nvSpPr>
        <p:spPr>
          <a:xfrm>
            <a:off x="2936250" y="4600875"/>
            <a:ext cx="32715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verage"/>
                <a:ea typeface="Average"/>
                <a:cs typeface="Average"/>
                <a:sym typeface="Average"/>
              </a:rPr>
              <a:t>Home Page - Scrolled Down</a:t>
            </a:r>
            <a:endParaRPr sz="1800">
              <a:solidFill>
                <a:schemeClr val="dk1"/>
              </a:solidFill>
              <a:latin typeface="Average"/>
              <a:ea typeface="Average"/>
              <a:cs typeface="Average"/>
              <a:sym typeface="Average"/>
            </a:endParaRPr>
          </a:p>
        </p:txBody>
      </p:sp>
      <p:pic>
        <p:nvPicPr>
          <p:cNvPr id="104" name="Google Shape;104;p19"/>
          <p:cNvPicPr preferRelativeResize="0"/>
          <p:nvPr/>
        </p:nvPicPr>
        <p:blipFill>
          <a:blip r:embed="rId3">
            <a:alphaModFix/>
          </a:blip>
          <a:stretch>
            <a:fillRect/>
          </a:stretch>
        </p:blipFill>
        <p:spPr>
          <a:xfrm>
            <a:off x="0" y="0"/>
            <a:ext cx="9144000" cy="4527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nvSpPr>
        <p:spPr>
          <a:xfrm>
            <a:off x="3250950" y="4613300"/>
            <a:ext cx="26421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verage"/>
                <a:ea typeface="Average"/>
                <a:cs typeface="Average"/>
                <a:sym typeface="Average"/>
              </a:rPr>
              <a:t>Account</a:t>
            </a:r>
            <a:r>
              <a:rPr lang="en" sz="1800">
                <a:solidFill>
                  <a:schemeClr val="dk1"/>
                </a:solidFill>
                <a:latin typeface="Average"/>
                <a:ea typeface="Average"/>
                <a:cs typeface="Average"/>
                <a:sym typeface="Average"/>
              </a:rPr>
              <a:t> Page</a:t>
            </a:r>
            <a:endParaRPr sz="1800">
              <a:solidFill>
                <a:schemeClr val="dk1"/>
              </a:solidFill>
              <a:latin typeface="Average"/>
              <a:ea typeface="Average"/>
              <a:cs typeface="Average"/>
              <a:sym typeface="Average"/>
            </a:endParaRPr>
          </a:p>
        </p:txBody>
      </p:sp>
      <p:pic>
        <p:nvPicPr>
          <p:cNvPr id="110" name="Google Shape;110;p20"/>
          <p:cNvPicPr preferRelativeResize="0"/>
          <p:nvPr/>
        </p:nvPicPr>
        <p:blipFill>
          <a:blip r:embed="rId3">
            <a:alphaModFix/>
          </a:blip>
          <a:stretch>
            <a:fillRect/>
          </a:stretch>
        </p:blipFill>
        <p:spPr>
          <a:xfrm>
            <a:off x="0" y="0"/>
            <a:ext cx="9144000" cy="451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nvSpPr>
        <p:spPr>
          <a:xfrm>
            <a:off x="2749800" y="4600875"/>
            <a:ext cx="36444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verage"/>
                <a:ea typeface="Average"/>
                <a:cs typeface="Average"/>
                <a:sym typeface="Average"/>
              </a:rPr>
              <a:t>Account Page - Scrolled Down</a:t>
            </a:r>
            <a:endParaRPr sz="1800">
              <a:solidFill>
                <a:schemeClr val="dk1"/>
              </a:solidFill>
              <a:latin typeface="Average"/>
              <a:ea typeface="Average"/>
              <a:cs typeface="Average"/>
              <a:sym typeface="Average"/>
            </a:endParaRPr>
          </a:p>
        </p:txBody>
      </p:sp>
      <p:pic>
        <p:nvPicPr>
          <p:cNvPr id="116" name="Google Shape;116;p21"/>
          <p:cNvPicPr preferRelativeResize="0"/>
          <p:nvPr/>
        </p:nvPicPr>
        <p:blipFill>
          <a:blip r:embed="rId3">
            <a:alphaModFix/>
          </a:blip>
          <a:stretch>
            <a:fillRect/>
          </a:stretch>
        </p:blipFill>
        <p:spPr>
          <a:xfrm>
            <a:off x="0" y="0"/>
            <a:ext cx="9144000" cy="45148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