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56" r:id="rId5"/>
    <p:sldId id="259" r:id="rId6"/>
    <p:sldId id="257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70" r:id="rId16"/>
    <p:sldId id="278" r:id="rId17"/>
    <p:sldId id="271" r:id="rId18"/>
    <p:sldId id="273" r:id="rId19"/>
    <p:sldId id="275" r:id="rId20"/>
    <p:sldId id="272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0" autoAdjust="0"/>
    <p:restoredTop sz="94660"/>
  </p:normalViewPr>
  <p:slideViewPr>
    <p:cSldViewPr snapToGrid="0">
      <p:cViewPr>
        <p:scale>
          <a:sx n="154" d="100"/>
          <a:sy n="154" d="100"/>
        </p:scale>
        <p:origin x="14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592924"/>
            <a:ext cx="5577591" cy="1207008"/>
          </a:xfrm>
        </p:spPr>
        <p:txBody>
          <a:bodyPr anchor="ctr"/>
          <a:lstStyle>
            <a:lvl1pPr algn="l">
              <a:defRPr sz="3600" b="1" cap="all" baseline="0">
                <a:solidFill>
                  <a:srgbClr val="3E9CC9"/>
                </a:solidFill>
                <a:latin typeface="+mj-lt"/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199" y="1994858"/>
            <a:ext cx="5577589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9685" y="6356352"/>
            <a:ext cx="5637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64852"/>
            <a:ext cx="5577417" cy="502920"/>
          </a:xfrm>
        </p:spPr>
        <p:txBody>
          <a:bodyPr>
            <a:normAutofit/>
          </a:bodyPr>
          <a:lstStyle>
            <a:lvl1pPr marL="0" indent="0">
              <a:buNone/>
              <a:defRPr sz="2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2052" y="320156"/>
            <a:ext cx="11010595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2052" y="1736231"/>
            <a:ext cx="11010595" cy="38953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772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864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5733" y="1543930"/>
            <a:ext cx="9753600" cy="1444752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rgbClr val="3E9CC9"/>
          </a:solidFill>
          <a:latin typeface="Rubrik-SemiBold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Embedding analysis of CT Tumors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Lahiri</a:t>
            </a:r>
            <a:r>
              <a:rPr lang="en-US" dirty="0"/>
              <a:t>, Deanne Taylor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47758" y="1780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1CDB7-FC02-3704-3DAB-3AB63DC2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99B6-4C04-36AC-E1E5-721B7066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7642" cy="794163"/>
          </a:xfrm>
        </p:spPr>
        <p:txBody>
          <a:bodyPr/>
          <a:lstStyle/>
          <a:p>
            <a:r>
              <a:rPr lang="en-US" sz="2800" dirty="0"/>
              <a:t>Clinical Trials: unstandardized Tumor Names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523B-1C71-788B-76C7-721FC9B2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5E85FD-6C57-7E5C-25FD-E5646B54F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06511"/>
              </p:ext>
            </p:extLst>
          </p:nvPr>
        </p:nvGraphicFramePr>
        <p:xfrm>
          <a:off x="232756" y="681963"/>
          <a:ext cx="11366833" cy="4988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979">
                  <a:extLst>
                    <a:ext uri="{9D8B030D-6E8A-4147-A177-3AD203B41FA5}">
                      <a16:colId xmlns:a16="http://schemas.microsoft.com/office/drawing/2014/main" val="4021694754"/>
                    </a:ext>
                  </a:extLst>
                </a:gridCol>
                <a:gridCol w="1740767">
                  <a:extLst>
                    <a:ext uri="{9D8B030D-6E8A-4147-A177-3AD203B41FA5}">
                      <a16:colId xmlns:a16="http://schemas.microsoft.com/office/drawing/2014/main" val="3295535630"/>
                    </a:ext>
                  </a:extLst>
                </a:gridCol>
                <a:gridCol w="4864036">
                  <a:extLst>
                    <a:ext uri="{9D8B030D-6E8A-4147-A177-3AD203B41FA5}">
                      <a16:colId xmlns:a16="http://schemas.microsoft.com/office/drawing/2014/main" val="1958709931"/>
                    </a:ext>
                  </a:extLst>
                </a:gridCol>
                <a:gridCol w="3644051">
                  <a:extLst>
                    <a:ext uri="{9D8B030D-6E8A-4147-A177-3AD203B41FA5}">
                      <a16:colId xmlns:a16="http://schemas.microsoft.com/office/drawing/2014/main" val="2309535513"/>
                    </a:ext>
                  </a:extLst>
                </a:gridCol>
              </a:tblGrid>
              <a:tr h="257338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86625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54148559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NCT05806385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triple negative breast cancer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99420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54158880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NCT04529772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diffuse large b-cell lymphoma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69672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4159811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NCT03449069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crohn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disease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86931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54174814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NCT04317313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lymphoma, large b-cell, diffuse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Comma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5766"/>
                  </a:ext>
                </a:extLst>
              </a:tr>
              <a:tr h="267965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54159226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NCT04139304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arbor stage II diffuse large b-cell lymphoma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Staging Info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50268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54160394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NCT01365169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stage iv colorectal cancer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ajcc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v7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Staging Info provided  and abbreviation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54973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54167219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NCT00005799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waldenstr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√∂m macroglobulinemia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Square root typographical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8278"/>
                  </a:ext>
                </a:extLst>
              </a:tr>
              <a:tr h="324645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53807459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NCT05667415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chemotherapyÔºõadvanced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gastric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cancerÔºõcisplatin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Special character typographical error ,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31659"/>
                  </a:ext>
                </a:extLst>
              </a:tr>
              <a:tr h="45450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53785094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NCT01127841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follicular non-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hodgking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¬¥s lymphoma refractory or relapsed after treatment with r-chemotherapy in first line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 character typographical error ,  treatment name and details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07277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53878247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NCT02172768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acute myeloid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leucaemia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Name of disease spelled unconventionally.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61124"/>
                  </a:ext>
                </a:extLst>
              </a:tr>
              <a:tr h="267965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54168238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NCT05587556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liver transplant, liver cancer, immunosuppressant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Disease name with other procedure and medicine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92220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53573690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NCT03452657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ranibizumab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Name of drug instead of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49474"/>
                  </a:ext>
                </a:extLst>
              </a:tr>
              <a:tr h="343117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53574738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NCT04669496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lenvatinib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of drug instead of disease</a:t>
                      </a:r>
                    </a:p>
                    <a:p>
                      <a:pPr algn="l"/>
                      <a:endParaRPr lang="en-US" sz="9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44795"/>
                  </a:ext>
                </a:extLst>
              </a:tr>
              <a:tr h="77201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53756631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NCT01227746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asian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patients with advanced gastro-intestinal stromal tumors (gist) treated with imatinib</a:t>
                      </a:r>
                      <a:endParaRPr lang="en-US" sz="1200" b="0" dirty="0"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br>
                        <a:rPr lang="en-US" sz="1200" b="0" dirty="0">
                          <a:latin typeface="+mj-lt"/>
                        </a:rPr>
                      </a:b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latin typeface="+mj-lt"/>
                        </a:rPr>
                        <a:t>Demographics of  patient </a:t>
                      </a:r>
                      <a:r>
                        <a:rPr lang="en-US" sz="900" b="0" dirty="0" err="1">
                          <a:latin typeface="+mj-lt"/>
                        </a:rPr>
                        <a:t>cohoty</a:t>
                      </a:r>
                      <a:r>
                        <a:rPr lang="en-US" sz="900" b="0" dirty="0">
                          <a:latin typeface="+mj-lt"/>
                        </a:rPr>
                        <a:t>, and medicine name provided.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79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CBB09-FFBD-59D0-EA9C-7C80B1CFB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4A3A-C630-36CE-2E12-27D6E84D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sz="3200" dirty="0"/>
              <a:t>Clinical Trials: Standardizing Tumor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F578-5FCE-7DB3-36C9-E520EC16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Retrieved ~ 13k unique tumors form clinical trials database.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WHO tumor database (5</a:t>
            </a:r>
            <a:r>
              <a:rPr lang="en-US" baseline="30000" dirty="0">
                <a:solidFill>
                  <a:schemeClr val="tx2">
                    <a:lumMod val="10000"/>
                  </a:schemeClr>
                </a:solidFill>
              </a:rPr>
              <a:t>th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edition) contains 2390 standardized unique tumors.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NCIT tumor database contains 1395 standardized unique tumors.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Objective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: Map unstandardized clinical trials tumors to WHO or NCIT tumors.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0DD3-A15F-F058-6A1D-AC9EF13F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2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8F2B3-FCF1-2AC8-DAF9-2AB9D0CC6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03E3-A375-EAB5-52FD-46BF42C3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2" y="-54981"/>
            <a:ext cx="11010595" cy="1143000"/>
          </a:xfrm>
        </p:spPr>
        <p:txBody>
          <a:bodyPr/>
          <a:lstStyle/>
          <a:p>
            <a:r>
              <a:rPr lang="en-US" sz="3200" dirty="0"/>
              <a:t>Standardization Method 1 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FD30-5222-9266-4D59-2963E6AA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3E74-525A-B37E-452E-6166E30C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 descr="A diagram of a diagram&#10;&#10;Description automatically generated">
            <a:extLst>
              <a:ext uri="{FF2B5EF4-FFF2-40B4-BE49-F238E27FC236}">
                <a16:creationId xmlns:a16="http://schemas.microsoft.com/office/drawing/2014/main" id="{9A4C3CD7-BAE1-CB3F-4B9B-883239329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4" y="965009"/>
            <a:ext cx="9994392" cy="49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0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FFAE6-0C60-02DC-EAFB-075B63CAC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6C71-13F8-FC5D-5B55-E4FA7859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2" y="-54981"/>
            <a:ext cx="11010595" cy="1143000"/>
          </a:xfrm>
        </p:spPr>
        <p:txBody>
          <a:bodyPr/>
          <a:lstStyle/>
          <a:p>
            <a:r>
              <a:rPr lang="en-US" sz="3200" dirty="0"/>
              <a:t>Standardization Method 1 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F671-39F5-E6CF-00F9-136B11F8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0198-6D2F-FA30-7607-43AD6999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6E343-C1CA-25FA-98F0-906E5FF9CAEA}"/>
              </a:ext>
            </a:extLst>
          </p:cNvPr>
          <p:cNvSpPr txBox="1"/>
          <p:nvPr/>
        </p:nvSpPr>
        <p:spPr>
          <a:xfrm>
            <a:off x="8020920" y="1088019"/>
            <a:ext cx="4039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Distance Metrics used: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Levenshtein</a:t>
            </a:r>
            <a:r>
              <a:rPr lang="en-US" sz="1200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distance</a:t>
            </a:r>
          </a:p>
          <a:p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Jarro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-Winkler distance</a:t>
            </a:r>
          </a:p>
          <a:p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3. Cosine distance 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7514CCDA-2808-E0D0-20A8-A289348A4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4" y="965009"/>
            <a:ext cx="9994392" cy="49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70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75681-1E49-8506-05B6-8F668FA48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EBF7-74FC-993E-DBF9-446B4483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602" y="-278594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: Edit distance Benchmark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D096-3D15-2F3D-B0DB-349D4A60D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EF4A8-9608-6AF8-8C67-9CE51D7C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62E8EB-7EED-E96F-C273-893640429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81315"/>
              </p:ext>
            </p:extLst>
          </p:nvPr>
        </p:nvGraphicFramePr>
        <p:xfrm>
          <a:off x="377766" y="556835"/>
          <a:ext cx="10478656" cy="544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64">
                  <a:extLst>
                    <a:ext uri="{9D8B030D-6E8A-4147-A177-3AD203B41FA5}">
                      <a16:colId xmlns:a16="http://schemas.microsoft.com/office/drawing/2014/main" val="2032717260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216982299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48206277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1877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Levenshtein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Jarro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Winkler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Cosine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7193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lymphoma</a:t>
                      </a:r>
                    </a:p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lymphomas;t-cell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/t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t-cell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);t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lymphomas;lymphoma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b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cell;b-cell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small lymphocytic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);large 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lymphoma;lymphoblastic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b-cell lymphoma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9223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small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carcinoid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acral lentiginous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fallopian tube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renal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laryngeal squamous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3318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liposarcoma;fibrosarcoma;gliosarcoma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liposarcoma;epithelioid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sarcoma;gliosarcoma;liposarcoma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myxoid;myosarcoma;liposarcoma,myxoid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mixed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liposarcoma;gliosarcoma;pleomorphic liposarcoma;micropapillary serous carcinoma;macroprolactinoma;advanced liposarcoma or leiomyosarcoma;leiomyosarcoma or carcinosarcoma;pilomatricoma;liposarcomas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657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liver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lung;cancer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bone;cancer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larynx;cancer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liver;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cervix;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uterine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epithelial cancer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cervix;stage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iv 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cervix;long-term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adverse effects of radiotherapy for pelvic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urothelial carcinoma of the renal pelvis and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ureter;clear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carcinoma of the uterine corpus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0334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myelomas;smoldering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myeloma;second-line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mieloma;ovarian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myxoma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relapsed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lymphoma;marginal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macroglobulinemia;relapsed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hodgkin's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neoplasm;smoldering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myeloma;mesectodermal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leiomyoma;myeloid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neoplasms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170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5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12EDC-9418-F26B-E902-CE1967BD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F8F4-2991-5514-9E2D-A805FD5C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602" y="-278594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1 : Benchmark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299F-06FD-021B-93D3-B68AAB649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D9F5F-7F87-4AC9-4E65-A795B42F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C6B653-A78F-06D9-28BA-B33E0BF85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02579"/>
              </p:ext>
            </p:extLst>
          </p:nvPr>
        </p:nvGraphicFramePr>
        <p:xfrm>
          <a:off x="377766" y="556835"/>
          <a:ext cx="10478656" cy="544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64">
                  <a:extLst>
                    <a:ext uri="{9D8B030D-6E8A-4147-A177-3AD203B41FA5}">
                      <a16:colId xmlns:a16="http://schemas.microsoft.com/office/drawing/2014/main" val="2032717260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216982299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48206277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1877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Levenshtein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Jarro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Winkler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Cosine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7193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lymphoma</a:t>
                      </a:r>
                    </a:p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lymphomas;t-cell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/t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t-cell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);t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lymphomas;lymphoma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b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cell;b-cell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small lymphocytic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);large 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lymphoma;lymphoblastic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b-cell lymphoma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9223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small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carcinoid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acral lentiginous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fallopian tube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renal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laryngeal squamous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3318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liposarcoma;fibrosarcoma;gliosarcoma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liposarcoma;epithelioid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sarcoma;gliosarcoma;liposarcoma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myxoid;myosarcoma;liposarcoma,myxoid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mixed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liposarcoma;gliosarcoma;pleomorphic liposarcoma;micropapillary serous carcinoma;macroprolactinoma;advanced liposarcoma or leiomyosarcoma;leiomyosarcoma or carcinosarcoma;pilomatricoma;liposarcomas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657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liver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lung;cancer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bone;cancer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larynx;cancer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liver;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cervix;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uterine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epithelial cancer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cervix;stage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iv 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cervix;long-term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adverse effects of radiotherapy for pelvic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urothelial carcinoma of the renal pelvis and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ureter;clear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carcinoma of the uterine corpus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0334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myelomas;smoldering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myeloma;second-line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mieloma;ovarian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myxoma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relapsed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lymphoma;marginal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macroglobulinemia;relapsed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hodgkin's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neoplasm;smoldering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myeloma;mesectodermal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leiomyoma;myeloid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neoplasms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1709440"/>
                  </a:ext>
                </a:extLst>
              </a:tr>
            </a:tbl>
          </a:graphicData>
        </a:graphic>
      </p:graphicFrame>
      <p:sp>
        <p:nvSpPr>
          <p:cNvPr id="5" name="Cloud 4">
            <a:extLst>
              <a:ext uri="{FF2B5EF4-FFF2-40B4-BE49-F238E27FC236}">
                <a16:creationId xmlns:a16="http://schemas.microsoft.com/office/drawing/2014/main" id="{7627668E-51DE-4AD3-FF0D-C851912FABF8}"/>
              </a:ext>
            </a:extLst>
          </p:cNvPr>
          <p:cNvSpPr/>
          <p:nvPr/>
        </p:nvSpPr>
        <p:spPr>
          <a:xfrm>
            <a:off x="1621063" y="2168780"/>
            <a:ext cx="3707477" cy="2223773"/>
          </a:xfrm>
          <a:prstGeom prst="clou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 Many False Positive Matches !!</a:t>
            </a:r>
          </a:p>
        </p:txBody>
      </p:sp>
    </p:spTree>
    <p:extLst>
      <p:ext uri="{BB962C8B-B14F-4D97-AF65-F5344CB8AC3E}">
        <p14:creationId xmlns:p14="http://schemas.microsoft.com/office/powerpoint/2010/main" val="419740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A0249-62E3-2F26-6BA6-602A8F96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BDF9-1166-18CA-0349-57322F57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1 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6400-3FF8-F4A0-220B-DF29D26A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07B62-1AAC-D765-454B-00AD54EE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6E19ED14-FAFC-5EA4-17BE-A27F474B8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4" y="965009"/>
            <a:ext cx="9994392" cy="49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8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D60F-7732-79E6-B20E-B2B7258FF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6B6F-5889-60A8-C7DE-531BB977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2 : Edit distance +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E093-B3BC-B6BE-E9D8-BC5D32F6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1C191-810C-7E3E-9044-9735E20D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5" name="Picture 14" descr="A diagram of a diagram&#10;&#10;Description automatically generated">
            <a:extLst>
              <a:ext uri="{FF2B5EF4-FFF2-40B4-BE49-F238E27FC236}">
                <a16:creationId xmlns:a16="http://schemas.microsoft.com/office/drawing/2014/main" id="{69A343F9-A1C7-0761-EADA-AA0E21807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3" y="1226425"/>
            <a:ext cx="9991900" cy="45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62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AE792-44D1-2EFC-560E-DBB1C22CF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5168-934D-2EA9-8056-AACAFFDD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1064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2 : Benchmark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1779-1F3D-BF8E-51F3-0F877857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3" y="1481328"/>
            <a:ext cx="8952726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8A215-B293-390A-66D1-FBCFD49D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613529-BC79-20F9-06B4-657AA805D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06310"/>
              </p:ext>
            </p:extLst>
          </p:nvPr>
        </p:nvGraphicFramePr>
        <p:xfrm>
          <a:off x="194572" y="507076"/>
          <a:ext cx="10886293" cy="525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481">
                  <a:extLst>
                    <a:ext uri="{9D8B030D-6E8A-4147-A177-3AD203B41FA5}">
                      <a16:colId xmlns:a16="http://schemas.microsoft.com/office/drawing/2014/main" val="1643565107"/>
                    </a:ext>
                  </a:extLst>
                </a:gridCol>
                <a:gridCol w="793751">
                  <a:extLst>
                    <a:ext uri="{9D8B030D-6E8A-4147-A177-3AD203B41FA5}">
                      <a16:colId xmlns:a16="http://schemas.microsoft.com/office/drawing/2014/main" val="731584528"/>
                    </a:ext>
                  </a:extLst>
                </a:gridCol>
                <a:gridCol w="2243111">
                  <a:extLst>
                    <a:ext uri="{9D8B030D-6E8A-4147-A177-3AD203B41FA5}">
                      <a16:colId xmlns:a16="http://schemas.microsoft.com/office/drawing/2014/main" val="3887048142"/>
                    </a:ext>
                  </a:extLst>
                </a:gridCol>
                <a:gridCol w="677717">
                  <a:extLst>
                    <a:ext uri="{9D8B030D-6E8A-4147-A177-3AD203B41FA5}">
                      <a16:colId xmlns:a16="http://schemas.microsoft.com/office/drawing/2014/main" val="3285545827"/>
                    </a:ext>
                  </a:extLst>
                </a:gridCol>
                <a:gridCol w="3516215">
                  <a:extLst>
                    <a:ext uri="{9D8B030D-6E8A-4147-A177-3AD203B41FA5}">
                      <a16:colId xmlns:a16="http://schemas.microsoft.com/office/drawing/2014/main" val="172930500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138275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LV + AF</a:t>
                      </a:r>
                    </a:p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MSS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JW +AF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MSS</a:t>
                      </a:r>
                    </a:p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Cosine + 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MSS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00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b-cell lymphomas</a:t>
                      </a: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;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b cell lymphoma</a:t>
                      </a: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;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b cell lymphomas</a:t>
                      </a: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;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t cell lymphomas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0.17460317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lymphoma;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lymphomas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/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0.61032389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lymphoma; b cell lymphomas; lymphoma, b cell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0.4127977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35079416"/>
                  </a:ext>
                </a:extLst>
              </a:tr>
              <a:tr h="225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carcinoma; prostate carcinoma; unresectable melanoma; unresectable nut carcinoma ;unresectable paraganglioma; </a:t>
                      </a:r>
                      <a:r>
                        <a:rPr lang="en-US" sz="1000" b="0" i="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resectable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carcinoma; unresectable carcinoma; </a:t>
                      </a:r>
                      <a:r>
                        <a:rPr lang="en-US" sz="1000" b="0" i="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resectable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sarcoma; unresectable sarcoma; unresectable cancer; intraductal carcinoma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-0.1950234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carcinoma; unresectable nut carcinoma; unresectable vaginal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carcinoid tumor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0.19074195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6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liposarcoma ;fibrosarcoma; </a:t>
                      </a:r>
                      <a:r>
                        <a:rPr lang="en-US" sz="1000" b="0" i="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gliosarcoma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; myosarcoma; liposarcomas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0.3225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Gliosarcoma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 Myosarcoma; liposarcoma, round cell;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gliosarcoma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adult; mixed liposarcoma; liposarcomas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-0.1295667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liposarcoma;synovial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sarcoma;choroidal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melanoma;myeloid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sarcoma;advanced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leiomyosarcoma;leiomyosarcoma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ovary;adenocarcinoma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ovary;solid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alveolar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rhabdomyosarcoma;rhabdomyosarcoma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pelvic;sarcoma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myeloid;localized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osteosarcoma;advanced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liposarcoma or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leiomyosarcoma;locally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advanced myxofibrosarcoma; leiomyosarcoma or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carcinosarcoma;advanced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or metastatic liposarcoma or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leiomyosarcoma;fusion-negative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alveolar rhabdomyosarcoma ;cardiac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leiomyosarcoma;pleomorphic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dermal 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-0.4821895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0836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liver; cancer of the ureter; cancer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0.09780815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ovary;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larynx;cancer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salivary gland; cancer of the oral cavity; cancer of head; cancer, other; cancer of ovary;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pharynx; cancer of the biliary tract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-0.1121348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cancer of the liver; cancer of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cervix;cancer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of the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rectum;cancer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of the cervix ;stage iv cancer of the cervix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-0.3244073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9379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myeloma; </a:t>
                      </a:r>
                      <a:r>
                        <a:rPr lang="en-US" sz="1000" b="0" i="0" u="none" strike="no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smouldering</a:t>
                      </a:r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myeloma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0.88235294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myeloma; smoldering multiple myeloma; smoldering plasma cell myeloma; smoldering multiple myeloma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-0.062071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myeloma;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smouldering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myeloma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0.78520413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968358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BA0D72-1D0A-8873-7107-8D9243765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36339"/>
              </p:ext>
            </p:extLst>
          </p:nvPr>
        </p:nvGraphicFramePr>
        <p:xfrm>
          <a:off x="9576262" y="1550939"/>
          <a:ext cx="2273300" cy="812800"/>
        </p:xfrm>
        <a:graphic>
          <a:graphicData uri="http://schemas.openxmlformats.org/drawingml/2006/table">
            <a:tbl>
              <a:tblPr/>
              <a:tblGrid>
                <a:gridCol w="2273300">
                  <a:extLst>
                    <a:ext uri="{9D8B030D-6E8A-4147-A177-3AD203B41FA5}">
                      <a16:colId xmlns:a16="http://schemas.microsoft.com/office/drawing/2014/main" val="345391646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652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141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34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40185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0E6FEC4-C292-9102-60C2-340908735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17845"/>
              </p:ext>
            </p:extLst>
          </p:nvPr>
        </p:nvGraphicFramePr>
        <p:xfrm>
          <a:off x="5683250" y="2945924"/>
          <a:ext cx="825500" cy="1417334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85449508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814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9636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2644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337470"/>
                  </a:ext>
                </a:extLst>
              </a:tr>
              <a:tr h="19813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576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2959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41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901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50811-B06F-AABE-1F5E-B6614887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A1C4-ADCB-C4AE-8420-A60C5120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2335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3 : Embedding +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181F-03AC-C959-9153-59AC07700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99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04105-C456-4F45-9FA6-0B107B80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1FC255D-95F3-3323-450B-0A3C065F5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" y="602970"/>
            <a:ext cx="10578634" cy="463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8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788D-8BD2-8663-D598-72CC1B672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800C-AEE8-7922-963C-4490BD7E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E3F40D52-348B-AE73-9488-BEB644D02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14" y="316579"/>
            <a:ext cx="6815002" cy="47069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3F0BB-49E2-A61E-7C62-1C43B22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 descr="A diagram of a diagram of different types of drugs&#10;&#10;Description automatically generated">
            <a:extLst>
              <a:ext uri="{FF2B5EF4-FFF2-40B4-BE49-F238E27FC236}">
                <a16:creationId xmlns:a16="http://schemas.microsoft.com/office/drawing/2014/main" id="{E2EDEF06-8B9F-091F-E87D-6B26227F7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48" y="0"/>
            <a:ext cx="7560133" cy="5596128"/>
          </a:xfrm>
        </p:spPr>
      </p:pic>
    </p:spTree>
    <p:extLst>
      <p:ext uri="{BB962C8B-B14F-4D97-AF65-F5344CB8AC3E}">
        <p14:creationId xmlns:p14="http://schemas.microsoft.com/office/powerpoint/2010/main" val="33472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1B06-2FB4-5F70-0653-C6772481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8A9B-5EE4-B6D4-EEFF-E8489D58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5927E-05BF-F5E1-86F6-A6E75BD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DB2A78CF-F253-A711-A61F-36A5ADC23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79" y="-81167"/>
            <a:ext cx="7424929" cy="5823390"/>
          </a:xfrm>
        </p:spPr>
      </p:pic>
    </p:spTree>
    <p:extLst>
      <p:ext uri="{BB962C8B-B14F-4D97-AF65-F5344CB8AC3E}">
        <p14:creationId xmlns:p14="http://schemas.microsoft.com/office/powerpoint/2010/main" val="507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D6BC-6626-C9A7-FE60-2FD7C03A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CB3F-C801-9F75-EF25-D48F7334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3A4E5-7FDF-E430-CA37-27812B31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diagram of a diagram of a group of cylinders&#10;&#10;Description automatically generated with medium confidence">
            <a:extLst>
              <a:ext uri="{FF2B5EF4-FFF2-40B4-BE49-F238E27FC236}">
                <a16:creationId xmlns:a16="http://schemas.microsoft.com/office/drawing/2014/main" id="{6F769F6E-7683-AE68-09D8-4C2D86111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8" y="83425"/>
            <a:ext cx="8205986" cy="5833011"/>
          </a:xfrm>
        </p:spPr>
      </p:pic>
    </p:spTree>
    <p:extLst>
      <p:ext uri="{BB962C8B-B14F-4D97-AF65-F5344CB8AC3E}">
        <p14:creationId xmlns:p14="http://schemas.microsoft.com/office/powerpoint/2010/main" val="52365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5FE4-A361-D6D5-BB21-7352B4A29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C4A3-BF2A-103C-D4B4-77F7B6BB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A1B59-EA59-B7AB-173D-6DB4FBF4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Content Placeholder 20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903A7541-5B04-F8B3-4BE9-707A50FF1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52" y="0"/>
            <a:ext cx="7866770" cy="5888736"/>
          </a:xfrm>
        </p:spPr>
      </p:pic>
    </p:spTree>
    <p:extLst>
      <p:ext uri="{BB962C8B-B14F-4D97-AF65-F5344CB8AC3E}">
        <p14:creationId xmlns:p14="http://schemas.microsoft.com/office/powerpoint/2010/main" val="254069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7005B-DADB-A4E8-5D36-E476478E6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D975-D602-64A2-BA6F-F24BE473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28691-D865-C0D1-5141-2A65126D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7626875E-2DA8-C539-F10F-D16492E9E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03" y="0"/>
            <a:ext cx="8065472" cy="5933327"/>
          </a:xfrm>
        </p:spPr>
      </p:pic>
    </p:spTree>
    <p:extLst>
      <p:ext uri="{BB962C8B-B14F-4D97-AF65-F5344CB8AC3E}">
        <p14:creationId xmlns:p14="http://schemas.microsoft.com/office/powerpoint/2010/main" val="1505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0616-B315-8B32-0D58-48C54363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393F-5A21-D0AD-C21A-61159576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F6C6-948A-3AA6-CCBF-4A871989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Table is provided in a tab separated text file containing NCT IDs and condition names in down case.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Downloaded data on Aug 22, 2023.  Data is updated monthly.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Retrieved 107257 unique conditions.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522C5-49EC-C79E-F7EB-0717E74F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118B-94CB-4D02-25D2-EBED731D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EF3E-4944-E0B4-E5EC-8FE9EBCA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D0B71-ACEA-F9DC-9C3D-F6022E01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A diagram of a company&#10;&#10;Description automatically generated">
            <a:extLst>
              <a:ext uri="{FF2B5EF4-FFF2-40B4-BE49-F238E27FC236}">
                <a16:creationId xmlns:a16="http://schemas.microsoft.com/office/drawing/2014/main" id="{3FA3197B-57D4-8AC7-9028-AAEC7CC76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2" y="1116132"/>
            <a:ext cx="12059505" cy="46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5812"/>
      </p:ext>
    </p:extLst>
  </p:cSld>
  <p:clrMapOvr>
    <a:masterClrMapping/>
  </p:clrMapOvr>
</p:sld>
</file>

<file path=ppt/theme/theme1.xml><?xml version="1.0" encoding="utf-8"?>
<a:theme xmlns:a="http://schemas.openxmlformats.org/drawingml/2006/main" name="RIS_LabArchives_Templat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tioneco" id="{994BA8A9-91A8-8D4A-A9A8-8E8B7A3944AB}" vid="{60D1369B-A32A-9840-9929-4F474B34A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493EF0-0BE4-4E84-A0BC-FF9879CDB9E8}">
  <ds:schemaRefs>
    <ds:schemaRef ds:uri="http://schemas.microsoft.com/office/2006/metadata/properties"/>
    <ds:schemaRef ds:uri="http://schemas.microsoft.com/office/infopath/2007/PartnerControls"/>
    <ds:schemaRef ds:uri="e96402cb-0a6e-49e7-8465-cfae72b5129c"/>
    <ds:schemaRef ds:uri="34d7e926-6bad-4161-b251-cfc43f69ae87"/>
    <ds:schemaRef ds:uri="fcde5e04-944e-4dfc-be86-0a9ace870ff9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3501</TotalTime>
  <Words>1707</Words>
  <Application>Microsoft Macintosh PowerPoint</Application>
  <PresentationFormat>Widescreen</PresentationFormat>
  <Paragraphs>230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 Narrow</vt:lpstr>
      <vt:lpstr>Arial</vt:lpstr>
      <vt:lpstr>Calibri</vt:lpstr>
      <vt:lpstr>Chronicle Text G1 Roman</vt:lpstr>
      <vt:lpstr>Georgia</vt:lpstr>
      <vt:lpstr>Google Sans</vt:lpstr>
      <vt:lpstr>Rubrik-SemiBold</vt:lpstr>
      <vt:lpstr>RIS_LabArchives_Template</vt:lpstr>
      <vt:lpstr>Embedding analysis of CT Tumors </vt:lpstr>
      <vt:lpstr>BACKGROUND</vt:lpstr>
      <vt:lpstr>BACKGROUND</vt:lpstr>
      <vt:lpstr>BACKGROUND</vt:lpstr>
      <vt:lpstr>BACKGROUND</vt:lpstr>
      <vt:lpstr>BACKGROUND</vt:lpstr>
      <vt:lpstr>BACKGROUND</vt:lpstr>
      <vt:lpstr>Clinical Trials: Conditions to Tumors</vt:lpstr>
      <vt:lpstr>Clinical Trials: Conditions to Tumors</vt:lpstr>
      <vt:lpstr>Clinical Trials: unstandardized Tumor Names </vt:lpstr>
      <vt:lpstr>Clinical Trials: Standardizing Tumor Names</vt:lpstr>
      <vt:lpstr>Standardization Method 1 : Edit distance</vt:lpstr>
      <vt:lpstr>Standardization Method 1 : Edit distance</vt:lpstr>
      <vt:lpstr>Standardization Method : Edit distance Benchmark Results</vt:lpstr>
      <vt:lpstr>Standardization Method 1 : Benchmark Results</vt:lpstr>
      <vt:lpstr>Standardization Method 1 : Edit distance</vt:lpstr>
      <vt:lpstr>Standardization Method 2 : Edit distance + Clustering</vt:lpstr>
      <vt:lpstr>Standardization Method 2 : Benchmark Results</vt:lpstr>
      <vt:lpstr>Standardization Method 3 : Embedding +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/>
  <cp:lastModifiedBy>Lahiri, Aditya</cp:lastModifiedBy>
  <cp:revision>21</cp:revision>
  <dcterms:created xsi:type="dcterms:W3CDTF">2018-01-25T18:17:50Z</dcterms:created>
  <dcterms:modified xsi:type="dcterms:W3CDTF">2024-03-09T04:00:24Z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