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70" r:id="rId17"/>
    <p:sldId id="271" r:id="rId18"/>
    <p:sldId id="273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>
        <p:scale>
          <a:sx n="154" d="100"/>
          <a:sy n="154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7642" cy="794163"/>
          </a:xfrm>
        </p:spPr>
        <p:txBody>
          <a:bodyPr/>
          <a:lstStyle/>
          <a:p>
            <a:r>
              <a:rPr lang="en-US" sz="2800" dirty="0"/>
              <a:t>Clinical Trials: unstandardized Tumor Names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E85FD-6C57-7E5C-25FD-E5646B54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06511"/>
              </p:ext>
            </p:extLst>
          </p:nvPr>
        </p:nvGraphicFramePr>
        <p:xfrm>
          <a:off x="232756" y="681963"/>
          <a:ext cx="11366833" cy="498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79">
                  <a:extLst>
                    <a:ext uri="{9D8B030D-6E8A-4147-A177-3AD203B41FA5}">
                      <a16:colId xmlns:a16="http://schemas.microsoft.com/office/drawing/2014/main" val="4021694754"/>
                    </a:ext>
                  </a:extLst>
                </a:gridCol>
                <a:gridCol w="1740767">
                  <a:extLst>
                    <a:ext uri="{9D8B030D-6E8A-4147-A177-3AD203B41FA5}">
                      <a16:colId xmlns:a16="http://schemas.microsoft.com/office/drawing/2014/main" val="3295535630"/>
                    </a:ext>
                  </a:extLst>
                </a:gridCol>
                <a:gridCol w="4864036">
                  <a:extLst>
                    <a:ext uri="{9D8B030D-6E8A-4147-A177-3AD203B41FA5}">
                      <a16:colId xmlns:a16="http://schemas.microsoft.com/office/drawing/2014/main" val="1958709931"/>
                    </a:ext>
                  </a:extLst>
                </a:gridCol>
                <a:gridCol w="3644051">
                  <a:extLst>
                    <a:ext uri="{9D8B030D-6E8A-4147-A177-3AD203B41FA5}">
                      <a16:colId xmlns:a16="http://schemas.microsoft.com/office/drawing/2014/main" val="2309535513"/>
                    </a:ext>
                  </a:extLst>
                </a:gridCol>
              </a:tblGrid>
              <a:tr h="25733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86625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54148559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NCT05806385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triple negative breast cancer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994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54158880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NCT04529772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69672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4159811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NCT03449069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crohn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disease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6931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54174814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NCT04317313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lymphoma, large b-cell, diffuse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766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NCT04139304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arbor stage II 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Staging Info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50268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54160394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NCT01365169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stage iv colorectal cancer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ajcc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v7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Staging Info provided  and abbreviation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54973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54167219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NCT00005799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waldenstr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√∂m macroglobulinemia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Square root typographical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78"/>
                  </a:ext>
                </a:extLst>
              </a:tr>
              <a:tr h="32464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53807459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NCT05667415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chemotherapyÔºõadvanced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gastric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cancerÔºõcisplatin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Special character typographical error 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1659"/>
                  </a:ext>
                </a:extLst>
              </a:tr>
              <a:tr h="45450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53785094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NCT01127841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follicular non-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hodgking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¬¥s lymphoma refractory or relapsed after treatment with r-chemotherapy in first line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character typographical error ,  treatment name and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7277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53878247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NCT02172768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acute myeloid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leucaemia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disease spelled unconventionally.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124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54168238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NCT05587556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liver transplant, liver cancer, immunosuppressant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Disease name with other procedure and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22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53573690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NCT03452657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ranibizumab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drug instead of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9474"/>
                  </a:ext>
                </a:extLst>
              </a:tr>
              <a:tr h="34311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53574738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NCT04669496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lenvatinib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of drug instead of disease</a:t>
                      </a:r>
                    </a:p>
                    <a:p>
                      <a:pPr algn="l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4795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53756631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NCT01227746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patients with advanced gastro-intestinal stromal tumors (gist) treated with imatinib</a:t>
                      </a:r>
                      <a:endParaRPr lang="en-US" sz="1200" b="0" dirty="0"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br>
                        <a:rPr lang="en-US" sz="1200" b="0" dirty="0">
                          <a:latin typeface="+mj-lt"/>
                        </a:rPr>
                      </a:b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latin typeface="+mj-lt"/>
                        </a:rPr>
                        <a:t>Demographics of  patient </a:t>
                      </a:r>
                      <a:r>
                        <a:rPr lang="en-US" sz="900" b="0" dirty="0" err="1">
                          <a:latin typeface="+mj-lt"/>
                        </a:rPr>
                        <a:t>cohoty</a:t>
                      </a:r>
                      <a:r>
                        <a:rPr lang="en-US" sz="900" b="0" dirty="0">
                          <a:latin typeface="+mj-lt"/>
                        </a:rPr>
                        <a:t>, and medicine name provided.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3200" dirty="0"/>
              <a:t>Clinical Trials: Standardizing Tumor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~ 13k unique tumors form clinical trials database.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WHO tumor database (5</a:t>
            </a:r>
            <a:r>
              <a:rPr lang="en-US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edition) contains 2390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NCIT tumor database contains 1395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Objective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: Map unstandardized clinical trials tumors to WHO or NCIT tumors.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D97C-25D5-9802-2332-165BDAF0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42B2-E5C1-D5CB-733C-2DC345A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304E-E5E1-D7FA-ACFE-D4CB48AC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A125-0705-7F00-5FDF-D1E61D1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A diagram of a few cylinder&#10;&#10;Description automatically generated with medium confidence">
            <a:extLst>
              <a:ext uri="{FF2B5EF4-FFF2-40B4-BE49-F238E27FC236}">
                <a16:creationId xmlns:a16="http://schemas.microsoft.com/office/drawing/2014/main" id="{415B3EEA-B764-397D-6502-9DFADFE6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59923"/>
            <a:ext cx="7033260" cy="41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F2B3-FCF1-2AC8-DAF9-2AB9D0CC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03E3-A375-EAB5-52FD-46BF42C3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3200" dirty="0"/>
              <a:t>Standardization Method 1 :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FD30-5222-9266-4D59-2963E6AA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3E74-525A-B37E-452E-6166E30C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2FB3A-6989-77D3-F607-94537F46A6EB}"/>
              </a:ext>
            </a:extLst>
          </p:cNvPr>
          <p:cNvSpPr txBox="1"/>
          <p:nvPr/>
        </p:nvSpPr>
        <p:spPr>
          <a:xfrm>
            <a:off x="7834015" y="1481328"/>
            <a:ext cx="2808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Distance Metrics used: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Levenshtein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distance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Jarro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-Winkler distance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3. Cosine distance </a:t>
            </a:r>
          </a:p>
        </p:txBody>
      </p:sp>
      <p:pic>
        <p:nvPicPr>
          <p:cNvPr id="7" name="Picture 6" descr="A diagram of a few cylinder&#10;&#10;Description automatically generated with medium confidence">
            <a:extLst>
              <a:ext uri="{FF2B5EF4-FFF2-40B4-BE49-F238E27FC236}">
                <a16:creationId xmlns:a16="http://schemas.microsoft.com/office/drawing/2014/main" id="{472C9329-1152-ED10-D122-93BA848F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59923"/>
            <a:ext cx="7033260" cy="41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5681-1E49-8506-05B6-8F668FA4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EBF7-74FC-993E-DBF9-446B4483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: Edit distance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096-3D15-2F3D-B0DB-349D4A60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F4A8-9608-6AF8-8C67-9CE51D7C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62E8EB-7EED-E96F-C273-893640429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81315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5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2EDC-9418-F26B-E902-CE1967BD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8F4-2991-5514-9E2D-A805FD5C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602" y="-278594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: Edit distance Benchmark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299F-06FD-021B-93D3-B68AAB64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9F5F-7F87-4AC9-4E65-A795B42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C6B653-A78F-06D9-28BA-B33E0BF85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02579"/>
              </p:ext>
            </p:extLst>
          </p:nvPr>
        </p:nvGraphicFramePr>
        <p:xfrm>
          <a:off x="377766" y="556835"/>
          <a:ext cx="10478656" cy="544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64">
                  <a:extLst>
                    <a:ext uri="{9D8B030D-6E8A-4147-A177-3AD203B41FA5}">
                      <a16:colId xmlns:a16="http://schemas.microsoft.com/office/drawing/2014/main" val="2032717260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216982299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48206277"/>
                    </a:ext>
                  </a:extLst>
                </a:gridCol>
                <a:gridCol w="2619664">
                  <a:extLst>
                    <a:ext uri="{9D8B030D-6E8A-4147-A177-3AD203B41FA5}">
                      <a16:colId xmlns:a16="http://schemas.microsoft.com/office/drawing/2014/main" val="26187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Levenshtein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Jarro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Winkler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Cosine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7193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lymphoma</a:t>
                      </a:r>
                    </a:p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lymphomas;t-cell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/t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lymphoma;nk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t-cell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);t cell lymphomas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lymphomas;lymphoma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b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cell;b-cell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small lymphocytic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lymphoma;b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lymphoma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bcl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);large b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lymphoma;lymphoblastic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b-cell lymphoma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22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lung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small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carcinoid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tumor;unresectable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unresectable acral lentiginous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nut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fallopian tube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renal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laryngeal squamous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vaginal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lung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carcinoma;unresectable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carcinoma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3318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liposarcoma;fibrosarcoma;gliosarcoma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liposarcoma;epithelioid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sarcoma;gliosarcoma;liposarcoma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myxoid;myosarcoma;liposarcoma,myxoid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mixed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liposarcoma;liposarcomas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liposarcoma;gliosarcoma;pleomorphic liposarcoma;micropapillary serous carcinoma;macroprolactinoma;advanced liposarcoma or leiomyosarcoma;leiomyosarcoma or carcinosarcoma;pilomatricoma;liposarcomas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6570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liver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lung;cancer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bone;cancer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bladder;cancer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larynx;cancer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liver;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cervix;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kidney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of the uterine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liver;recurrent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epithelial cancer of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ovary;cancer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cervix;stage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iv cancer of the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cervix;long-term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adverse effects of radiotherapy for pelvic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cancer;recurrent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urothelial carcinoma of the renal pelvis and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ureter;clear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cell carcinoma of the uterine corpus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033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smoldering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myelomas;smoldering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myeloma;second-line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melanoma;smouldering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myeloma;multiple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mieloma;ovarian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myxoma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relapsed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lymphoma;marginal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macroglobulinemia;relapsed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hodgkin's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lymphoma;smouldering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myeloma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myeloid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neoplasm;smoldering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plasma cell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myeloma;smoldering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multiple myeloma (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);smoldering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waldenstrom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macroglobulinemia;smouldering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myeloma;mesectodermal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leiomyoma;myeloid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neoplasms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709440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7627668E-51DE-4AD3-FF0D-C851912FABF8}"/>
              </a:ext>
            </a:extLst>
          </p:cNvPr>
          <p:cNvSpPr/>
          <p:nvPr/>
        </p:nvSpPr>
        <p:spPr>
          <a:xfrm>
            <a:off x="1621063" y="2168780"/>
            <a:ext cx="3707477" cy="2223773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Many False Positive Matches !!</a:t>
            </a:r>
          </a:p>
        </p:txBody>
      </p:sp>
    </p:spTree>
    <p:extLst>
      <p:ext uri="{BB962C8B-B14F-4D97-AF65-F5344CB8AC3E}">
        <p14:creationId xmlns:p14="http://schemas.microsoft.com/office/powerpoint/2010/main" val="4197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D60F-7732-79E6-B20E-B2B7258F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6B6F-5889-60A8-C7DE-531BB97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2 : Edit distance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E093-B3BC-B6BE-E9D8-BC5D32F6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C191-810C-7E3E-9044-9735E20D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6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50811-B06F-AABE-1F5E-B6614887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A1C4-ADCB-C4AE-8420-A60C5120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sz="2400" dirty="0"/>
              <a:t>Standardization Method 3 : Embedding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181F-03AC-C959-9153-59AC0770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04105-C456-4F45-9FA6-0B107B80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</TotalTime>
  <Words>1363</Words>
  <Application>Microsoft Macintosh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 Narrow</vt:lpstr>
      <vt:lpstr>Arial</vt:lpstr>
      <vt:lpstr>Calibri</vt:lpstr>
      <vt:lpstr>Chronicle Text G1 Roman</vt:lpstr>
      <vt:lpstr>Georgia</vt:lpstr>
      <vt:lpstr>Google Sans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Standardizing Tumor Names</vt:lpstr>
      <vt:lpstr>Standardization Method : Edit distance</vt:lpstr>
      <vt:lpstr>Standardization Method 1 : Edit distance</vt:lpstr>
      <vt:lpstr>Standardization Method : Edit distance Benchmark Results</vt:lpstr>
      <vt:lpstr>Standardization Method : Edit distance Benchmark Results</vt:lpstr>
      <vt:lpstr>Standardization Method 2 : Edit distance + Clustering</vt:lpstr>
      <vt:lpstr>Standardization Method 3 : Embedding +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16</cp:revision>
  <dcterms:created xsi:type="dcterms:W3CDTF">2018-01-25T18:17:50Z</dcterms:created>
  <dcterms:modified xsi:type="dcterms:W3CDTF">2024-03-08T21:07:30Z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