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8404800" cy="51206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71"/>
    <p:restoredTop sz="94699"/>
  </p:normalViewPr>
  <p:slideViewPr>
    <p:cSldViewPr snapToGrid="0">
      <p:cViewPr>
        <p:scale>
          <a:sx n="35" d="100"/>
          <a:sy n="35" d="100"/>
        </p:scale>
        <p:origin x="3824"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4B054-80A2-7F4E-AB06-502C5069E235}" type="datetimeFigureOut">
              <a:rPr lang="en-US" smtClean="0"/>
              <a:t>9/19/24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FB813-C6FB-A940-9D3A-CC8FC7406B74}" type="slidenum">
              <a:rPr lang="en-US" smtClean="0"/>
              <a:t>‹#›</a:t>
            </a:fld>
            <a:endParaRPr lang="en-US"/>
          </a:p>
        </p:txBody>
      </p:sp>
    </p:spTree>
    <p:extLst>
      <p:ext uri="{BB962C8B-B14F-4D97-AF65-F5344CB8AC3E}">
        <p14:creationId xmlns:p14="http://schemas.microsoft.com/office/powerpoint/2010/main" val="3595878646"/>
      </p:ext>
    </p:extLst>
  </p:cSld>
  <p:clrMap bg1="lt1" tx1="dk1" bg2="lt2" tx2="dk2" accent1="accent1" accent2="accent2" accent3="accent3" accent4="accent4" accent5="accent5" accent6="accent6" hlink="hlink" folHlink="folHlink"/>
  <p:notesStyle>
    <a:lvl1pPr marL="0" algn="l" defTabSz="4301338" rtl="0" eaLnBrk="1" latinLnBrk="0" hangingPunct="1">
      <a:defRPr sz="5645" kern="1200">
        <a:solidFill>
          <a:schemeClr val="tx1"/>
        </a:solidFill>
        <a:latin typeface="+mn-lt"/>
        <a:ea typeface="+mn-ea"/>
        <a:cs typeface="+mn-cs"/>
      </a:defRPr>
    </a:lvl1pPr>
    <a:lvl2pPr marL="2150669" algn="l" defTabSz="4301338" rtl="0" eaLnBrk="1" latinLnBrk="0" hangingPunct="1">
      <a:defRPr sz="5645" kern="1200">
        <a:solidFill>
          <a:schemeClr val="tx1"/>
        </a:solidFill>
        <a:latin typeface="+mn-lt"/>
        <a:ea typeface="+mn-ea"/>
        <a:cs typeface="+mn-cs"/>
      </a:defRPr>
    </a:lvl2pPr>
    <a:lvl3pPr marL="4301338" algn="l" defTabSz="4301338" rtl="0" eaLnBrk="1" latinLnBrk="0" hangingPunct="1">
      <a:defRPr sz="5645" kern="1200">
        <a:solidFill>
          <a:schemeClr val="tx1"/>
        </a:solidFill>
        <a:latin typeface="+mn-lt"/>
        <a:ea typeface="+mn-ea"/>
        <a:cs typeface="+mn-cs"/>
      </a:defRPr>
    </a:lvl3pPr>
    <a:lvl4pPr marL="6452006" algn="l" defTabSz="4301338" rtl="0" eaLnBrk="1" latinLnBrk="0" hangingPunct="1">
      <a:defRPr sz="5645" kern="1200">
        <a:solidFill>
          <a:schemeClr val="tx1"/>
        </a:solidFill>
        <a:latin typeface="+mn-lt"/>
        <a:ea typeface="+mn-ea"/>
        <a:cs typeface="+mn-cs"/>
      </a:defRPr>
    </a:lvl4pPr>
    <a:lvl5pPr marL="8602675" algn="l" defTabSz="4301338" rtl="0" eaLnBrk="1" latinLnBrk="0" hangingPunct="1">
      <a:defRPr sz="5645" kern="1200">
        <a:solidFill>
          <a:schemeClr val="tx1"/>
        </a:solidFill>
        <a:latin typeface="+mn-lt"/>
        <a:ea typeface="+mn-ea"/>
        <a:cs typeface="+mn-cs"/>
      </a:defRPr>
    </a:lvl5pPr>
    <a:lvl6pPr marL="10753344" algn="l" defTabSz="4301338" rtl="0" eaLnBrk="1" latinLnBrk="0" hangingPunct="1">
      <a:defRPr sz="5645" kern="1200">
        <a:solidFill>
          <a:schemeClr val="tx1"/>
        </a:solidFill>
        <a:latin typeface="+mn-lt"/>
        <a:ea typeface="+mn-ea"/>
        <a:cs typeface="+mn-cs"/>
      </a:defRPr>
    </a:lvl6pPr>
    <a:lvl7pPr marL="12904013" algn="l" defTabSz="4301338" rtl="0" eaLnBrk="1" latinLnBrk="0" hangingPunct="1">
      <a:defRPr sz="5645" kern="1200">
        <a:solidFill>
          <a:schemeClr val="tx1"/>
        </a:solidFill>
        <a:latin typeface="+mn-lt"/>
        <a:ea typeface="+mn-ea"/>
        <a:cs typeface="+mn-cs"/>
      </a:defRPr>
    </a:lvl7pPr>
    <a:lvl8pPr marL="15054682" algn="l" defTabSz="4301338" rtl="0" eaLnBrk="1" latinLnBrk="0" hangingPunct="1">
      <a:defRPr sz="5645" kern="1200">
        <a:solidFill>
          <a:schemeClr val="tx1"/>
        </a:solidFill>
        <a:latin typeface="+mn-lt"/>
        <a:ea typeface="+mn-ea"/>
        <a:cs typeface="+mn-cs"/>
      </a:defRPr>
    </a:lvl8pPr>
    <a:lvl9pPr marL="17205350" algn="l" defTabSz="4301338" rtl="0" eaLnBrk="1" latinLnBrk="0" hangingPunct="1">
      <a:defRPr sz="564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AFB813-C6FB-A940-9D3A-CC8FC7406B74}" type="slidenum">
              <a:rPr lang="en-US" smtClean="0"/>
              <a:t>1</a:t>
            </a:fld>
            <a:endParaRPr lang="en-US"/>
          </a:p>
        </p:txBody>
      </p:sp>
    </p:spTree>
    <p:extLst>
      <p:ext uri="{BB962C8B-B14F-4D97-AF65-F5344CB8AC3E}">
        <p14:creationId xmlns:p14="http://schemas.microsoft.com/office/powerpoint/2010/main" val="3095793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8380311"/>
            <a:ext cx="32644080" cy="17827413"/>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6895217"/>
            <a:ext cx="28803600" cy="12363023"/>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586043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68213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726267"/>
            <a:ext cx="8281035" cy="433950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726267"/>
            <a:ext cx="24363045" cy="433950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144719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68767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12766055"/>
            <a:ext cx="33124140" cy="21300436"/>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34268002"/>
            <a:ext cx="33124140" cy="11201396"/>
          </a:xfrm>
        </p:spPr>
        <p:txBody>
          <a:bodyPr/>
          <a:lstStyle>
            <a:lvl1pPr marL="0" indent="0">
              <a:buNone/>
              <a:defRPr sz="10080">
                <a:solidFill>
                  <a:schemeClr val="tx1">
                    <a:tint val="82000"/>
                  </a:schemeClr>
                </a:solidFill>
              </a:defRPr>
            </a:lvl1pPr>
            <a:lvl2pPr marL="1920240" indent="0">
              <a:buNone/>
              <a:defRPr sz="8400">
                <a:solidFill>
                  <a:schemeClr val="tx1">
                    <a:tint val="82000"/>
                  </a:schemeClr>
                </a:solidFill>
              </a:defRPr>
            </a:lvl2pPr>
            <a:lvl3pPr marL="3840480" indent="0">
              <a:buNone/>
              <a:defRPr sz="7560">
                <a:solidFill>
                  <a:schemeClr val="tx1">
                    <a:tint val="82000"/>
                  </a:schemeClr>
                </a:solidFill>
              </a:defRPr>
            </a:lvl3pPr>
            <a:lvl4pPr marL="5760720" indent="0">
              <a:buNone/>
              <a:defRPr sz="6720">
                <a:solidFill>
                  <a:schemeClr val="tx1">
                    <a:tint val="82000"/>
                  </a:schemeClr>
                </a:solidFill>
              </a:defRPr>
            </a:lvl4pPr>
            <a:lvl5pPr marL="7680960" indent="0">
              <a:buNone/>
              <a:defRPr sz="6720">
                <a:solidFill>
                  <a:schemeClr val="tx1">
                    <a:tint val="82000"/>
                  </a:schemeClr>
                </a:solidFill>
              </a:defRPr>
            </a:lvl5pPr>
            <a:lvl6pPr marL="9601200" indent="0">
              <a:buNone/>
              <a:defRPr sz="6720">
                <a:solidFill>
                  <a:schemeClr val="tx1">
                    <a:tint val="82000"/>
                  </a:schemeClr>
                </a:solidFill>
              </a:defRPr>
            </a:lvl6pPr>
            <a:lvl7pPr marL="11521440" indent="0">
              <a:buNone/>
              <a:defRPr sz="6720">
                <a:solidFill>
                  <a:schemeClr val="tx1">
                    <a:tint val="82000"/>
                  </a:schemeClr>
                </a:solidFill>
              </a:defRPr>
            </a:lvl7pPr>
            <a:lvl8pPr marL="13441680" indent="0">
              <a:buNone/>
              <a:defRPr sz="6720">
                <a:solidFill>
                  <a:schemeClr val="tx1">
                    <a:tint val="82000"/>
                  </a:schemeClr>
                </a:solidFill>
              </a:defRPr>
            </a:lvl8pPr>
            <a:lvl9pPr marL="15361920" indent="0">
              <a:buNone/>
              <a:defRPr sz="67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3FD80D-BBB5-6E40-8FD3-426FE7B58FAD}" type="datetimeFigureOut">
              <a:rPr lang="en-US" smtClean="0"/>
              <a:t>9/19/24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219719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3631334"/>
            <a:ext cx="1632204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3631334"/>
            <a:ext cx="1632204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3FD80D-BBB5-6E40-8FD3-426FE7B58FAD}" type="datetimeFigureOut">
              <a:rPr lang="en-US" smtClean="0"/>
              <a:t>9/19/24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45977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726278"/>
            <a:ext cx="33124140" cy="98975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12552684"/>
            <a:ext cx="16247028"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8704560"/>
            <a:ext cx="16247028"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12552684"/>
            <a:ext cx="16327042"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8704560"/>
            <a:ext cx="16327042"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3FD80D-BBB5-6E40-8FD3-426FE7B58FAD}" type="datetimeFigureOut">
              <a:rPr lang="en-US" smtClean="0"/>
              <a:t>9/19/24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018541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3FD80D-BBB5-6E40-8FD3-426FE7B58FAD}" type="datetimeFigureOut">
              <a:rPr lang="en-US" smtClean="0"/>
              <a:t>9/19/24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229366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FD80D-BBB5-6E40-8FD3-426FE7B58FAD}" type="datetimeFigureOut">
              <a:rPr lang="en-US" smtClean="0"/>
              <a:t>9/19/24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784752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7372785"/>
            <a:ext cx="19442430" cy="36389733"/>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D80D-BBB5-6E40-8FD3-426FE7B58FAD}" type="datetimeFigureOut">
              <a:rPr lang="en-US" smtClean="0"/>
              <a:t>9/19/24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445006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7372785"/>
            <a:ext cx="19442430" cy="36389733"/>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D80D-BBB5-6E40-8FD3-426FE7B58FAD}" type="datetimeFigureOut">
              <a:rPr lang="en-US" smtClean="0"/>
              <a:t>9/19/24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61052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726278"/>
            <a:ext cx="33124140" cy="98975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3631334"/>
            <a:ext cx="33124140" cy="324899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47460758"/>
            <a:ext cx="8641080" cy="2726267"/>
          </a:xfrm>
          <a:prstGeom prst="rect">
            <a:avLst/>
          </a:prstGeom>
        </p:spPr>
        <p:txBody>
          <a:bodyPr vert="horz" lIns="91440" tIns="45720" rIns="91440" bIns="45720" rtlCol="0" anchor="ctr"/>
          <a:lstStyle>
            <a:lvl1pPr algn="l">
              <a:defRPr sz="5040">
                <a:solidFill>
                  <a:schemeClr val="tx1">
                    <a:tint val="82000"/>
                  </a:schemeClr>
                </a:solidFill>
              </a:defRPr>
            </a:lvl1pPr>
          </a:lstStyle>
          <a:p>
            <a:fld id="{533FD80D-BBB5-6E40-8FD3-426FE7B58FAD}" type="datetimeFigureOut">
              <a:rPr lang="en-US" smtClean="0"/>
              <a:t>9/19/24</a:t>
            </a:fld>
            <a:endParaRPr lang="en-US"/>
          </a:p>
        </p:txBody>
      </p:sp>
      <p:sp>
        <p:nvSpPr>
          <p:cNvPr id="5" name="Footer Placeholder 4"/>
          <p:cNvSpPr>
            <a:spLocks noGrp="1"/>
          </p:cNvSpPr>
          <p:nvPr>
            <p:ph type="ftr" sz="quarter" idx="3"/>
          </p:nvPr>
        </p:nvSpPr>
        <p:spPr>
          <a:xfrm>
            <a:off x="12721590" y="47460758"/>
            <a:ext cx="12961620" cy="2726267"/>
          </a:xfrm>
          <a:prstGeom prst="rect">
            <a:avLst/>
          </a:prstGeom>
        </p:spPr>
        <p:txBody>
          <a:bodyPr vert="horz" lIns="91440" tIns="45720" rIns="91440" bIns="45720" rtlCol="0" anchor="ctr"/>
          <a:lstStyle>
            <a:lvl1pPr algn="ctr">
              <a:defRPr sz="50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7123390" y="47460758"/>
            <a:ext cx="8641080" cy="2726267"/>
          </a:xfrm>
          <a:prstGeom prst="rect">
            <a:avLst/>
          </a:prstGeom>
        </p:spPr>
        <p:txBody>
          <a:bodyPr vert="horz" lIns="91440" tIns="45720" rIns="91440" bIns="45720" rtlCol="0" anchor="ctr"/>
          <a:lstStyle>
            <a:lvl1pPr algn="r">
              <a:defRPr sz="5040">
                <a:solidFill>
                  <a:schemeClr val="tx1">
                    <a:tint val="82000"/>
                  </a:schemeClr>
                </a:solidFill>
              </a:defRPr>
            </a:lvl1pPr>
          </a:lstStyle>
          <a:p>
            <a:fld id="{F08ADCE1-ED00-C348-A50B-9E0D77E034B4}" type="slidenum">
              <a:rPr lang="en-US" smtClean="0"/>
              <a:t>‹#›</a:t>
            </a:fld>
            <a:endParaRPr lang="en-US"/>
          </a:p>
        </p:txBody>
      </p:sp>
    </p:spTree>
    <p:extLst>
      <p:ext uri="{BB962C8B-B14F-4D97-AF65-F5344CB8AC3E}">
        <p14:creationId xmlns:p14="http://schemas.microsoft.com/office/powerpoint/2010/main" val="1876266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ue text on a black background&#10;&#10;Description automatically generated">
            <a:extLst>
              <a:ext uri="{FF2B5EF4-FFF2-40B4-BE49-F238E27FC236}">
                <a16:creationId xmlns:a16="http://schemas.microsoft.com/office/drawing/2014/main" id="{0FAA06CF-D340-DFEC-E919-0B72478BC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24" y="1530554"/>
            <a:ext cx="9668948" cy="20273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green circle with white text&#10;&#10;Description automatically generated">
            <a:extLst>
              <a:ext uri="{FF2B5EF4-FFF2-40B4-BE49-F238E27FC236}">
                <a16:creationId xmlns:a16="http://schemas.microsoft.com/office/drawing/2014/main" id="{31660AEB-0CD6-C2A1-AB7B-D825DE4513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06476" y="1530554"/>
            <a:ext cx="3251200" cy="3251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847CC7-E71B-EA5A-0615-0D0B4D21F9E5}"/>
              </a:ext>
            </a:extLst>
          </p:cNvPr>
          <p:cNvSpPr txBox="1"/>
          <p:nvPr/>
        </p:nvSpPr>
        <p:spPr>
          <a:xfrm>
            <a:off x="922304" y="-166065"/>
            <a:ext cx="38523348" cy="3393237"/>
          </a:xfrm>
          <a:prstGeom prst="rect">
            <a:avLst/>
          </a:prstGeom>
          <a:noFill/>
        </p:spPr>
        <p:txBody>
          <a:bodyPr wrap="square">
            <a:spAutoFit/>
          </a:bodyPr>
          <a:lstStyle/>
          <a:p>
            <a:pPr algn="ctr" rtl="0">
              <a:spcBef>
                <a:spcPts val="0"/>
              </a:spcBef>
              <a:spcAft>
                <a:spcPts val="300"/>
              </a:spcAft>
            </a:pPr>
            <a:r>
              <a:rPr lang="en-US" sz="8800" b="1" i="0" dirty="0">
                <a:solidFill>
                  <a:schemeClr val="accent1"/>
                </a:solidFill>
                <a:effectLst/>
                <a:latin typeface="Calibri" panose="020F0502020204030204" pitchFamily="34" charset="0"/>
                <a:cs typeface="Calibri" panose="020F0502020204030204" pitchFamily="34" charset="0"/>
              </a:rPr>
              <a:t> Standardization</a:t>
            </a:r>
            <a:r>
              <a:rPr lang="en-US" sz="8800" b="1" i="0" u="none" strike="noStrike" dirty="0">
                <a:solidFill>
                  <a:schemeClr val="accent1"/>
                </a:solidFill>
                <a:effectLst/>
                <a:latin typeface="Calibri" panose="020F0502020204030204" pitchFamily="34" charset="0"/>
                <a:cs typeface="Calibri" panose="020F0502020204030204" pitchFamily="34" charset="0"/>
              </a:rPr>
              <a:t> of Tumor Names in  NIH-Clinical Trials Registry using Large Language Model Embedding Analysis</a:t>
            </a:r>
            <a:endParaRPr lang="en-US" sz="8800" b="1" dirty="0">
              <a:solidFill>
                <a:schemeClr val="accent1"/>
              </a:solidFill>
              <a:effectLst/>
              <a:latin typeface="Calibri" panose="020F0502020204030204" pitchFamily="34" charset="0"/>
              <a:cs typeface="Calibri" panose="020F0502020204030204" pitchFamily="34" charset="0"/>
            </a:endParaRPr>
          </a:p>
          <a:p>
            <a:br>
              <a:rPr lang="en-US" dirty="0"/>
            </a:br>
            <a:endParaRPr lang="en-US" dirty="0"/>
          </a:p>
        </p:txBody>
      </p:sp>
      <p:sp>
        <p:nvSpPr>
          <p:cNvPr id="8" name="TextBox 7">
            <a:extLst>
              <a:ext uri="{FF2B5EF4-FFF2-40B4-BE49-F238E27FC236}">
                <a16:creationId xmlns:a16="http://schemas.microsoft.com/office/drawing/2014/main" id="{9A961976-F7E4-D3FD-E1DE-80E3EBFDC226}"/>
              </a:ext>
            </a:extLst>
          </p:cNvPr>
          <p:cNvSpPr txBox="1"/>
          <p:nvPr/>
        </p:nvSpPr>
        <p:spPr>
          <a:xfrm>
            <a:off x="9602956" y="2926057"/>
            <a:ext cx="22145012" cy="1569660"/>
          </a:xfrm>
          <a:prstGeom prst="rect">
            <a:avLst/>
          </a:prstGeom>
          <a:noFill/>
        </p:spPr>
        <p:txBody>
          <a:bodyPr wrap="square" rtlCol="0">
            <a:spAutoFit/>
          </a:bodyPr>
          <a:lstStyle/>
          <a:p>
            <a:pPr algn="ctr"/>
            <a:r>
              <a:rPr lang="en-US" sz="4800" b="0" i="0" u="none" strike="noStrike" dirty="0">
                <a:solidFill>
                  <a:srgbClr val="000000"/>
                </a:solidFill>
                <a:effectLst/>
                <a:latin typeface="Calibri" panose="020F0502020204030204" pitchFamily="34" charset="0"/>
                <a:cs typeface="Calibri" panose="020F0502020204030204" pitchFamily="34" charset="0"/>
              </a:rPr>
              <a:t>Aditya Lahiri</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Sangeeta Shukla</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Ben Stear</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Taha </a:t>
            </a:r>
            <a:r>
              <a:rPr lang="en-US" sz="4800" b="0" i="0" u="none" strike="noStrike" dirty="0" err="1">
                <a:solidFill>
                  <a:srgbClr val="000000"/>
                </a:solidFill>
                <a:effectLst/>
                <a:latin typeface="Calibri" panose="020F0502020204030204" pitchFamily="34" charset="0"/>
                <a:cs typeface="Calibri" panose="020F0502020204030204" pitchFamily="34" charset="0"/>
              </a:rPr>
              <a:t>Mohseni</a:t>
            </a:r>
            <a:r>
              <a:rPr lang="en-US" sz="4800" b="0" i="0" u="none" strike="noStrike" dirty="0">
                <a:solidFill>
                  <a:srgbClr val="000000"/>
                </a:solidFill>
                <a:effectLst/>
                <a:latin typeface="Calibri" panose="020F0502020204030204" pitchFamily="34" charset="0"/>
                <a:cs typeface="Calibri" panose="020F0502020204030204" pitchFamily="34" charset="0"/>
              </a:rPr>
              <a:t> Ahooyi</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Katherine Beigel</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Elizabeth Margolskee</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2</a:t>
            </a:r>
            <a:r>
              <a:rPr lang="en-US" sz="4800" b="0" i="0" u="none" strike="noStrike" dirty="0">
                <a:solidFill>
                  <a:srgbClr val="000000"/>
                </a:solidFill>
                <a:effectLst/>
                <a:latin typeface="Calibri" panose="020F0502020204030204" pitchFamily="34" charset="0"/>
                <a:cs typeface="Calibri" panose="020F0502020204030204" pitchFamily="34" charset="0"/>
              </a:rPr>
              <a:t>, Deanne Taylor</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1,3</a:t>
            </a:r>
            <a:r>
              <a:rPr lang="en-US" sz="4800" b="0" i="0" u="none" strike="noStrike" dirty="0">
                <a:solidFill>
                  <a:srgbClr val="000000"/>
                </a:solidFill>
                <a:effectLst/>
                <a:latin typeface="Calibri" panose="020F0502020204030204" pitchFamily="34" charset="0"/>
                <a:cs typeface="Calibri" panose="020F0502020204030204" pitchFamily="34" charset="0"/>
              </a:rPr>
              <a:t> </a:t>
            </a:r>
            <a:endParaRPr lang="en-US" sz="48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91E81AE8-2A56-DA41-FAAC-DB78F7CCEC2F}"/>
              </a:ext>
            </a:extLst>
          </p:cNvPr>
          <p:cNvSpPr txBox="1"/>
          <p:nvPr/>
        </p:nvSpPr>
        <p:spPr>
          <a:xfrm>
            <a:off x="4241613" y="4596380"/>
            <a:ext cx="31884730" cy="1477328"/>
          </a:xfrm>
          <a:prstGeom prst="rect">
            <a:avLst/>
          </a:prstGeom>
          <a:noFill/>
        </p:spPr>
        <p:txBody>
          <a:bodyPr wrap="square" rtlCol="0">
            <a:spAutoFit/>
          </a:bodyPr>
          <a:lstStyle/>
          <a:p>
            <a:pPr algn="ctr" rtl="0" fontAlgn="base">
              <a:spcBef>
                <a:spcPts val="0"/>
              </a:spcBef>
              <a:spcAft>
                <a:spcPts val="0"/>
              </a:spcAft>
            </a:pPr>
            <a:r>
              <a:rPr lang="en-US" sz="3600" i="0" u="none" strike="noStrike" baseline="30000" dirty="0">
                <a:solidFill>
                  <a:srgbClr val="000000"/>
                </a:solidFill>
                <a:effectLst/>
                <a:latin typeface="Calibri" panose="020F0502020204030204" pitchFamily="34" charset="0"/>
                <a:cs typeface="Calibri" panose="020F0502020204030204" pitchFamily="34" charset="0"/>
              </a:rPr>
              <a:t>1 </a:t>
            </a:r>
            <a:r>
              <a:rPr lang="en-US" sz="3600" b="0" i="0" u="none" strike="noStrike" dirty="0">
                <a:solidFill>
                  <a:srgbClr val="000000"/>
                </a:solidFill>
                <a:effectLst/>
                <a:latin typeface="Calibri" panose="020F0502020204030204" pitchFamily="34" charset="0"/>
                <a:cs typeface="Calibri" panose="020F0502020204030204" pitchFamily="34" charset="0"/>
              </a:rPr>
              <a:t>The Department of Biomedical and Health Informatics, The Children’s Hospital of Philadelphia, Philadelphia PA ; </a:t>
            </a:r>
            <a:r>
              <a:rPr lang="en-US" sz="3600" i="0" u="none" strike="noStrike" baseline="30000" dirty="0">
                <a:solidFill>
                  <a:srgbClr val="000000"/>
                </a:solidFill>
                <a:effectLst/>
                <a:latin typeface="Calibri" panose="020F0502020204030204" pitchFamily="34" charset="0"/>
                <a:cs typeface="Calibri" panose="020F0502020204030204" pitchFamily="34" charset="0"/>
              </a:rPr>
              <a:t>2</a:t>
            </a:r>
            <a:r>
              <a:rPr lang="en-US" sz="3600" b="0" i="0" u="none" strike="noStrike" dirty="0">
                <a:solidFill>
                  <a:srgbClr val="000000"/>
                </a:solidFill>
                <a:effectLst/>
                <a:latin typeface="Calibri" panose="020F0502020204030204" pitchFamily="34" charset="0"/>
                <a:cs typeface="Calibri" panose="020F0502020204030204" pitchFamily="34" charset="0"/>
              </a:rPr>
              <a:t>Department of Pathology &amp; Laboratory Medicine, Children's Hospital of Philadelphia, Philadelphia PA ; </a:t>
            </a:r>
            <a:r>
              <a:rPr lang="en-US" sz="3600" i="0" u="none" strike="noStrike" baseline="30000" dirty="0">
                <a:solidFill>
                  <a:srgbClr val="000000"/>
                </a:solidFill>
                <a:effectLst/>
                <a:latin typeface="Calibri" panose="020F0502020204030204" pitchFamily="34" charset="0"/>
                <a:cs typeface="Calibri" panose="020F0502020204030204" pitchFamily="34" charset="0"/>
              </a:rPr>
              <a:t>3</a:t>
            </a:r>
            <a:r>
              <a:rPr lang="en-US" sz="3600" b="0" i="0" u="none" strike="noStrike" dirty="0">
                <a:solidFill>
                  <a:srgbClr val="000000"/>
                </a:solidFill>
                <a:effectLst/>
                <a:latin typeface="Calibri" panose="020F0502020204030204" pitchFamily="34" charset="0"/>
                <a:cs typeface="Calibri" panose="020F0502020204030204" pitchFamily="34" charset="0"/>
              </a:rPr>
              <a:t>Department of Pediatrics, University of Pennsylvania Perelman Medical School, Philadelphia PA </a:t>
            </a:r>
          </a:p>
          <a:p>
            <a:endParaRPr lang="en-US" dirty="0"/>
          </a:p>
        </p:txBody>
      </p:sp>
      <p:sp>
        <p:nvSpPr>
          <p:cNvPr id="10" name="TextBox 9">
            <a:extLst>
              <a:ext uri="{FF2B5EF4-FFF2-40B4-BE49-F238E27FC236}">
                <a16:creationId xmlns:a16="http://schemas.microsoft.com/office/drawing/2014/main" id="{E8088694-867E-FFA3-7FEB-5D65DDD915E5}"/>
              </a:ext>
            </a:extLst>
          </p:cNvPr>
          <p:cNvSpPr txBox="1"/>
          <p:nvPr/>
        </p:nvSpPr>
        <p:spPr>
          <a:xfrm>
            <a:off x="449589" y="6119881"/>
            <a:ext cx="16623792"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Abstract</a:t>
            </a:r>
          </a:p>
        </p:txBody>
      </p:sp>
      <p:sp>
        <p:nvSpPr>
          <p:cNvPr id="11" name="TextBox 10">
            <a:extLst>
              <a:ext uri="{FF2B5EF4-FFF2-40B4-BE49-F238E27FC236}">
                <a16:creationId xmlns:a16="http://schemas.microsoft.com/office/drawing/2014/main" id="{9CD2B5B8-DE47-F12D-07CC-19D690C6F0B7}"/>
              </a:ext>
            </a:extLst>
          </p:cNvPr>
          <p:cNvSpPr txBox="1"/>
          <p:nvPr/>
        </p:nvSpPr>
        <p:spPr>
          <a:xfrm>
            <a:off x="449589" y="20254718"/>
            <a:ext cx="16623792"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Background</a:t>
            </a:r>
          </a:p>
        </p:txBody>
      </p:sp>
      <p:sp>
        <p:nvSpPr>
          <p:cNvPr id="12" name="TextBox 11">
            <a:extLst>
              <a:ext uri="{FF2B5EF4-FFF2-40B4-BE49-F238E27FC236}">
                <a16:creationId xmlns:a16="http://schemas.microsoft.com/office/drawing/2014/main" id="{0B7EAF46-20C4-FE66-82C2-B3CD62947DEE}"/>
              </a:ext>
            </a:extLst>
          </p:cNvPr>
          <p:cNvSpPr txBox="1"/>
          <p:nvPr/>
        </p:nvSpPr>
        <p:spPr>
          <a:xfrm>
            <a:off x="449589" y="32294753"/>
            <a:ext cx="16623792"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Databases</a:t>
            </a:r>
          </a:p>
        </p:txBody>
      </p:sp>
      <p:sp>
        <p:nvSpPr>
          <p:cNvPr id="14" name="TextBox 13">
            <a:extLst>
              <a:ext uri="{FF2B5EF4-FFF2-40B4-BE49-F238E27FC236}">
                <a16:creationId xmlns:a16="http://schemas.microsoft.com/office/drawing/2014/main" id="{00A9544D-2947-0D99-F67E-8EB861CA5785}"/>
              </a:ext>
            </a:extLst>
          </p:cNvPr>
          <p:cNvSpPr txBox="1"/>
          <p:nvPr/>
        </p:nvSpPr>
        <p:spPr>
          <a:xfrm>
            <a:off x="449589" y="7257119"/>
            <a:ext cx="16781364" cy="12957393"/>
          </a:xfrm>
          <a:prstGeom prst="rect">
            <a:avLst/>
          </a:prstGeom>
          <a:noFill/>
        </p:spPr>
        <p:txBody>
          <a:bodyPr wrap="square" rtlCol="0">
            <a:spAutoFit/>
          </a:bodyPr>
          <a:lstStyle/>
          <a:p>
            <a:pPr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Objective:</a:t>
            </a:r>
            <a:endParaRPr lang="en-US" sz="3200" b="0" dirty="0">
              <a:effectLst/>
              <a:latin typeface="Calibri" panose="020F0502020204030204" pitchFamily="34" charset="0"/>
              <a:cs typeface="Calibri" panose="020F0502020204030204" pitchFamily="34" charset="0"/>
            </a:endParaRPr>
          </a:p>
          <a:p>
            <a:pPr rtl="0">
              <a:spcBef>
                <a:spcPts val="0"/>
              </a:spcBef>
              <a:spcAft>
                <a:spcPts val="0"/>
              </a:spcAft>
            </a:pPr>
            <a:r>
              <a:rPr lang="en-US" sz="3200" b="0" i="0" u="none" strike="noStrike" dirty="0">
                <a:solidFill>
                  <a:srgbClr val="0E101A"/>
                </a:solidFill>
                <a:effectLst/>
                <a:latin typeface="Calibri" panose="020F0502020204030204" pitchFamily="34" charset="0"/>
                <a:cs typeface="Calibri" panose="020F0502020204030204" pitchFamily="34" charset="0"/>
              </a:rPr>
              <a:t>This study aimed to extract tumor names from the National Institute of Health's (NIH) clinical trials registry (</a:t>
            </a:r>
            <a:r>
              <a:rPr lang="en-US" sz="3200" b="0" i="0" u="none" strike="noStrike" dirty="0" err="1">
                <a:solidFill>
                  <a:srgbClr val="0E101A"/>
                </a:solidFill>
                <a:effectLst/>
                <a:latin typeface="Calibri" panose="020F0502020204030204" pitchFamily="34" charset="0"/>
                <a:cs typeface="Calibri" panose="020F0502020204030204" pitchFamily="34" charset="0"/>
              </a:rPr>
              <a:t>ClinicalTrials.gov</a:t>
            </a:r>
            <a:r>
              <a:rPr lang="en-US" sz="3200" b="0" i="0" u="none" strike="noStrike" dirty="0">
                <a:solidFill>
                  <a:srgbClr val="0E101A"/>
                </a:solidFill>
                <a:effectLst/>
                <a:latin typeface="Calibri" panose="020F0502020204030204" pitchFamily="34" charset="0"/>
                <a:cs typeface="Calibri" panose="020F0502020204030204" pitchFamily="34" charset="0"/>
              </a:rPr>
              <a:t>) and standardize them according to the corresponding tumor terminology established in the World Health Organization's (WHO) tumor classification system and the National Cancer Institute Thesaurus (</a:t>
            </a:r>
            <a:r>
              <a:rPr lang="en-US" sz="3200" b="0" i="0" u="none" strike="noStrike" dirty="0" err="1">
                <a:solidFill>
                  <a:srgbClr val="0E101A"/>
                </a:solidFill>
                <a:effectLst/>
                <a:latin typeface="Calibri" panose="020F0502020204030204" pitchFamily="34" charset="0"/>
                <a:cs typeface="Calibri" panose="020F0502020204030204" pitchFamily="34" charset="0"/>
              </a:rPr>
              <a:t>NCIt</a:t>
            </a:r>
            <a:r>
              <a:rPr lang="en-US" sz="3200" b="0" i="0" u="none" strike="noStrike" dirty="0">
                <a:solidFill>
                  <a:srgbClr val="0E101A"/>
                </a:solidFill>
                <a:effectLst/>
                <a:latin typeface="Calibri" panose="020F0502020204030204" pitchFamily="34" charset="0"/>
                <a:cs typeface="Calibri" panose="020F0502020204030204" pitchFamily="34" charset="0"/>
              </a:rPr>
              <a:t>).</a:t>
            </a:r>
            <a:endParaRPr lang="en-US" sz="3200" b="0" dirty="0">
              <a:effectLst/>
              <a:latin typeface="Calibri" panose="020F0502020204030204" pitchFamily="34" charset="0"/>
              <a:cs typeface="Calibri" panose="020F0502020204030204" pitchFamily="34" charset="0"/>
            </a:endParaRPr>
          </a:p>
          <a:p>
            <a:pPr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Materials and Methods:</a:t>
            </a:r>
            <a:endParaRPr lang="en-US" sz="3200" b="0" dirty="0">
              <a:effectLst/>
              <a:latin typeface="Calibri" panose="020F0502020204030204" pitchFamily="34" charset="0"/>
              <a:cs typeface="Calibri" panose="020F0502020204030204" pitchFamily="34" charset="0"/>
            </a:endParaRPr>
          </a:p>
          <a:p>
            <a:pPr rtl="0">
              <a:spcBef>
                <a:spcPts val="0"/>
              </a:spcBef>
              <a:spcAft>
                <a:spcPts val="0"/>
              </a:spcAft>
            </a:pPr>
            <a:r>
              <a:rPr lang="en-US" sz="3200" b="0" i="0" u="none" strike="noStrike" dirty="0">
                <a:solidFill>
                  <a:srgbClr val="0E101A"/>
                </a:solidFill>
                <a:effectLst/>
                <a:latin typeface="Calibri" panose="020F0502020204030204" pitchFamily="34" charset="0"/>
                <a:cs typeface="Calibri" panose="020F0502020204030204" pitchFamily="34" charset="0"/>
              </a:rPr>
              <a:t>We developed a computational pipeline that loads the disease data file from NIH's clinical trials registry and identifies tumors from the rest of the diseases. Following the tumor identification, each tumor from the registry is mapped to a standardized tumor terminology from the WHO tumor classification system and NCIT using twelve text standardization methods based on text-similarity and text-embedding methods. We evaluate each of these methods on a subset of tumors derived from the registry to evaluate their accuracies in mapping the tumors to their standardized tumor terminology in the WHO tumor classification system. We limit the accuracy evaluation to only the WHO tumor classification system as it is considered the gold standard for tumor nomenclature.</a:t>
            </a:r>
            <a:endParaRPr lang="en-US" sz="3200" b="0" dirty="0">
              <a:effectLst/>
              <a:latin typeface="Calibri" panose="020F0502020204030204" pitchFamily="34" charset="0"/>
              <a:cs typeface="Calibri" panose="020F0502020204030204" pitchFamily="34" charset="0"/>
            </a:endParaRPr>
          </a:p>
          <a:p>
            <a:pPr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Results:</a:t>
            </a:r>
            <a:endParaRPr lang="en-US" sz="3200" b="0" dirty="0">
              <a:effectLst/>
              <a:latin typeface="Calibri" panose="020F0502020204030204" pitchFamily="34" charset="0"/>
              <a:cs typeface="Calibri" panose="020F0502020204030204" pitchFamily="34" charset="0"/>
            </a:endParaRPr>
          </a:p>
          <a:p>
            <a:pPr rtl="0">
              <a:spcBef>
                <a:spcPts val="0"/>
              </a:spcBef>
              <a:spcAft>
                <a:spcPts val="0"/>
              </a:spcAft>
            </a:pPr>
            <a:r>
              <a:rPr lang="en-US" sz="3200" b="0" i="0" u="none" strike="noStrike" dirty="0">
                <a:solidFill>
                  <a:srgbClr val="0E101A"/>
                </a:solidFill>
                <a:effectLst/>
                <a:latin typeface="Calibri" panose="020F0502020204030204" pitchFamily="34" charset="0"/>
                <a:cs typeface="Calibri" panose="020F0502020204030204" pitchFamily="34" charset="0"/>
              </a:rPr>
              <a:t>Our results revealed that embedding-based text standardization methods outperformed methods based on text-matching algorithms. We generated two different sets of embeddings from OpenAI’s large language models and observed that accuracy of methods improved with embeddings that had higher dimensions. In particular, we found that finding the closest WHO term to a given tumor name from the registry using Euclidean distance outperformed the other methods.</a:t>
            </a:r>
            <a:endParaRPr lang="en-US" sz="3200" b="0" dirty="0">
              <a:effectLst/>
              <a:latin typeface="Calibri" panose="020F0502020204030204" pitchFamily="34" charset="0"/>
              <a:cs typeface="Calibri" panose="020F0502020204030204" pitchFamily="34" charset="0"/>
            </a:endParaRPr>
          </a:p>
          <a:p>
            <a:pPr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Discussion and Conclusion:</a:t>
            </a:r>
            <a:endParaRPr lang="en-US" sz="3200" b="0" dirty="0">
              <a:effectLst/>
              <a:latin typeface="Calibri" panose="020F0502020204030204" pitchFamily="34" charset="0"/>
              <a:cs typeface="Calibri" panose="020F0502020204030204" pitchFamily="34" charset="0"/>
            </a:endParaRPr>
          </a:p>
          <a:p>
            <a:pPr rtl="0">
              <a:spcBef>
                <a:spcPts val="0"/>
              </a:spcBef>
              <a:spcAft>
                <a:spcPts val="0"/>
              </a:spcAft>
            </a:pPr>
            <a:r>
              <a:rPr lang="en-US" sz="3200" b="0" i="0" u="none" strike="noStrike" dirty="0">
                <a:solidFill>
                  <a:srgbClr val="0E101A"/>
                </a:solidFill>
                <a:effectLst/>
                <a:latin typeface="Calibri" panose="020F0502020204030204" pitchFamily="34" charset="0"/>
                <a:cs typeface="Calibri" panose="020F0502020204030204" pitchFamily="34" charset="0"/>
              </a:rPr>
              <a:t>The tumor names in the NIH clinical trials registry are not standardized, making integrating this data with other biomedical databases challenging. Therefore, we developed a computational pipeline that identifies tumors from the NIH clinical trials registry and standardizes them according to the standardized terms established in the WHO tumors classification system. </a:t>
            </a:r>
            <a:endParaRPr lang="en-US" sz="3200" b="0" dirty="0">
              <a:effectLst/>
              <a:latin typeface="Calibri" panose="020F0502020204030204" pitchFamily="34" charset="0"/>
              <a:cs typeface="Calibri" panose="020F0502020204030204" pitchFamily="34" charset="0"/>
            </a:endParaRPr>
          </a:p>
          <a:p>
            <a:br>
              <a:rPr lang="en-US" dirty="0"/>
            </a:br>
            <a:endParaRPr lang="en-US" dirty="0"/>
          </a:p>
        </p:txBody>
      </p:sp>
      <p:sp>
        <p:nvSpPr>
          <p:cNvPr id="15" name="TextBox 14">
            <a:extLst>
              <a:ext uri="{FF2B5EF4-FFF2-40B4-BE49-F238E27FC236}">
                <a16:creationId xmlns:a16="http://schemas.microsoft.com/office/drawing/2014/main" id="{4E1CDC3C-5BE8-F087-353A-294200411849}"/>
              </a:ext>
            </a:extLst>
          </p:cNvPr>
          <p:cNvSpPr txBox="1"/>
          <p:nvPr/>
        </p:nvSpPr>
        <p:spPr>
          <a:xfrm>
            <a:off x="18282684" y="6119881"/>
            <a:ext cx="16623792"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Background</a:t>
            </a:r>
          </a:p>
        </p:txBody>
      </p:sp>
    </p:spTree>
    <p:extLst>
      <p:ext uri="{BB962C8B-B14F-4D97-AF65-F5344CB8AC3E}">
        <p14:creationId xmlns:p14="http://schemas.microsoft.com/office/powerpoint/2010/main" val="40260616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211</TotalTime>
  <Words>399</Words>
  <Application>Microsoft Macintosh PowerPoint</Application>
  <PresentationFormat>Custom</PresentationFormat>
  <Paragraphs>18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Lahiri, Aditya</dc:creator>
  <cp:lastModifiedBy>Lahiri, Aditya</cp:lastModifiedBy>
  <cp:revision>3</cp:revision>
  <dcterms:created xsi:type="dcterms:W3CDTF">2024-09-19T16:58:34Z</dcterms:created>
  <dcterms:modified xsi:type="dcterms:W3CDTF">2024-09-19T20:29:39Z</dcterms:modified>
</cp:coreProperties>
</file>