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5"/>
  </p:notesMasterIdLst>
  <p:sldIdLst>
    <p:sldId id="256" r:id="rId5"/>
    <p:sldId id="272" r:id="rId6"/>
    <p:sldId id="259" r:id="rId7"/>
    <p:sldId id="260" r:id="rId8"/>
    <p:sldId id="265" r:id="rId9"/>
    <p:sldId id="266" r:id="rId10"/>
    <p:sldId id="267" r:id="rId11"/>
    <p:sldId id="262" r:id="rId12"/>
    <p:sldId id="261" r:id="rId13"/>
    <p:sldId id="269" r:id="rId14"/>
    <p:sldId id="270" r:id="rId15"/>
    <p:sldId id="274" r:id="rId16"/>
    <p:sldId id="275" r:id="rId17"/>
    <p:sldId id="276" r:id="rId18"/>
    <p:sldId id="277" r:id="rId19"/>
    <p:sldId id="278" r:id="rId20"/>
    <p:sldId id="273" r:id="rId21"/>
    <p:sldId id="280" r:id="rId22"/>
    <p:sldId id="279"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1960"/>
    <a:srgbClr val="584B3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29" autoAdjust="0"/>
    <p:restoredTop sz="94660"/>
  </p:normalViewPr>
  <p:slideViewPr>
    <p:cSldViewPr snapToGrid="0">
      <p:cViewPr varScale="1">
        <p:scale>
          <a:sx n="143" d="100"/>
          <a:sy n="143" d="100"/>
        </p:scale>
        <p:origin x="456" y="2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74326-AD78-4E67-8599-BA8A5604D89A}" type="datetimeFigureOut">
              <a:rPr lang="en-US" smtClean="0"/>
              <a:t>4/26/24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8EB8B-B78C-4FCA-B737-0D9226F57ED2}" type="slidenum">
              <a:rPr lang="en-US" smtClean="0"/>
              <a:t>‹#›</a:t>
            </a:fld>
            <a:endParaRPr lang="en-US"/>
          </a:p>
        </p:txBody>
      </p:sp>
    </p:spTree>
    <p:extLst>
      <p:ext uri="{BB962C8B-B14F-4D97-AF65-F5344CB8AC3E}">
        <p14:creationId xmlns:p14="http://schemas.microsoft.com/office/powerpoint/2010/main" val="2229337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199" y="592924"/>
            <a:ext cx="5577591" cy="1207008"/>
          </a:xfrm>
        </p:spPr>
        <p:txBody>
          <a:bodyPr anchor="ctr"/>
          <a:lstStyle>
            <a:lvl1pPr algn="l">
              <a:defRPr sz="3600" b="1" cap="all" baseline="0">
                <a:solidFill>
                  <a:srgbClr val="3E9CC9"/>
                </a:solidFill>
                <a:latin typeface="+mj-lt"/>
              </a:defRPr>
            </a:lvl1pPr>
          </a:lstStyle>
          <a:p>
            <a:r>
              <a:rPr lang="en-US" cap="all" baseline="0" dirty="0"/>
              <a:t>Click to add title</a:t>
            </a:r>
            <a:endParaRPr lang="en-US" dirty="0"/>
          </a:p>
        </p:txBody>
      </p:sp>
      <p:sp>
        <p:nvSpPr>
          <p:cNvPr id="3" name="Subtitle 2"/>
          <p:cNvSpPr>
            <a:spLocks noGrp="1"/>
          </p:cNvSpPr>
          <p:nvPr>
            <p:ph type="subTitle" idx="1" hasCustomPrompt="1"/>
          </p:nvPr>
        </p:nvSpPr>
        <p:spPr>
          <a:xfrm>
            <a:off x="838199" y="1994858"/>
            <a:ext cx="5577589" cy="497951"/>
          </a:xfrm>
        </p:spPr>
        <p:txBody>
          <a:bodyPr>
            <a:normAutofit/>
          </a:bodyPr>
          <a:lstStyle>
            <a:lvl1pPr marL="0" indent="0" algn="l">
              <a:buNone/>
              <a:defRPr sz="2800" b="0" baseline="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Slide Number Placeholder 5"/>
          <p:cNvSpPr>
            <a:spLocks noGrp="1"/>
          </p:cNvSpPr>
          <p:nvPr>
            <p:ph type="sldNum" sz="quarter" idx="12"/>
          </p:nvPr>
        </p:nvSpPr>
        <p:spPr>
          <a:xfrm>
            <a:off x="11309685" y="6356352"/>
            <a:ext cx="563768" cy="365125"/>
          </a:xfrm>
        </p:spPr>
        <p:txBody>
          <a:bodyPr/>
          <a:lstStyle>
            <a:lvl1pPr>
              <a:defRPr>
                <a:solidFill>
                  <a:schemeClr val="bg1"/>
                </a:solidFill>
              </a:defRPr>
            </a:lvl1pPr>
          </a:lstStyle>
          <a:p>
            <a:fld id="{AD40181A-01B0-4CB8-8614-1473649F6741}" type="slidenum">
              <a:rPr lang="en-US" smtClean="0"/>
              <a:pPr/>
              <a:t>‹#›</a:t>
            </a:fld>
            <a:endParaRPr lang="en-US" dirty="0"/>
          </a:p>
        </p:txBody>
      </p:sp>
      <p:sp>
        <p:nvSpPr>
          <p:cNvPr id="12" name="Text Placeholder 11"/>
          <p:cNvSpPr>
            <a:spLocks noGrp="1"/>
          </p:cNvSpPr>
          <p:nvPr>
            <p:ph type="body" sz="quarter" idx="13" hasCustomPrompt="1"/>
          </p:nvPr>
        </p:nvSpPr>
        <p:spPr>
          <a:xfrm>
            <a:off x="838200" y="2764852"/>
            <a:ext cx="5577417" cy="502920"/>
          </a:xfrm>
        </p:spPr>
        <p:txBody>
          <a:bodyPr>
            <a:normAutofit/>
          </a:bodyPr>
          <a:lstStyle>
            <a:lvl1pPr marL="0" indent="0">
              <a:buNone/>
              <a:defRPr sz="2400" b="0" baseline="0">
                <a:latin typeface="Arial" panose="020B0604020202020204" pitchFamily="34" charset="0"/>
                <a:cs typeface="Arial" panose="020B0604020202020204" pitchFamily="34" charset="0"/>
              </a:defRPr>
            </a:lvl1pPr>
          </a:lstStyle>
          <a:p>
            <a:pPr lvl="0"/>
            <a:r>
              <a:rPr lang="en-US" dirty="0"/>
              <a:t>Click to add date</a:t>
            </a:r>
          </a:p>
        </p:txBody>
      </p:sp>
    </p:spTree>
    <p:extLst>
      <p:ext uri="{BB962C8B-B14F-4D97-AF65-F5344CB8AC3E}">
        <p14:creationId xmlns:p14="http://schemas.microsoft.com/office/powerpoint/2010/main" val="2282824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22052" y="320156"/>
            <a:ext cx="11010595" cy="1143000"/>
          </a:xfrm>
        </p:spPr>
        <p:txBody>
          <a:bodyPr/>
          <a:lstStyle>
            <a:lvl1pPr>
              <a:defRPr b="1">
                <a:latin typeface="+mj-lt"/>
              </a:defRPr>
            </a:lvl1pPr>
          </a:lstStyle>
          <a:p>
            <a:r>
              <a:rPr lang="en-US" dirty="0"/>
              <a:t>Click to add title</a:t>
            </a:r>
          </a:p>
        </p:txBody>
      </p:sp>
      <p:sp>
        <p:nvSpPr>
          <p:cNvPr id="3" name="Content Placeholder 2"/>
          <p:cNvSpPr>
            <a:spLocks noGrp="1"/>
          </p:cNvSpPr>
          <p:nvPr>
            <p:ph idx="1" hasCustomPrompt="1"/>
          </p:nvPr>
        </p:nvSpPr>
        <p:spPr>
          <a:xfrm>
            <a:off x="1222052" y="1736231"/>
            <a:ext cx="11010595" cy="3895344"/>
          </a:xfrm>
        </p:spPr>
        <p:txBody>
          <a:bodyPr/>
          <a:lstStyle>
            <a:lvl1pPr>
              <a:defRPr>
                <a:latin typeface="Arial" panose="020B0604020202020204" pitchFamily="34" charset="0"/>
                <a:cs typeface="Arial" panose="020B0604020202020204" pitchFamily="34" charset="0"/>
              </a:defRPr>
            </a:lvl1pPr>
          </a:lstStyle>
          <a:p>
            <a:pPr lvl="0"/>
            <a:r>
              <a:rPr lang="en-US" dirty="0"/>
              <a:t>Click to add text</a:t>
            </a:r>
          </a:p>
        </p:txBody>
      </p:sp>
      <p:sp>
        <p:nvSpPr>
          <p:cNvPr id="6" name="Slide Number Placeholder 5"/>
          <p:cNvSpPr>
            <a:spLocks noGrp="1"/>
          </p:cNvSpPr>
          <p:nvPr>
            <p:ph type="sldNum" sz="quarter" idx="12"/>
          </p:nvPr>
        </p:nvSpPr>
        <p:spPr>
          <a:xfrm>
            <a:off x="11325727" y="6356352"/>
            <a:ext cx="547727" cy="365125"/>
          </a:xfrm>
        </p:spPr>
        <p:txBody>
          <a:bodyPr/>
          <a:lstStyle>
            <a:lvl1pPr>
              <a:defRPr>
                <a:solidFill>
                  <a:srgbClr val="FFFFFE"/>
                </a:solidFill>
              </a:defRPr>
            </a:lvl1pPr>
          </a:lstStyle>
          <a:p>
            <a:fld id="{AD40181A-01B0-4CB8-8614-1473649F6741}" type="slidenum">
              <a:rPr lang="en-US" smtClean="0"/>
              <a:pPr/>
              <a:t>‹#›</a:t>
            </a:fld>
            <a:endParaRPr lang="en-US" dirty="0"/>
          </a:p>
        </p:txBody>
      </p:sp>
    </p:spTree>
    <p:extLst>
      <p:ext uri="{BB962C8B-B14F-4D97-AF65-F5344CB8AC3E}">
        <p14:creationId xmlns:p14="http://schemas.microsoft.com/office/powerpoint/2010/main" val="420067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11325727" y="6356352"/>
            <a:ext cx="548647" cy="365125"/>
          </a:xfrm>
        </p:spPr>
        <p:txBody>
          <a:bodyPr/>
          <a:lstStyle>
            <a:lvl1pPr>
              <a:defRPr>
                <a:solidFill>
                  <a:srgbClr val="FFFFFE"/>
                </a:solidFill>
              </a:defRPr>
            </a:lvl1pPr>
          </a:lstStyle>
          <a:p>
            <a:fld id="{AD40181A-01B0-4CB8-8614-1473649F6741}" type="slidenum">
              <a:rPr lang="en-US" smtClean="0"/>
              <a:pPr/>
              <a:t>‹#›</a:t>
            </a:fld>
            <a:endParaRPr lang="en-US" dirty="0"/>
          </a:p>
        </p:txBody>
      </p:sp>
      <p:sp>
        <p:nvSpPr>
          <p:cNvPr id="2" name="Title 1"/>
          <p:cNvSpPr>
            <a:spLocks noGrp="1"/>
          </p:cNvSpPr>
          <p:nvPr>
            <p:ph type="title" hasCustomPrompt="1"/>
          </p:nvPr>
        </p:nvSpPr>
        <p:spPr>
          <a:xfrm>
            <a:off x="1745733" y="1543930"/>
            <a:ext cx="9753600" cy="1444752"/>
          </a:xfrm>
        </p:spPr>
        <p:txBody>
          <a:bodyPr/>
          <a:lstStyle>
            <a:lvl1pPr>
              <a:defRPr b="1">
                <a:latin typeface="+mj-lt"/>
              </a:defRPr>
            </a:lvl1pPr>
          </a:lstStyle>
          <a:p>
            <a:r>
              <a:rPr lang="en-US" dirty="0"/>
              <a:t>Click to add title</a:t>
            </a:r>
          </a:p>
        </p:txBody>
      </p:sp>
    </p:spTree>
    <p:extLst>
      <p:ext uri="{BB962C8B-B14F-4D97-AF65-F5344CB8AC3E}">
        <p14:creationId xmlns:p14="http://schemas.microsoft.com/office/powerpoint/2010/main" val="510993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Autofit/>
          </a:bodyPr>
          <a:lstStyle/>
          <a:p>
            <a:r>
              <a:rPr lang="en-US" dirty="0"/>
              <a:t>Click to add TITLE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rgbClr val="3E9CC9"/>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rgbClr val="3E9CC9"/>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accent3"/>
                </a:solidFill>
              </a:defRPr>
            </a:lvl1pPr>
          </a:lstStyle>
          <a:p>
            <a:fld id="{AD40181A-01B0-4CB8-8614-1473649F6741}" type="slidenum">
              <a:rPr lang="en-US" smtClean="0"/>
              <a:pPr/>
              <a:t>‹#›</a:t>
            </a:fld>
            <a:endParaRPr lang="en-US" dirty="0"/>
          </a:p>
        </p:txBody>
      </p:sp>
    </p:spTree>
    <p:extLst>
      <p:ext uri="{BB962C8B-B14F-4D97-AF65-F5344CB8AC3E}">
        <p14:creationId xmlns:p14="http://schemas.microsoft.com/office/powerpoint/2010/main" val="99596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l" defTabSz="914400" rtl="0" eaLnBrk="1" latinLnBrk="0" hangingPunct="1">
        <a:lnSpc>
          <a:spcPct val="90000"/>
        </a:lnSpc>
        <a:spcBef>
          <a:spcPct val="0"/>
        </a:spcBef>
        <a:buNone/>
        <a:defRPr sz="3600" b="0" i="0" kern="1200" cap="all" baseline="0">
          <a:solidFill>
            <a:srgbClr val="3E9CC9"/>
          </a:solidFill>
          <a:latin typeface="Rubrik-SemiBold"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rgbClr val="584B3D"/>
          </a:solidFill>
          <a:latin typeface="Chronicle Text G1 Roman"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584B3D"/>
          </a:solidFill>
          <a:latin typeface="Chronicle Text G1 Roman"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rgbClr val="584B3D"/>
          </a:solidFill>
          <a:latin typeface="Chronicle Text G1 Roman"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584B3D"/>
          </a:solidFill>
          <a:latin typeface="Chronicle Text G1 Roman"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584B3D"/>
          </a:solidFill>
          <a:latin typeface="Chronicle Text G1 Roman"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A comprehensive pipeline for the Analysis of drug , target and Tumor databases</a:t>
            </a:r>
          </a:p>
        </p:txBody>
      </p:sp>
      <p:sp>
        <p:nvSpPr>
          <p:cNvPr id="4" name="Slide Number Placeholder 3"/>
          <p:cNvSpPr>
            <a:spLocks noGrp="1"/>
          </p:cNvSpPr>
          <p:nvPr>
            <p:ph type="sldNum" sz="quarter" idx="12"/>
          </p:nvPr>
        </p:nvSpPr>
        <p:spPr/>
        <p:txBody>
          <a:bodyPr/>
          <a:lstStyle/>
          <a:p>
            <a:fld id="{AD40181A-01B0-4CB8-8614-1473649F6741}" type="slidenum">
              <a:rPr lang="en-US" smtClean="0"/>
              <a:t>1</a:t>
            </a:fld>
            <a:endParaRPr lang="en-US" dirty="0"/>
          </a:p>
        </p:txBody>
      </p:sp>
      <p:sp>
        <p:nvSpPr>
          <p:cNvPr id="9" name="Text Placeholder 8"/>
          <p:cNvSpPr>
            <a:spLocks noGrp="1"/>
          </p:cNvSpPr>
          <p:nvPr>
            <p:ph type="body" sz="quarter" idx="13"/>
          </p:nvPr>
        </p:nvSpPr>
        <p:spPr>
          <a:xfrm>
            <a:off x="180975" y="4555149"/>
            <a:ext cx="5577417" cy="502920"/>
          </a:xfrm>
        </p:spPr>
        <p:txBody>
          <a:bodyPr/>
          <a:lstStyle/>
          <a:p>
            <a:r>
              <a:rPr lang="en-US" dirty="0"/>
              <a:t>Aditya </a:t>
            </a:r>
            <a:r>
              <a:rPr lang="en-US" dirty="0" err="1"/>
              <a:t>Lahiri</a:t>
            </a:r>
            <a:r>
              <a:rPr lang="en-US" dirty="0"/>
              <a:t> and Deanne Taylor</a:t>
            </a:r>
          </a:p>
          <a:p>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8287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87784" cy="877824"/>
          </a:xfrm>
        </p:spPr>
        <p:txBody>
          <a:bodyPr/>
          <a:lstStyle/>
          <a:p>
            <a:r>
              <a:rPr lang="en-US" dirty="0"/>
              <a:t>Pipeline summary: PMTL – Drug + PMTL -Tumor </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10</a:t>
            </a:fld>
            <a:endParaRPr lang="en-US" dirty="0">
              <a:solidFill>
                <a:schemeClr val="bg1"/>
              </a:solidFill>
            </a:endParaRPr>
          </a:p>
        </p:txBody>
      </p:sp>
      <p:sp>
        <p:nvSpPr>
          <p:cNvPr id="7" name="Content Placeholder 2">
            <a:extLst>
              <a:ext uri="{FF2B5EF4-FFF2-40B4-BE49-F238E27FC236}">
                <a16:creationId xmlns:a16="http://schemas.microsoft.com/office/drawing/2014/main" id="{F49D6E59-7AD1-9F97-7C12-C9212E8C1DD0}"/>
              </a:ext>
            </a:extLst>
          </p:cNvPr>
          <p:cNvSpPr>
            <a:spLocks noGrp="1"/>
          </p:cNvSpPr>
          <p:nvPr>
            <p:ph idx="1"/>
          </p:nvPr>
        </p:nvSpPr>
        <p:spPr>
          <a:xfrm>
            <a:off x="591116" y="1143000"/>
            <a:ext cx="11600884" cy="4663440"/>
          </a:xfrm>
        </p:spPr>
        <p:txBody>
          <a:bodyPr>
            <a:noAutofit/>
          </a:bodyPr>
          <a:lstStyle/>
          <a:p>
            <a:endParaRPr lang="en-US" sz="1800" dirty="0">
              <a:solidFill>
                <a:srgbClr val="000000"/>
              </a:solidFill>
            </a:endParaRPr>
          </a:p>
          <a:p>
            <a:endParaRPr lang="en-US" sz="1800" dirty="0">
              <a:solidFill>
                <a:srgbClr val="000000"/>
              </a:solidFill>
            </a:endParaRPr>
          </a:p>
          <a:p>
            <a:pPr marL="0" indent="0">
              <a:buNone/>
            </a:pPr>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pic>
        <p:nvPicPr>
          <p:cNvPr id="5" name="Picture 4" descr="A close-up of a black background&#10;&#10;Description automatically generated">
            <a:extLst>
              <a:ext uri="{FF2B5EF4-FFF2-40B4-BE49-F238E27FC236}">
                <a16:creationId xmlns:a16="http://schemas.microsoft.com/office/drawing/2014/main" id="{4B29270A-1C7D-0FFA-1F9B-B7FD63B4E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422428"/>
            <a:ext cx="10999920" cy="2399764"/>
          </a:xfrm>
          <a:prstGeom prst="rect">
            <a:avLst/>
          </a:prstGeom>
        </p:spPr>
      </p:pic>
      <p:sp>
        <p:nvSpPr>
          <p:cNvPr id="8" name="TextBox 7">
            <a:extLst>
              <a:ext uri="{FF2B5EF4-FFF2-40B4-BE49-F238E27FC236}">
                <a16:creationId xmlns:a16="http://schemas.microsoft.com/office/drawing/2014/main" id="{E01B3997-B373-6207-E527-1A0CA762558F}"/>
              </a:ext>
            </a:extLst>
          </p:cNvPr>
          <p:cNvSpPr txBox="1"/>
          <p:nvPr/>
        </p:nvSpPr>
        <p:spPr>
          <a:xfrm>
            <a:off x="676656" y="4518582"/>
            <a:ext cx="11116252" cy="646331"/>
          </a:xfrm>
          <a:prstGeom prst="rect">
            <a:avLst/>
          </a:prstGeom>
          <a:noFill/>
        </p:spPr>
        <p:txBody>
          <a:bodyPr wrap="square">
            <a:spAutoFit/>
          </a:bodyPr>
          <a:lstStyle/>
          <a:p>
            <a:r>
              <a:rPr lang="en-US" sz="1800" dirty="0"/>
              <a:t>The OT and IDG databases contain targets which are not part of the FDA-PMTL , we perform a similar pipeline-based analysis to identify their associated drugs and tumors.</a:t>
            </a:r>
          </a:p>
        </p:txBody>
      </p:sp>
    </p:spTree>
    <p:extLst>
      <p:ext uri="{BB962C8B-B14F-4D97-AF65-F5344CB8AC3E}">
        <p14:creationId xmlns:p14="http://schemas.microsoft.com/office/powerpoint/2010/main" val="337476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Summary: What got left out ?</a:t>
            </a:r>
          </a:p>
        </p:txBody>
      </p:sp>
      <p:sp>
        <p:nvSpPr>
          <p:cNvPr id="3" name="Content Placeholder 2"/>
          <p:cNvSpPr>
            <a:spLocks noGrp="1"/>
          </p:cNvSpPr>
          <p:nvPr>
            <p:ph idx="1"/>
          </p:nvPr>
        </p:nvSpPr>
        <p:spPr>
          <a:xfrm>
            <a:off x="591116" y="1143000"/>
            <a:ext cx="11600884" cy="4663440"/>
          </a:xfrm>
        </p:spPr>
        <p:txBody>
          <a:bodyPr>
            <a:noAutofit/>
          </a:bodyPr>
          <a:lstStyle/>
          <a:p>
            <a:r>
              <a:rPr lang="en-US" sz="1800" dirty="0">
                <a:solidFill>
                  <a:srgbClr val="000000"/>
                </a:solidFill>
              </a:rPr>
              <a:t>The OT and IDG databases contain drugs which could not be found in the clinical trials database, for these drugs we build an additional section of the pipeline to identify their associated targets and tumors.  </a:t>
            </a:r>
          </a:p>
          <a:p>
            <a:pPr lvl="1"/>
            <a:r>
              <a:rPr lang="en-US" sz="1400" b="0" i="0" u="none" strike="noStrike" dirty="0">
                <a:solidFill>
                  <a:srgbClr val="000000"/>
                </a:solidFill>
                <a:effectLst/>
                <a:latin typeface="Arial" panose="020B0604020202020204" pitchFamily="34" charset="0"/>
              </a:rPr>
              <a:t>For each of these targets we further determine i</a:t>
            </a:r>
            <a:r>
              <a:rPr lang="en-US" sz="1400" dirty="0">
                <a:solidFill>
                  <a:srgbClr val="000000"/>
                </a:solidFill>
                <a:latin typeface="Arial" panose="020B0604020202020204" pitchFamily="34" charset="0"/>
              </a:rPr>
              <a:t>f they are part of the FDA-PMTL</a:t>
            </a:r>
          </a:p>
          <a:p>
            <a:pPr lvl="1"/>
            <a:r>
              <a:rPr lang="en-US" sz="1400" b="0" i="0" u="none" strike="noStrike" dirty="0">
                <a:solidFill>
                  <a:srgbClr val="000000"/>
                </a:solidFill>
                <a:effectLst/>
                <a:latin typeface="Arial" panose="020B0604020202020204" pitchFamily="34" charset="0"/>
              </a:rPr>
              <a:t>For each of these tumors we classify if these tumors are pediatric or adult tumors. </a:t>
            </a:r>
          </a:p>
          <a:p>
            <a:pPr lvl="1"/>
            <a:r>
              <a:rPr lang="en-US" sz="1400" dirty="0">
                <a:solidFill>
                  <a:srgbClr val="000000"/>
                </a:solidFill>
                <a:latin typeface="Arial" panose="020B0604020202020204" pitchFamily="34" charset="0"/>
              </a:rPr>
              <a:t>If no associated targets or tumors were found, these drugs are discarded by the pipeline.</a:t>
            </a:r>
            <a:endParaRPr lang="en-US" sz="1400" b="0" i="0" u="none" strike="noStrike" dirty="0">
              <a:solidFill>
                <a:srgbClr val="000000"/>
              </a:solidFill>
              <a:effectLst/>
              <a:latin typeface="Arial" panose="020B0604020202020204" pitchFamily="34" charset="0"/>
            </a:endParaRPr>
          </a:p>
          <a:p>
            <a:pPr marL="0" indent="0">
              <a:buNone/>
            </a:pPr>
            <a:endParaRPr lang="en-US" sz="1800" dirty="0">
              <a:solidFill>
                <a:srgbClr val="000000"/>
              </a:solidFill>
            </a:endParaRPr>
          </a:p>
          <a:p>
            <a:r>
              <a:rPr lang="en-US" sz="1800" dirty="0">
                <a:solidFill>
                  <a:srgbClr val="000000"/>
                </a:solidFill>
              </a:rPr>
              <a:t>Similarly, clinical trials database contains drugs that for which were not in OT or IDG. Thus, we could not find their associated targets or diseases in OT or IDG. </a:t>
            </a:r>
          </a:p>
          <a:p>
            <a:pPr lvl="1"/>
            <a:r>
              <a:rPr lang="en-US" sz="1400" dirty="0">
                <a:solidFill>
                  <a:srgbClr val="000000"/>
                </a:solidFill>
              </a:rPr>
              <a:t>But CT database contains disease information for drugs used in certain clinical trials study. Searching the clinical trials database with the CT ID of these drugs can help us identify their associated diseases.</a:t>
            </a:r>
          </a:p>
          <a:p>
            <a:pPr lvl="1"/>
            <a:r>
              <a:rPr lang="en-US" sz="1400" dirty="0">
                <a:solidFill>
                  <a:srgbClr val="000000"/>
                </a:solidFill>
              </a:rPr>
              <a:t>The diseases can be further be filtered for tumors and then be cross referenced with the OT and IDG databases.</a:t>
            </a:r>
          </a:p>
          <a:p>
            <a:pPr lvl="1"/>
            <a:r>
              <a:rPr lang="en-US" sz="1400" dirty="0">
                <a:solidFill>
                  <a:schemeClr val="tx1"/>
                </a:solidFill>
              </a:rPr>
              <a:t>ROAD BLOCK : Disease names in CT database are not standardized.  Specifically, tumor names do not follow standard tumor naming convention developed by the WHO. Furthermore, tumor names contain multiple sources of variations due to typographical errors, extraneous information, disease names presented in different languages etc. </a:t>
            </a:r>
          </a:p>
          <a:p>
            <a:pPr lvl="1"/>
            <a:r>
              <a:rPr lang="en-US" sz="1400" dirty="0">
                <a:solidFill>
                  <a:schemeClr val="accent3"/>
                </a:solidFill>
              </a:rPr>
              <a:t>Solution: We develop a pipeline to standardize tumors from clinical trials, before they can be used to cross reference with databases such as IDG or OT.  This is discussed in part 2 of this slide deck.</a:t>
            </a: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11</a:t>
            </a:fld>
            <a:endParaRPr lang="en-US" dirty="0">
              <a:solidFill>
                <a:schemeClr val="bg1"/>
              </a:solidFill>
            </a:endParaRPr>
          </a:p>
        </p:txBody>
      </p:sp>
    </p:spTree>
    <p:extLst>
      <p:ext uri="{BB962C8B-B14F-4D97-AF65-F5344CB8AC3E}">
        <p14:creationId xmlns:p14="http://schemas.microsoft.com/office/powerpoint/2010/main" val="69371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a:t>
            </a:r>
          </a:p>
        </p:txBody>
      </p:sp>
      <p:sp>
        <p:nvSpPr>
          <p:cNvPr id="3" name="Content Placeholder 2"/>
          <p:cNvSpPr>
            <a:spLocks noGrp="1"/>
          </p:cNvSpPr>
          <p:nvPr>
            <p:ph idx="1"/>
          </p:nvPr>
        </p:nvSpPr>
        <p:spPr>
          <a:xfrm>
            <a:off x="591117" y="1143000"/>
            <a:ext cx="11600884" cy="4663440"/>
          </a:xfrm>
        </p:spPr>
        <p:txBody>
          <a:bodyPr>
            <a:noAutofit/>
          </a:bodyPr>
          <a:lstStyle/>
          <a:p>
            <a:r>
              <a:rPr lang="en-US" sz="1800" dirty="0">
                <a:solidFill>
                  <a:srgbClr val="000000"/>
                </a:solidFill>
              </a:rPr>
              <a:t>For both PMTL and other targets (from OT and CT) we have generated tables that map their relationships to tumors and drugs. Following are the description of each table. </a:t>
            </a: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12</a:t>
            </a:fld>
            <a:endParaRPr lang="en-US" dirty="0">
              <a:solidFill>
                <a:schemeClr val="bg1"/>
              </a:solidFill>
            </a:endParaRPr>
          </a:p>
        </p:txBody>
      </p:sp>
    </p:spTree>
    <p:extLst>
      <p:ext uri="{BB962C8B-B14F-4D97-AF65-F5344CB8AC3E}">
        <p14:creationId xmlns:p14="http://schemas.microsoft.com/office/powerpoint/2010/main" val="401029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 PMTL Drug Table</a:t>
            </a:r>
          </a:p>
        </p:txBody>
      </p:sp>
      <p:sp>
        <p:nvSpPr>
          <p:cNvPr id="3" name="Content Placeholder 2"/>
          <p:cNvSpPr>
            <a:spLocks noGrp="1"/>
          </p:cNvSpPr>
          <p:nvPr>
            <p:ph idx="1"/>
          </p:nvPr>
        </p:nvSpPr>
        <p:spPr>
          <a:xfrm>
            <a:off x="538284" y="841248"/>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PMTL-Drug table :For each PMTL , this table provides their Gene Symbol, associated drug name, if the drug was registered in clinical trials, the age type (pediatric, adult, or mixed) of population the drug was tested on in clinical trials, if the drug was present in IDG or OT databases, source of the PMTL-Target relationship, source where the PMTL was found. </a:t>
            </a:r>
          </a:p>
          <a:p>
            <a:r>
              <a:rPr lang="en-US" sz="1800" dirty="0">
                <a:solidFill>
                  <a:srgbClr val="000000"/>
                </a:solidFill>
              </a:rPr>
              <a:t>Following is a snapshot of the results taken from the PMTL Drug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13</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69523453"/>
              </p:ext>
            </p:extLst>
          </p:nvPr>
        </p:nvGraphicFramePr>
        <p:xfrm>
          <a:off x="538284" y="2914944"/>
          <a:ext cx="11548050" cy="2010384"/>
        </p:xfrm>
        <a:graphic>
          <a:graphicData uri="http://schemas.openxmlformats.org/drawingml/2006/table">
            <a:tbl>
              <a:tblPr firstRow="1" bandRow="1">
                <a:tableStyleId>{5C22544A-7EE6-4342-B048-85BDC9FD1C3A}</a:tableStyleId>
              </a:tblPr>
              <a:tblGrid>
                <a:gridCol w="1132143">
                  <a:extLst>
                    <a:ext uri="{9D8B030D-6E8A-4147-A177-3AD203B41FA5}">
                      <a16:colId xmlns:a16="http://schemas.microsoft.com/office/drawing/2014/main" val="767560716"/>
                    </a:ext>
                  </a:extLst>
                </a:gridCol>
                <a:gridCol w="1048622">
                  <a:extLst>
                    <a:ext uri="{9D8B030D-6E8A-4147-A177-3AD203B41FA5}">
                      <a16:colId xmlns:a16="http://schemas.microsoft.com/office/drawing/2014/main" val="1109429456"/>
                    </a:ext>
                  </a:extLst>
                </a:gridCol>
                <a:gridCol w="1048622">
                  <a:extLst>
                    <a:ext uri="{9D8B030D-6E8A-4147-A177-3AD203B41FA5}">
                      <a16:colId xmlns:a16="http://schemas.microsoft.com/office/drawing/2014/main" val="3792169147"/>
                    </a:ext>
                  </a:extLst>
                </a:gridCol>
                <a:gridCol w="1141421">
                  <a:extLst>
                    <a:ext uri="{9D8B030D-6E8A-4147-A177-3AD203B41FA5}">
                      <a16:colId xmlns:a16="http://schemas.microsoft.com/office/drawing/2014/main" val="4106209877"/>
                    </a:ext>
                  </a:extLst>
                </a:gridCol>
                <a:gridCol w="1094299">
                  <a:extLst>
                    <a:ext uri="{9D8B030D-6E8A-4147-A177-3AD203B41FA5}">
                      <a16:colId xmlns:a16="http://schemas.microsoft.com/office/drawing/2014/main" val="1469228664"/>
                    </a:ext>
                  </a:extLst>
                </a:gridCol>
                <a:gridCol w="1172249">
                  <a:extLst>
                    <a:ext uri="{9D8B030D-6E8A-4147-A177-3AD203B41FA5}">
                      <a16:colId xmlns:a16="http://schemas.microsoft.com/office/drawing/2014/main" val="73438543"/>
                    </a:ext>
                  </a:extLst>
                </a:gridCol>
                <a:gridCol w="921630">
                  <a:extLst>
                    <a:ext uri="{9D8B030D-6E8A-4147-A177-3AD203B41FA5}">
                      <a16:colId xmlns:a16="http://schemas.microsoft.com/office/drawing/2014/main" val="2200530130"/>
                    </a:ext>
                  </a:extLst>
                </a:gridCol>
                <a:gridCol w="1075236">
                  <a:extLst>
                    <a:ext uri="{9D8B030D-6E8A-4147-A177-3AD203B41FA5}">
                      <a16:colId xmlns:a16="http://schemas.microsoft.com/office/drawing/2014/main" val="1589697548"/>
                    </a:ext>
                  </a:extLst>
                </a:gridCol>
                <a:gridCol w="1454143">
                  <a:extLst>
                    <a:ext uri="{9D8B030D-6E8A-4147-A177-3AD203B41FA5}">
                      <a16:colId xmlns:a16="http://schemas.microsoft.com/office/drawing/2014/main" val="1740583638"/>
                    </a:ext>
                  </a:extLst>
                </a:gridCol>
                <a:gridCol w="1459685">
                  <a:extLst>
                    <a:ext uri="{9D8B030D-6E8A-4147-A177-3AD203B41FA5}">
                      <a16:colId xmlns:a16="http://schemas.microsoft.com/office/drawing/2014/main" val="3889417040"/>
                    </a:ext>
                  </a:extLst>
                </a:gridCol>
              </a:tblGrid>
              <a:tr h="380385">
                <a:tc>
                  <a:txBody>
                    <a:bodyPr/>
                    <a:lstStyle/>
                    <a:p>
                      <a:r>
                        <a:rPr lang="en-US" sz="1000" b="1" kern="1200" dirty="0" err="1">
                          <a:solidFill>
                            <a:schemeClr val="lt1"/>
                          </a:solidFill>
                          <a:latin typeface="+mn-lt"/>
                          <a:ea typeface="+mn-ea"/>
                          <a:cs typeface="+mn-cs"/>
                        </a:rPr>
                        <a:t>Gene</a:t>
                      </a:r>
                      <a:r>
                        <a:rPr lang="en-US" sz="1000" dirty="0" err="1"/>
                        <a:t>_Symbol</a:t>
                      </a:r>
                      <a:endParaRPr lang="en-US" sz="1000" dirty="0"/>
                    </a:p>
                  </a:txBody>
                  <a:tcPr/>
                </a:tc>
                <a:tc>
                  <a:txBody>
                    <a:bodyPr/>
                    <a:lstStyle/>
                    <a:p>
                      <a:r>
                        <a:rPr lang="en-US" sz="1000" dirty="0" err="1"/>
                        <a:t>Drug_Name</a:t>
                      </a:r>
                      <a:endParaRPr lang="en-US" sz="1000" dirty="0"/>
                    </a:p>
                  </a:txBody>
                  <a:tcPr/>
                </a:tc>
                <a:tc>
                  <a:txBody>
                    <a:bodyPr/>
                    <a:lstStyle/>
                    <a:p>
                      <a:r>
                        <a:rPr lang="en-US" sz="1000" dirty="0" err="1"/>
                        <a:t>Drug_in_CT</a:t>
                      </a:r>
                      <a:endParaRPr lang="en-US" sz="1000" dirty="0"/>
                    </a:p>
                  </a:txBody>
                  <a:tcPr/>
                </a:tc>
                <a:tc>
                  <a:txBody>
                    <a:bodyPr/>
                    <a:lstStyle/>
                    <a:p>
                      <a:r>
                        <a:rPr lang="en-US" sz="1000" dirty="0" err="1"/>
                        <a:t>Drug_Ped_CT</a:t>
                      </a:r>
                      <a:endParaRPr lang="en-US" sz="1000" dirty="0"/>
                    </a:p>
                  </a:txBody>
                  <a:tcPr/>
                </a:tc>
                <a:tc>
                  <a:txBody>
                    <a:bodyPr/>
                    <a:lstStyle/>
                    <a:p>
                      <a:r>
                        <a:rPr lang="en-US" sz="1000" dirty="0" err="1"/>
                        <a:t>Drug_Adult_CT</a:t>
                      </a:r>
                      <a:endParaRPr lang="en-US" sz="1000" dirty="0"/>
                    </a:p>
                  </a:txBody>
                  <a:tcPr/>
                </a:tc>
                <a:tc>
                  <a:txBody>
                    <a:bodyPr/>
                    <a:lstStyle/>
                    <a:p>
                      <a:r>
                        <a:rPr lang="en-US" sz="1000" dirty="0" err="1"/>
                        <a:t>Drug_Mixed_CT</a:t>
                      </a:r>
                      <a:endParaRPr lang="en-US" sz="1000" dirty="0"/>
                    </a:p>
                  </a:txBody>
                  <a:tcPr/>
                </a:tc>
                <a:tc>
                  <a:txBody>
                    <a:bodyPr/>
                    <a:lstStyle/>
                    <a:p>
                      <a:r>
                        <a:rPr lang="en-US" sz="1000" dirty="0" err="1"/>
                        <a:t>Drug_in_OT</a:t>
                      </a:r>
                      <a:endParaRPr lang="en-US" sz="1000" dirty="0"/>
                    </a:p>
                  </a:txBody>
                  <a:tcPr/>
                </a:tc>
                <a:tc>
                  <a:txBody>
                    <a:bodyPr/>
                    <a:lstStyle/>
                    <a:p>
                      <a:r>
                        <a:rPr lang="en-US" sz="1000" dirty="0" err="1"/>
                        <a:t>Drug_in_IDG</a:t>
                      </a:r>
                      <a:endParaRPr lang="en-US" sz="1000" dirty="0"/>
                    </a:p>
                  </a:txBody>
                  <a:tcPr/>
                </a:tc>
                <a:tc>
                  <a:txBody>
                    <a:bodyPr/>
                    <a:lstStyle/>
                    <a:p>
                      <a:r>
                        <a:rPr lang="en-US" sz="1000" dirty="0" err="1"/>
                        <a:t>Drug_Target_Soruce</a:t>
                      </a:r>
                      <a:endParaRPr lang="en-US" sz="1000" dirty="0"/>
                    </a:p>
                  </a:txBody>
                  <a:tcPr/>
                </a:tc>
                <a:tc>
                  <a:txBody>
                    <a:bodyPr/>
                    <a:lstStyle/>
                    <a:p>
                      <a:r>
                        <a:rPr lang="en-US" sz="1000" dirty="0" err="1"/>
                        <a:t>Target_Source</a:t>
                      </a:r>
                      <a:endParaRPr lang="en-US" sz="1000" dirty="0"/>
                    </a:p>
                  </a:txBody>
                  <a:tcPr/>
                </a:tc>
                <a:extLst>
                  <a:ext uri="{0D108BD9-81ED-4DB2-BD59-A6C34878D82A}">
                    <a16:rowId xmlns:a16="http://schemas.microsoft.com/office/drawing/2014/main" val="2952561433"/>
                  </a:ext>
                </a:extLst>
              </a:tr>
              <a:tr h="260688">
                <a:tc>
                  <a:txBody>
                    <a:bodyPr/>
                    <a:lstStyle/>
                    <a:p>
                      <a:pPr algn="l" fontAlgn="b"/>
                      <a:r>
                        <a:rPr lang="en-US" sz="1200" b="0" i="0" u="none" strike="noStrike" dirty="0">
                          <a:solidFill>
                            <a:srgbClr val="000000"/>
                          </a:solidFill>
                          <a:effectLst/>
                          <a:latin typeface="Aptos Narrow" panose="020B0004020202020204" pitchFamily="34" charset="0"/>
                        </a:rPr>
                        <a:t>ABL1</a:t>
                      </a:r>
                    </a:p>
                  </a:txBody>
                  <a:tcPr marL="9525" marR="9525" marT="9525" marB="0"/>
                </a:tc>
                <a:tc>
                  <a:txBody>
                    <a:bodyPr/>
                    <a:lstStyle/>
                    <a:p>
                      <a:pPr algn="l" fontAlgn="b"/>
                      <a:r>
                        <a:rPr lang="en-US" sz="1200" b="0" i="0" u="none" strike="noStrike" dirty="0" err="1">
                          <a:solidFill>
                            <a:srgbClr val="000000"/>
                          </a:solidFill>
                          <a:effectLst/>
                          <a:latin typeface="Aptos Narrow" panose="020B0004020202020204" pitchFamily="34" charset="0"/>
                        </a:rPr>
                        <a:t>Axitinib</a:t>
                      </a:r>
                      <a:endParaRPr lang="en-US"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909108083"/>
                  </a:ext>
                </a:extLst>
              </a:tr>
              <a:tr h="310896">
                <a:tc>
                  <a:txBody>
                    <a:bodyPr/>
                    <a:lstStyle/>
                    <a:p>
                      <a:pPr algn="l" fontAlgn="b"/>
                      <a:r>
                        <a:rPr lang="en-US" sz="1200" b="0" i="0" u="none" strike="noStrike" dirty="0">
                          <a:solidFill>
                            <a:srgbClr val="000000"/>
                          </a:solidFill>
                          <a:effectLst/>
                          <a:latin typeface="Aptos Narrow" panose="020B0004020202020204" pitchFamily="34" charset="0"/>
                        </a:rPr>
                        <a:t>BCL2</a:t>
                      </a:r>
                    </a:p>
                  </a:txBody>
                  <a:tcPr marL="9525" marR="9525" marT="9525" marB="0"/>
                </a:tc>
                <a:tc>
                  <a:txBody>
                    <a:bodyPr/>
                    <a:lstStyle/>
                    <a:p>
                      <a:pPr algn="l" fontAlgn="b"/>
                      <a:r>
                        <a:rPr lang="en-US" sz="1200" b="0" i="0" u="none" strike="noStrike" dirty="0" err="1">
                          <a:solidFill>
                            <a:srgbClr val="000000"/>
                          </a:solidFill>
                          <a:effectLst/>
                          <a:latin typeface="Aptos Narrow" panose="020B0004020202020204" pitchFamily="34" charset="0"/>
                        </a:rPr>
                        <a:t>oblimersen</a:t>
                      </a:r>
                      <a:endParaRPr lang="en-US"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879612098"/>
                  </a:ext>
                </a:extLst>
              </a:tr>
              <a:tr h="219456">
                <a:tc>
                  <a:txBody>
                    <a:bodyPr/>
                    <a:lstStyle/>
                    <a:p>
                      <a:pPr algn="l" fontAlgn="b"/>
                      <a:r>
                        <a:rPr lang="en-US" sz="1200" b="0" i="0" u="none" strike="noStrike" dirty="0">
                          <a:solidFill>
                            <a:srgbClr val="000000"/>
                          </a:solidFill>
                          <a:effectLst/>
                          <a:latin typeface="Aptos Narrow" panose="020B0004020202020204" pitchFamily="34" charset="0"/>
                        </a:rPr>
                        <a:t>PARP10</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rucaparib</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IDG_PMTL</a:t>
                      </a:r>
                    </a:p>
                  </a:txBody>
                  <a:tcPr marL="9525" marR="9525" marT="9525" marB="0"/>
                </a:tc>
                <a:extLst>
                  <a:ext uri="{0D108BD9-81ED-4DB2-BD59-A6C34878D82A}">
                    <a16:rowId xmlns:a16="http://schemas.microsoft.com/office/drawing/2014/main" val="1217362924"/>
                  </a:ext>
                </a:extLst>
              </a:tr>
              <a:tr h="301752">
                <a:tc>
                  <a:txBody>
                    <a:bodyPr/>
                    <a:lstStyle/>
                    <a:p>
                      <a:pPr algn="l" fontAlgn="b"/>
                      <a:r>
                        <a:rPr lang="en-US" sz="1200" b="0" i="0" u="none" strike="noStrike" dirty="0">
                          <a:solidFill>
                            <a:srgbClr val="000000"/>
                          </a:solidFill>
                          <a:effectLst/>
                          <a:latin typeface="Aptos Narrow" panose="020B0004020202020204" pitchFamily="34" charset="0"/>
                        </a:rPr>
                        <a:t>MAP2K2</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bay86-9766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4110069009"/>
                  </a:ext>
                </a:extLst>
              </a:tr>
              <a:tr h="521352">
                <a:tc>
                  <a:txBody>
                    <a:bodyPr/>
                    <a:lstStyle/>
                    <a:p>
                      <a:pPr algn="l" fontAlgn="b"/>
                      <a:r>
                        <a:rPr lang="en-US" sz="1200" b="0" i="0" u="none" strike="noStrike" dirty="0">
                          <a:solidFill>
                            <a:srgbClr val="000000"/>
                          </a:solidFill>
                          <a:effectLst/>
                          <a:latin typeface="Aptos Narrow" panose="020B0004020202020204" pitchFamily="34" charset="0"/>
                        </a:rPr>
                        <a:t>JAK2</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xl-019</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591117" y="5135356"/>
            <a:ext cx="11427536" cy="646331"/>
          </a:xfrm>
          <a:prstGeom prst="rect">
            <a:avLst/>
          </a:prstGeom>
          <a:noFill/>
        </p:spPr>
        <p:txBody>
          <a:bodyPr wrap="square" rtlCol="0">
            <a:spAutoFit/>
          </a:bodyPr>
          <a:lstStyle/>
          <a:p>
            <a:r>
              <a:rPr lang="en-US" dirty="0"/>
              <a:t>Majority of the PMTLs have multiple drugs associated with them. This table has 6669 relationships (rows) between PMTLs and Drugs</a:t>
            </a:r>
          </a:p>
        </p:txBody>
      </p:sp>
    </p:spTree>
    <p:extLst>
      <p:ext uri="{BB962C8B-B14F-4D97-AF65-F5344CB8AC3E}">
        <p14:creationId xmlns:p14="http://schemas.microsoft.com/office/powerpoint/2010/main" val="115692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70" y="0"/>
            <a:ext cx="11512941" cy="795081"/>
          </a:xfrm>
        </p:spPr>
        <p:txBody>
          <a:bodyPr/>
          <a:lstStyle/>
          <a:p>
            <a:r>
              <a:rPr lang="en-US" dirty="0"/>
              <a:t>PIPELINE Results: PMTL Tumor Table</a:t>
            </a:r>
          </a:p>
        </p:txBody>
      </p:sp>
      <p:sp>
        <p:nvSpPr>
          <p:cNvPr id="3" name="Content Placeholder 2"/>
          <p:cNvSpPr>
            <a:spLocks noGrp="1"/>
          </p:cNvSpPr>
          <p:nvPr>
            <p:ph idx="1"/>
          </p:nvPr>
        </p:nvSpPr>
        <p:spPr>
          <a:xfrm>
            <a:off x="127370" y="639633"/>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PMTL-Tumor table :For each PMTL , this table provides the following: PMTL Gene Symbol , if the PMTL is targeted by at least one drug in CT, OT, or ID, sources where the PMTL was found, associated tumor name, if tumor is a pediatric cancer, reference for pediatric tumor, evidence count for the given PMTL-tumor relationship from OT , source of the relationship between PMTL and tumor. </a:t>
            </a:r>
          </a:p>
          <a:p>
            <a:r>
              <a:rPr lang="en-US" sz="1800" dirty="0">
                <a:solidFill>
                  <a:srgbClr val="000000"/>
                </a:solidFill>
              </a:rPr>
              <a:t>Following is a snapshot of the results taken from the PMTL Tumor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14</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421392879"/>
              </p:ext>
            </p:extLst>
          </p:nvPr>
        </p:nvGraphicFramePr>
        <p:xfrm>
          <a:off x="416563" y="2472170"/>
          <a:ext cx="11775437" cy="2830903"/>
        </p:xfrm>
        <a:graphic>
          <a:graphicData uri="http://schemas.openxmlformats.org/drawingml/2006/table">
            <a:tbl>
              <a:tblPr firstRow="1" bandRow="1">
                <a:tableStyleId>{5C22544A-7EE6-4342-B048-85BDC9FD1C3A}</a:tableStyleId>
              </a:tblPr>
              <a:tblGrid>
                <a:gridCol w="1154436">
                  <a:extLst>
                    <a:ext uri="{9D8B030D-6E8A-4147-A177-3AD203B41FA5}">
                      <a16:colId xmlns:a16="http://schemas.microsoft.com/office/drawing/2014/main" val="767560716"/>
                    </a:ext>
                  </a:extLst>
                </a:gridCol>
                <a:gridCol w="1069270">
                  <a:extLst>
                    <a:ext uri="{9D8B030D-6E8A-4147-A177-3AD203B41FA5}">
                      <a16:colId xmlns:a16="http://schemas.microsoft.com/office/drawing/2014/main" val="1109429456"/>
                    </a:ext>
                  </a:extLst>
                </a:gridCol>
                <a:gridCol w="1069270">
                  <a:extLst>
                    <a:ext uri="{9D8B030D-6E8A-4147-A177-3AD203B41FA5}">
                      <a16:colId xmlns:a16="http://schemas.microsoft.com/office/drawing/2014/main" val="3792169147"/>
                    </a:ext>
                  </a:extLst>
                </a:gridCol>
                <a:gridCol w="1163896">
                  <a:extLst>
                    <a:ext uri="{9D8B030D-6E8A-4147-A177-3AD203B41FA5}">
                      <a16:colId xmlns:a16="http://schemas.microsoft.com/office/drawing/2014/main" val="4106209877"/>
                    </a:ext>
                  </a:extLst>
                </a:gridCol>
                <a:gridCol w="1115846">
                  <a:extLst>
                    <a:ext uri="{9D8B030D-6E8A-4147-A177-3AD203B41FA5}">
                      <a16:colId xmlns:a16="http://schemas.microsoft.com/office/drawing/2014/main" val="1469228664"/>
                    </a:ext>
                  </a:extLst>
                </a:gridCol>
                <a:gridCol w="1195331">
                  <a:extLst>
                    <a:ext uri="{9D8B030D-6E8A-4147-A177-3AD203B41FA5}">
                      <a16:colId xmlns:a16="http://schemas.microsoft.com/office/drawing/2014/main" val="73438543"/>
                    </a:ext>
                  </a:extLst>
                </a:gridCol>
                <a:gridCol w="939777">
                  <a:extLst>
                    <a:ext uri="{9D8B030D-6E8A-4147-A177-3AD203B41FA5}">
                      <a16:colId xmlns:a16="http://schemas.microsoft.com/office/drawing/2014/main" val="2200530130"/>
                    </a:ext>
                  </a:extLst>
                </a:gridCol>
                <a:gridCol w="1096408">
                  <a:extLst>
                    <a:ext uri="{9D8B030D-6E8A-4147-A177-3AD203B41FA5}">
                      <a16:colId xmlns:a16="http://schemas.microsoft.com/office/drawing/2014/main" val="1589697548"/>
                    </a:ext>
                  </a:extLst>
                </a:gridCol>
                <a:gridCol w="1057059">
                  <a:extLst>
                    <a:ext uri="{9D8B030D-6E8A-4147-A177-3AD203B41FA5}">
                      <a16:colId xmlns:a16="http://schemas.microsoft.com/office/drawing/2014/main" val="1740583638"/>
                    </a:ext>
                  </a:extLst>
                </a:gridCol>
                <a:gridCol w="1914144">
                  <a:extLst>
                    <a:ext uri="{9D8B030D-6E8A-4147-A177-3AD203B41FA5}">
                      <a16:colId xmlns:a16="http://schemas.microsoft.com/office/drawing/2014/main" val="3889417040"/>
                    </a:ext>
                  </a:extLst>
                </a:gridCol>
              </a:tblGrid>
              <a:tr h="420115">
                <a:tc>
                  <a:txBody>
                    <a:bodyPr/>
                    <a:lstStyle/>
                    <a:p>
                      <a:pPr marL="0" algn="l" defTabSz="914400" rtl="0" eaLnBrk="1" fontAlgn="b" latinLnBrk="0" hangingPunct="1"/>
                      <a:r>
                        <a:rPr lang="en-US" sz="1000" b="1" kern="1200" dirty="0" err="1">
                          <a:solidFill>
                            <a:schemeClr val="lt1"/>
                          </a:solidFill>
                          <a:latin typeface="+mn-lt"/>
                          <a:ea typeface="+mn-ea"/>
                          <a:cs typeface="+mn-cs"/>
                        </a:rPr>
                        <a:t>Gene_Symbol</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targeted_in_CT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targeted_in_OT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targeted_in_IDG</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Target_Source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a:solidFill>
                            <a:schemeClr val="lt1"/>
                          </a:solidFill>
                          <a:latin typeface="+mn-lt"/>
                          <a:ea typeface="+mn-ea"/>
                          <a:cs typeface="+mn-cs"/>
                        </a:rPr>
                        <a:t>Tumor</a:t>
                      </a: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Ped_Tumor</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Ped_Tumor_Evidence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evidenceCount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Target_Disease_Relationship_Source</a:t>
                      </a:r>
                      <a:endParaRPr lang="en-US" sz="1000" b="1" kern="1200" dirty="0">
                        <a:solidFill>
                          <a:schemeClr val="lt1"/>
                        </a:solidFill>
                        <a:latin typeface="+mn-lt"/>
                        <a:ea typeface="+mn-ea"/>
                        <a:cs typeface="+mn-cs"/>
                      </a:endParaRPr>
                    </a:p>
                  </a:txBody>
                  <a:tcPr marL="9525" marR="9525" marT="9525" marB="0"/>
                </a:tc>
                <a:extLst>
                  <a:ext uri="{0D108BD9-81ED-4DB2-BD59-A6C34878D82A}">
                    <a16:rowId xmlns:a16="http://schemas.microsoft.com/office/drawing/2014/main" val="2952561433"/>
                  </a:ext>
                </a:extLst>
              </a:tr>
              <a:tr h="266466">
                <a:tc>
                  <a:txBody>
                    <a:bodyPr/>
                    <a:lstStyle/>
                    <a:p>
                      <a:pPr algn="l" fontAlgn="b"/>
                      <a:r>
                        <a:rPr lang="en-US" sz="1200" b="0" i="0" u="none" strike="noStrike">
                          <a:solidFill>
                            <a:srgbClr val="000000"/>
                          </a:solidFill>
                          <a:effectLst/>
                          <a:latin typeface="Aptos Narrow" panose="020B0004020202020204" pitchFamily="34" charset="0"/>
                        </a:rPr>
                        <a:t>ABL1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acral lentiginous melanoma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https://link.springer.com/article/10.1007/BF02303565</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3</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909108083"/>
                  </a:ext>
                </a:extLst>
              </a:tr>
              <a:tr h="343368">
                <a:tc>
                  <a:txBody>
                    <a:bodyPr/>
                    <a:lstStyle/>
                    <a:p>
                      <a:pPr algn="l" fontAlgn="b"/>
                      <a:r>
                        <a:rPr lang="en-US" sz="1200" b="0" i="0" u="none" strike="noStrike">
                          <a:solidFill>
                            <a:srgbClr val="000000"/>
                          </a:solidFill>
                          <a:effectLst/>
                          <a:latin typeface="Aptos Narrow" panose="020B0004020202020204" pitchFamily="34" charset="0"/>
                        </a:rPr>
                        <a:t>FOXO3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teratoma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879612098"/>
                  </a:ext>
                </a:extLst>
              </a:tr>
              <a:tr h="242377">
                <a:tc>
                  <a:txBody>
                    <a:bodyPr/>
                    <a:lstStyle/>
                    <a:p>
                      <a:pPr algn="l" fontAlgn="b"/>
                      <a:r>
                        <a:rPr lang="en-US" sz="1200" b="0" i="0" u="none" strike="noStrike">
                          <a:solidFill>
                            <a:srgbClr val="000000"/>
                          </a:solidFill>
                          <a:effectLst/>
                          <a:latin typeface="Aptos Narrow" panose="020B0004020202020204" pitchFamily="34" charset="0"/>
                        </a:rPr>
                        <a:t>JAK1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pancreatic carcinoma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1217362924"/>
                  </a:ext>
                </a:extLst>
              </a:tr>
              <a:tr h="333269">
                <a:tc>
                  <a:txBody>
                    <a:bodyPr/>
                    <a:lstStyle/>
                    <a:p>
                      <a:pPr algn="l" fontAlgn="b"/>
                      <a:r>
                        <a:rPr lang="en-US" sz="1200" b="0" i="0" u="none" strike="noStrike">
                          <a:solidFill>
                            <a:srgbClr val="000000"/>
                          </a:solidFill>
                          <a:effectLst/>
                          <a:latin typeface="Aptos Narrow" panose="020B0004020202020204" pitchFamily="34" charset="0"/>
                        </a:rPr>
                        <a:t>PTEN</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fibrosarcoma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4110069009"/>
                  </a:ext>
                </a:extLst>
              </a:tr>
              <a:tr h="575805">
                <a:tc>
                  <a:txBody>
                    <a:bodyPr/>
                    <a:lstStyle/>
                    <a:p>
                      <a:pPr algn="l" fontAlgn="b"/>
                      <a:r>
                        <a:rPr lang="en-US" sz="1200" b="0" i="0" u="none" strike="noStrike">
                          <a:solidFill>
                            <a:srgbClr val="000000"/>
                          </a:solidFill>
                          <a:effectLst/>
                          <a:latin typeface="Aptos Narrow" panose="020B0004020202020204" pitchFamily="34" charset="0"/>
                        </a:rPr>
                        <a:t>STAT3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olfactory neuroblastoma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https://</a:t>
                      </a:r>
                      <a:r>
                        <a:rPr lang="en-US" sz="1200" b="0" i="0" u="none" strike="noStrike" dirty="0" err="1">
                          <a:solidFill>
                            <a:srgbClr val="000000"/>
                          </a:solidFill>
                          <a:effectLst/>
                          <a:latin typeface="Aptos Narrow" panose="020B0004020202020204" pitchFamily="34" charset="0"/>
                        </a:rPr>
                        <a:t>www.mdpi.com</a:t>
                      </a:r>
                      <a:r>
                        <a:rPr lang="en-US" sz="1200" b="0" i="0" u="none" strike="noStrike" dirty="0">
                          <a:solidFill>
                            <a:srgbClr val="000000"/>
                          </a:solidFill>
                          <a:effectLst/>
                          <a:latin typeface="Aptos Narrow" panose="020B0004020202020204" pitchFamily="34" charset="0"/>
                        </a:rPr>
                        <a:t>/2077-0383/10/12/2685</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382232" y="5296375"/>
            <a:ext cx="11427536" cy="646331"/>
          </a:xfrm>
          <a:prstGeom prst="rect">
            <a:avLst/>
          </a:prstGeom>
          <a:noFill/>
        </p:spPr>
        <p:txBody>
          <a:bodyPr wrap="square" rtlCol="0">
            <a:spAutoFit/>
          </a:bodyPr>
          <a:lstStyle/>
          <a:p>
            <a:r>
              <a:rPr lang="en-US" dirty="0"/>
              <a:t>Majority of the PMTLs have multiple tumors associated with them. This table has 36298 relationships (rows) between PMTLs and tumors.</a:t>
            </a:r>
          </a:p>
        </p:txBody>
      </p:sp>
    </p:spTree>
    <p:extLst>
      <p:ext uri="{BB962C8B-B14F-4D97-AF65-F5344CB8AC3E}">
        <p14:creationId xmlns:p14="http://schemas.microsoft.com/office/powerpoint/2010/main" val="4078669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 Target Drug Table</a:t>
            </a:r>
          </a:p>
        </p:txBody>
      </p:sp>
      <p:sp>
        <p:nvSpPr>
          <p:cNvPr id="3" name="Content Placeholder 2"/>
          <p:cNvSpPr>
            <a:spLocks noGrp="1"/>
          </p:cNvSpPr>
          <p:nvPr>
            <p:ph idx="1"/>
          </p:nvPr>
        </p:nvSpPr>
        <p:spPr>
          <a:xfrm>
            <a:off x="417769" y="685800"/>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Target-Drug table :For each Target, this table provides the Gene Symbol, PMTL Status, associated drug name, if the drug was registered in clinical trials, the age type (pediatric, adult, or mixed) of population it was tested on in clinical trials, if the drug was present in IDG or OT databases, source of the Target-Drug relationship, source where the Target was found. </a:t>
            </a:r>
          </a:p>
          <a:p>
            <a:endParaRPr lang="en-US" sz="1800" dirty="0">
              <a:solidFill>
                <a:srgbClr val="000000"/>
              </a:solidFill>
            </a:endParaRPr>
          </a:p>
          <a:p>
            <a:r>
              <a:rPr lang="en-US" sz="1800" dirty="0">
                <a:solidFill>
                  <a:srgbClr val="000000"/>
                </a:solidFill>
              </a:rPr>
              <a:t>Following is a snapshot of the results taken from the Target Drug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15</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2313549650"/>
              </p:ext>
            </p:extLst>
          </p:nvPr>
        </p:nvGraphicFramePr>
        <p:xfrm>
          <a:off x="444187" y="3095928"/>
          <a:ext cx="11548048" cy="1706928"/>
        </p:xfrm>
        <a:graphic>
          <a:graphicData uri="http://schemas.openxmlformats.org/drawingml/2006/table">
            <a:tbl>
              <a:tblPr firstRow="1" bandRow="1">
                <a:tableStyleId>{5C22544A-7EE6-4342-B048-85BDC9FD1C3A}</a:tableStyleId>
              </a:tblPr>
              <a:tblGrid>
                <a:gridCol w="1037897">
                  <a:extLst>
                    <a:ext uri="{9D8B030D-6E8A-4147-A177-3AD203B41FA5}">
                      <a16:colId xmlns:a16="http://schemas.microsoft.com/office/drawing/2014/main" val="767560716"/>
                    </a:ext>
                  </a:extLst>
                </a:gridCol>
                <a:gridCol w="961328">
                  <a:extLst>
                    <a:ext uri="{9D8B030D-6E8A-4147-A177-3AD203B41FA5}">
                      <a16:colId xmlns:a16="http://schemas.microsoft.com/office/drawing/2014/main" val="444106678"/>
                    </a:ext>
                  </a:extLst>
                </a:gridCol>
                <a:gridCol w="961328">
                  <a:extLst>
                    <a:ext uri="{9D8B030D-6E8A-4147-A177-3AD203B41FA5}">
                      <a16:colId xmlns:a16="http://schemas.microsoft.com/office/drawing/2014/main" val="1109429456"/>
                    </a:ext>
                  </a:extLst>
                </a:gridCol>
                <a:gridCol w="961328">
                  <a:extLst>
                    <a:ext uri="{9D8B030D-6E8A-4147-A177-3AD203B41FA5}">
                      <a16:colId xmlns:a16="http://schemas.microsoft.com/office/drawing/2014/main" val="3792169147"/>
                    </a:ext>
                  </a:extLst>
                </a:gridCol>
                <a:gridCol w="1046402">
                  <a:extLst>
                    <a:ext uri="{9D8B030D-6E8A-4147-A177-3AD203B41FA5}">
                      <a16:colId xmlns:a16="http://schemas.microsoft.com/office/drawing/2014/main" val="4106209877"/>
                    </a:ext>
                  </a:extLst>
                </a:gridCol>
                <a:gridCol w="1003203">
                  <a:extLst>
                    <a:ext uri="{9D8B030D-6E8A-4147-A177-3AD203B41FA5}">
                      <a16:colId xmlns:a16="http://schemas.microsoft.com/office/drawing/2014/main" val="1469228664"/>
                    </a:ext>
                  </a:extLst>
                </a:gridCol>
                <a:gridCol w="1074664">
                  <a:extLst>
                    <a:ext uri="{9D8B030D-6E8A-4147-A177-3AD203B41FA5}">
                      <a16:colId xmlns:a16="http://schemas.microsoft.com/office/drawing/2014/main" val="73438543"/>
                    </a:ext>
                  </a:extLst>
                </a:gridCol>
                <a:gridCol w="844908">
                  <a:extLst>
                    <a:ext uri="{9D8B030D-6E8A-4147-A177-3AD203B41FA5}">
                      <a16:colId xmlns:a16="http://schemas.microsoft.com/office/drawing/2014/main" val="2200530130"/>
                    </a:ext>
                  </a:extLst>
                </a:gridCol>
                <a:gridCol w="985727">
                  <a:extLst>
                    <a:ext uri="{9D8B030D-6E8A-4147-A177-3AD203B41FA5}">
                      <a16:colId xmlns:a16="http://schemas.microsoft.com/office/drawing/2014/main" val="1589697548"/>
                    </a:ext>
                  </a:extLst>
                </a:gridCol>
                <a:gridCol w="1333091">
                  <a:extLst>
                    <a:ext uri="{9D8B030D-6E8A-4147-A177-3AD203B41FA5}">
                      <a16:colId xmlns:a16="http://schemas.microsoft.com/office/drawing/2014/main" val="1740583638"/>
                    </a:ext>
                  </a:extLst>
                </a:gridCol>
                <a:gridCol w="1338172">
                  <a:extLst>
                    <a:ext uri="{9D8B030D-6E8A-4147-A177-3AD203B41FA5}">
                      <a16:colId xmlns:a16="http://schemas.microsoft.com/office/drawing/2014/main" val="3889417040"/>
                    </a:ext>
                  </a:extLst>
                </a:gridCol>
              </a:tblGrid>
              <a:tr h="380385">
                <a:tc>
                  <a:txBody>
                    <a:bodyPr/>
                    <a:lstStyle/>
                    <a:p>
                      <a:r>
                        <a:rPr lang="en-US" sz="1000" b="1" kern="1200" dirty="0" err="1">
                          <a:solidFill>
                            <a:schemeClr val="lt1"/>
                          </a:solidFill>
                          <a:latin typeface="+mn-lt"/>
                          <a:ea typeface="+mn-ea"/>
                          <a:cs typeface="+mn-cs"/>
                        </a:rPr>
                        <a:t>Gene</a:t>
                      </a:r>
                      <a:r>
                        <a:rPr lang="en-US" sz="1000" dirty="0" err="1"/>
                        <a:t>_Symbol</a:t>
                      </a:r>
                      <a:endParaRPr lang="en-US" sz="1000" dirty="0"/>
                    </a:p>
                  </a:txBody>
                  <a:tcPr/>
                </a:tc>
                <a:tc>
                  <a:txBody>
                    <a:bodyPr/>
                    <a:lstStyle/>
                    <a:p>
                      <a:r>
                        <a:rPr lang="en-US" sz="1000" dirty="0" err="1"/>
                        <a:t>PMTL_Status</a:t>
                      </a:r>
                      <a:endParaRPr lang="en-US" sz="1000" dirty="0"/>
                    </a:p>
                  </a:txBody>
                  <a:tcPr/>
                </a:tc>
                <a:tc>
                  <a:txBody>
                    <a:bodyPr/>
                    <a:lstStyle/>
                    <a:p>
                      <a:r>
                        <a:rPr lang="en-US" sz="1000" dirty="0" err="1"/>
                        <a:t>Drug_Name</a:t>
                      </a:r>
                      <a:endParaRPr lang="en-US" sz="1000" dirty="0"/>
                    </a:p>
                  </a:txBody>
                  <a:tcPr/>
                </a:tc>
                <a:tc>
                  <a:txBody>
                    <a:bodyPr/>
                    <a:lstStyle/>
                    <a:p>
                      <a:r>
                        <a:rPr lang="en-US" sz="1000" dirty="0" err="1"/>
                        <a:t>Drug_in_CT</a:t>
                      </a:r>
                      <a:endParaRPr lang="en-US" sz="1000" dirty="0"/>
                    </a:p>
                  </a:txBody>
                  <a:tcPr/>
                </a:tc>
                <a:tc>
                  <a:txBody>
                    <a:bodyPr/>
                    <a:lstStyle/>
                    <a:p>
                      <a:r>
                        <a:rPr lang="en-US" sz="1000" dirty="0" err="1"/>
                        <a:t>Drug_Ped_CT</a:t>
                      </a:r>
                      <a:endParaRPr lang="en-US" sz="1000" dirty="0"/>
                    </a:p>
                  </a:txBody>
                  <a:tcPr/>
                </a:tc>
                <a:tc>
                  <a:txBody>
                    <a:bodyPr/>
                    <a:lstStyle/>
                    <a:p>
                      <a:r>
                        <a:rPr lang="en-US" sz="1000" dirty="0" err="1"/>
                        <a:t>Drug_Adult_CT</a:t>
                      </a:r>
                      <a:endParaRPr lang="en-US" sz="1000" dirty="0"/>
                    </a:p>
                  </a:txBody>
                  <a:tcPr/>
                </a:tc>
                <a:tc>
                  <a:txBody>
                    <a:bodyPr/>
                    <a:lstStyle/>
                    <a:p>
                      <a:r>
                        <a:rPr lang="en-US" sz="1000" dirty="0" err="1"/>
                        <a:t>Drug_Mixed_CT</a:t>
                      </a:r>
                      <a:endParaRPr lang="en-US" sz="1000" dirty="0"/>
                    </a:p>
                  </a:txBody>
                  <a:tcPr/>
                </a:tc>
                <a:tc>
                  <a:txBody>
                    <a:bodyPr/>
                    <a:lstStyle/>
                    <a:p>
                      <a:r>
                        <a:rPr lang="en-US" sz="1000" dirty="0" err="1"/>
                        <a:t>Drug_in_OT</a:t>
                      </a:r>
                      <a:endParaRPr lang="en-US" sz="1000" dirty="0"/>
                    </a:p>
                  </a:txBody>
                  <a:tcPr/>
                </a:tc>
                <a:tc>
                  <a:txBody>
                    <a:bodyPr/>
                    <a:lstStyle/>
                    <a:p>
                      <a:r>
                        <a:rPr lang="en-US" sz="1000" dirty="0" err="1"/>
                        <a:t>Drug_in_IDG</a:t>
                      </a:r>
                      <a:endParaRPr lang="en-US" sz="1000" dirty="0"/>
                    </a:p>
                  </a:txBody>
                  <a:tcPr/>
                </a:tc>
                <a:tc>
                  <a:txBody>
                    <a:bodyPr/>
                    <a:lstStyle/>
                    <a:p>
                      <a:r>
                        <a:rPr lang="en-US" sz="1000" dirty="0" err="1"/>
                        <a:t>Drug_Target_Soruce</a:t>
                      </a:r>
                      <a:endParaRPr lang="en-US" sz="1000" dirty="0"/>
                    </a:p>
                  </a:txBody>
                  <a:tcPr/>
                </a:tc>
                <a:tc>
                  <a:txBody>
                    <a:bodyPr/>
                    <a:lstStyle/>
                    <a:p>
                      <a:r>
                        <a:rPr lang="en-US" sz="1000" dirty="0" err="1"/>
                        <a:t>Target_Source</a:t>
                      </a:r>
                      <a:endParaRPr lang="en-US" sz="1000" dirty="0"/>
                    </a:p>
                  </a:txBody>
                  <a:tcPr/>
                </a:tc>
                <a:extLst>
                  <a:ext uri="{0D108BD9-81ED-4DB2-BD59-A6C34878D82A}">
                    <a16:rowId xmlns:a16="http://schemas.microsoft.com/office/drawing/2014/main" val="2952561433"/>
                  </a:ext>
                </a:extLst>
              </a:tr>
              <a:tr h="240840">
                <a:tc>
                  <a:txBody>
                    <a:bodyPr/>
                    <a:lstStyle/>
                    <a:p>
                      <a:pPr algn="l" fontAlgn="b"/>
                      <a:r>
                        <a:rPr lang="en-US" sz="1200" b="0" i="0" u="none" strike="noStrike" dirty="0">
                          <a:solidFill>
                            <a:srgbClr val="000000"/>
                          </a:solidFill>
                          <a:effectLst/>
                          <a:latin typeface="Aptos Narrow" panose="020B0004020202020204" pitchFamily="34" charset="0"/>
                        </a:rPr>
                        <a:t>ACE</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accupril</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2909108083"/>
                  </a:ext>
                </a:extLst>
              </a:tr>
              <a:tr h="310896">
                <a:tc>
                  <a:txBody>
                    <a:bodyPr/>
                    <a:lstStyle/>
                    <a:p>
                      <a:pPr algn="l" fontAlgn="b"/>
                      <a:r>
                        <a:rPr lang="en-US" sz="1200" b="0" i="0" u="none" strike="noStrike" dirty="0">
                          <a:solidFill>
                            <a:srgbClr val="000000"/>
                          </a:solidFill>
                          <a:effectLst/>
                          <a:latin typeface="Aptos Narrow" panose="020B0004020202020204" pitchFamily="34" charset="0"/>
                        </a:rPr>
                        <a:t>EGFR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falnidamol</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879612098"/>
                  </a:ext>
                </a:extLst>
              </a:tr>
              <a:tr h="219456">
                <a:tc>
                  <a:txBody>
                    <a:bodyPr/>
                    <a:lstStyle/>
                    <a:p>
                      <a:pPr algn="l" fontAlgn="b"/>
                      <a:r>
                        <a:rPr lang="en-US" sz="1200" b="0" i="0" u="none" strike="noStrike" dirty="0">
                          <a:solidFill>
                            <a:srgbClr val="000000"/>
                          </a:solidFill>
                          <a:effectLst/>
                          <a:latin typeface="Aptos Narrow" panose="020B0004020202020204" pitchFamily="34" charset="0"/>
                        </a:rPr>
                        <a:t>SCN11A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phenytoin</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1217362924"/>
                  </a:ext>
                </a:extLst>
              </a:tr>
              <a:tr h="301752">
                <a:tc>
                  <a:txBody>
                    <a:bodyPr/>
                    <a:lstStyle/>
                    <a:p>
                      <a:pPr algn="l" fontAlgn="b"/>
                      <a:r>
                        <a:rPr lang="en-US" sz="1200" b="0" i="0" u="none" strike="noStrike" dirty="0">
                          <a:solidFill>
                            <a:srgbClr val="000000"/>
                          </a:solidFill>
                          <a:effectLst/>
                          <a:latin typeface="Aptos Narrow" panose="020B0004020202020204" pitchFamily="34" charset="0"/>
                        </a:rPr>
                        <a:t>TYRP1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imc-20d7s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4110069009"/>
                  </a:ext>
                </a:extLst>
              </a:tr>
              <a:tr h="237744">
                <a:tc>
                  <a:txBody>
                    <a:bodyPr/>
                    <a:lstStyle/>
                    <a:p>
                      <a:pPr algn="l" fontAlgn="b"/>
                      <a:r>
                        <a:rPr lang="en-US" sz="1200" b="0" i="0" u="none" strike="noStrike" dirty="0">
                          <a:solidFill>
                            <a:srgbClr val="000000"/>
                          </a:solidFill>
                          <a:effectLst/>
                          <a:latin typeface="Aptos Narrow" panose="020B0004020202020204" pitchFamily="34" charset="0"/>
                        </a:rPr>
                        <a:t>ZAP70</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fostamatinib</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445918" y="5105244"/>
            <a:ext cx="11427536" cy="646331"/>
          </a:xfrm>
          <a:prstGeom prst="rect">
            <a:avLst/>
          </a:prstGeom>
          <a:noFill/>
        </p:spPr>
        <p:txBody>
          <a:bodyPr wrap="square" rtlCol="0">
            <a:spAutoFit/>
          </a:bodyPr>
          <a:lstStyle/>
          <a:p>
            <a:r>
              <a:rPr lang="en-US" dirty="0"/>
              <a:t>Majority of the Targets have multiple drugs associated with them. This table has 26880 relationships (rows) between Targets and Drugs</a:t>
            </a:r>
          </a:p>
        </p:txBody>
      </p:sp>
    </p:spTree>
    <p:extLst>
      <p:ext uri="{BB962C8B-B14F-4D97-AF65-F5344CB8AC3E}">
        <p14:creationId xmlns:p14="http://schemas.microsoft.com/office/powerpoint/2010/main" val="2247590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70" y="0"/>
            <a:ext cx="11512941" cy="795081"/>
          </a:xfrm>
        </p:spPr>
        <p:txBody>
          <a:bodyPr/>
          <a:lstStyle/>
          <a:p>
            <a:r>
              <a:rPr lang="en-US" dirty="0"/>
              <a:t>PIPELINE Results: Target Tumor Table</a:t>
            </a:r>
          </a:p>
        </p:txBody>
      </p:sp>
      <p:sp>
        <p:nvSpPr>
          <p:cNvPr id="3" name="Content Placeholder 2"/>
          <p:cNvSpPr>
            <a:spLocks noGrp="1"/>
          </p:cNvSpPr>
          <p:nvPr>
            <p:ph idx="1"/>
          </p:nvPr>
        </p:nvSpPr>
        <p:spPr>
          <a:xfrm>
            <a:off x="83398" y="328737"/>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Target-Tumor table :For each Target , this table provides the following: Gene Symbol , if these Targets are targeted by at least one drug in CT, OT, or ID, sources where the Target was found, tumor name, if the tumor is a pediatric tumor, reference for pediatric tumor, evidence count for the given target-tumor relationship from OT , source of the relationship between target and tumor. </a:t>
            </a:r>
          </a:p>
          <a:p>
            <a:endParaRPr lang="en-US" sz="1800" dirty="0">
              <a:solidFill>
                <a:srgbClr val="000000"/>
              </a:solidFill>
            </a:endParaRPr>
          </a:p>
          <a:p>
            <a:r>
              <a:rPr lang="en-US" sz="1800" dirty="0">
                <a:solidFill>
                  <a:srgbClr val="000000"/>
                </a:solidFill>
              </a:rPr>
              <a:t>Following is a snapshot of the results taken from the Target Tumor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16</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530524130"/>
              </p:ext>
            </p:extLst>
          </p:nvPr>
        </p:nvGraphicFramePr>
        <p:xfrm>
          <a:off x="256746" y="2767785"/>
          <a:ext cx="11512941" cy="2224392"/>
        </p:xfrm>
        <a:graphic>
          <a:graphicData uri="http://schemas.openxmlformats.org/drawingml/2006/table">
            <a:tbl>
              <a:tblPr firstRow="1" bandRow="1">
                <a:tableStyleId>{5C22544A-7EE6-4342-B048-85BDC9FD1C3A}</a:tableStyleId>
              </a:tblPr>
              <a:tblGrid>
                <a:gridCol w="1027926">
                  <a:extLst>
                    <a:ext uri="{9D8B030D-6E8A-4147-A177-3AD203B41FA5}">
                      <a16:colId xmlns:a16="http://schemas.microsoft.com/office/drawing/2014/main" val="767560716"/>
                    </a:ext>
                  </a:extLst>
                </a:gridCol>
                <a:gridCol w="892856">
                  <a:extLst>
                    <a:ext uri="{9D8B030D-6E8A-4147-A177-3AD203B41FA5}">
                      <a16:colId xmlns:a16="http://schemas.microsoft.com/office/drawing/2014/main" val="3139742265"/>
                    </a:ext>
                  </a:extLst>
                </a:gridCol>
                <a:gridCol w="851478">
                  <a:extLst>
                    <a:ext uri="{9D8B030D-6E8A-4147-A177-3AD203B41FA5}">
                      <a16:colId xmlns:a16="http://schemas.microsoft.com/office/drawing/2014/main" val="1109429456"/>
                    </a:ext>
                  </a:extLst>
                </a:gridCol>
                <a:gridCol w="929675">
                  <a:extLst>
                    <a:ext uri="{9D8B030D-6E8A-4147-A177-3AD203B41FA5}">
                      <a16:colId xmlns:a16="http://schemas.microsoft.com/office/drawing/2014/main" val="3792169147"/>
                    </a:ext>
                  </a:extLst>
                </a:gridCol>
                <a:gridCol w="1094757">
                  <a:extLst>
                    <a:ext uri="{9D8B030D-6E8A-4147-A177-3AD203B41FA5}">
                      <a16:colId xmlns:a16="http://schemas.microsoft.com/office/drawing/2014/main" val="4106209877"/>
                    </a:ext>
                  </a:extLst>
                </a:gridCol>
                <a:gridCol w="920986">
                  <a:extLst>
                    <a:ext uri="{9D8B030D-6E8A-4147-A177-3AD203B41FA5}">
                      <a16:colId xmlns:a16="http://schemas.microsoft.com/office/drawing/2014/main" val="1469228664"/>
                    </a:ext>
                  </a:extLst>
                </a:gridCol>
                <a:gridCol w="1338036">
                  <a:extLst>
                    <a:ext uri="{9D8B030D-6E8A-4147-A177-3AD203B41FA5}">
                      <a16:colId xmlns:a16="http://schemas.microsoft.com/office/drawing/2014/main" val="73438543"/>
                    </a:ext>
                  </a:extLst>
                </a:gridCol>
                <a:gridCol w="835370">
                  <a:extLst>
                    <a:ext uri="{9D8B030D-6E8A-4147-A177-3AD203B41FA5}">
                      <a16:colId xmlns:a16="http://schemas.microsoft.com/office/drawing/2014/main" val="2200530130"/>
                    </a:ext>
                  </a:extLst>
                </a:gridCol>
                <a:gridCol w="1447557">
                  <a:extLst>
                    <a:ext uri="{9D8B030D-6E8A-4147-A177-3AD203B41FA5}">
                      <a16:colId xmlns:a16="http://schemas.microsoft.com/office/drawing/2014/main" val="1589697548"/>
                    </a:ext>
                  </a:extLst>
                </a:gridCol>
                <a:gridCol w="844950">
                  <a:extLst>
                    <a:ext uri="{9D8B030D-6E8A-4147-A177-3AD203B41FA5}">
                      <a16:colId xmlns:a16="http://schemas.microsoft.com/office/drawing/2014/main" val="1740583638"/>
                    </a:ext>
                  </a:extLst>
                </a:gridCol>
                <a:gridCol w="1329350">
                  <a:extLst>
                    <a:ext uri="{9D8B030D-6E8A-4147-A177-3AD203B41FA5}">
                      <a16:colId xmlns:a16="http://schemas.microsoft.com/office/drawing/2014/main" val="3889417040"/>
                    </a:ext>
                  </a:extLst>
                </a:gridCol>
              </a:tblGrid>
              <a:tr h="293298">
                <a:tc>
                  <a:txBody>
                    <a:bodyPr/>
                    <a:lstStyle/>
                    <a:p>
                      <a:pPr marL="0" algn="l" defTabSz="914400" rtl="0" eaLnBrk="1" fontAlgn="b" latinLnBrk="0" hangingPunct="1"/>
                      <a:r>
                        <a:rPr lang="en-US" sz="1000" b="1" kern="1200" dirty="0" err="1">
                          <a:solidFill>
                            <a:schemeClr val="lt1"/>
                          </a:solidFill>
                          <a:latin typeface="+mn-lt"/>
                          <a:ea typeface="+mn-ea"/>
                          <a:cs typeface="+mn-cs"/>
                        </a:rPr>
                        <a:t>Gene_Symbol</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PMTL_Status</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targeted_in_CT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targeted_in_OT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targeted_in_IDG</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Target_Source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a:solidFill>
                            <a:schemeClr val="lt1"/>
                          </a:solidFill>
                          <a:latin typeface="+mn-lt"/>
                          <a:ea typeface="+mn-ea"/>
                          <a:cs typeface="+mn-cs"/>
                        </a:rPr>
                        <a:t>Tumor</a:t>
                      </a: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Is_Valid_Ped_Tumor</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Ped_Tumor_Evidence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evidenceCount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Target_Disease_Relationship_Source</a:t>
                      </a:r>
                      <a:endParaRPr lang="en-US" sz="1000" b="1" kern="1200" dirty="0">
                        <a:solidFill>
                          <a:schemeClr val="lt1"/>
                        </a:solidFill>
                        <a:latin typeface="+mn-lt"/>
                        <a:ea typeface="+mn-ea"/>
                        <a:cs typeface="+mn-cs"/>
                      </a:endParaRPr>
                    </a:p>
                  </a:txBody>
                  <a:tcPr marL="9525" marR="9525" marT="9525" marB="0"/>
                </a:tc>
                <a:extLst>
                  <a:ext uri="{0D108BD9-81ED-4DB2-BD59-A6C34878D82A}">
                    <a16:rowId xmlns:a16="http://schemas.microsoft.com/office/drawing/2014/main" val="2952561433"/>
                  </a:ext>
                </a:extLst>
              </a:tr>
              <a:tr h="217046">
                <a:tc>
                  <a:txBody>
                    <a:bodyPr/>
                    <a:lstStyle/>
                    <a:p>
                      <a:pPr algn="l" fontAlgn="b"/>
                      <a:r>
                        <a:rPr lang="en-US" sz="1200" b="0" i="0" u="none" strike="noStrike">
                          <a:solidFill>
                            <a:srgbClr val="000000"/>
                          </a:solidFill>
                          <a:effectLst/>
                          <a:latin typeface="Aptos Narrow" panose="020B0004020202020204" pitchFamily="34" charset="0"/>
                        </a:rPr>
                        <a:t>ABAT</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neuroblastoma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2</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909108083"/>
                  </a:ext>
                </a:extLst>
              </a:tr>
              <a:tr h="520827">
                <a:tc>
                  <a:txBody>
                    <a:bodyPr/>
                    <a:lstStyle/>
                    <a:p>
                      <a:pPr algn="l" fontAlgn="b"/>
                      <a:r>
                        <a:rPr lang="en-US" sz="1200" b="0" i="0" u="none" strike="noStrike">
                          <a:solidFill>
                            <a:srgbClr val="000000"/>
                          </a:solidFill>
                          <a:effectLst/>
                          <a:latin typeface="Aptos Narrow" panose="020B0004020202020204" pitchFamily="34" charset="0"/>
                        </a:rPr>
                        <a:t>BAX</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follicular lymphoma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https://www.ncbi.nlm.nih.gov/pmc/articles/PMC3566339/</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879612098"/>
                  </a:ext>
                </a:extLst>
              </a:tr>
              <a:tr h="226047">
                <a:tc>
                  <a:txBody>
                    <a:bodyPr/>
                    <a:lstStyle/>
                    <a:p>
                      <a:pPr algn="l" fontAlgn="b"/>
                      <a:r>
                        <a:rPr lang="en-US" sz="1200" b="0" i="0" u="none" strike="noStrike">
                          <a:solidFill>
                            <a:srgbClr val="000000"/>
                          </a:solidFill>
                          <a:effectLst/>
                          <a:latin typeface="Aptos Narrow" panose="020B0004020202020204" pitchFamily="34" charset="0"/>
                        </a:rPr>
                        <a:t>MAPRE3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lung carcinoma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1217362924"/>
                  </a:ext>
                </a:extLst>
              </a:tr>
              <a:tr h="350180">
                <a:tc>
                  <a:txBody>
                    <a:bodyPr/>
                    <a:lstStyle/>
                    <a:p>
                      <a:pPr algn="l" fontAlgn="b"/>
                      <a:r>
                        <a:rPr lang="en-US" sz="1200" b="0" i="0" u="none" strike="noStrike">
                          <a:solidFill>
                            <a:srgbClr val="000000"/>
                          </a:solidFill>
                          <a:effectLst/>
                          <a:latin typeface="Aptos Narrow" panose="020B0004020202020204" pitchFamily="34" charset="0"/>
                        </a:rPr>
                        <a:t>STXBP6</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subependymal giant cell astrocytoma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a:t>
                      </a:r>
                    </a:p>
                  </a:txBody>
                  <a:tcPr marL="9525" marR="9525" marT="9525" marB="0"/>
                </a:tc>
                <a:extLst>
                  <a:ext uri="{0D108BD9-81ED-4DB2-BD59-A6C34878D82A}">
                    <a16:rowId xmlns:a16="http://schemas.microsoft.com/office/drawing/2014/main" val="4110069009"/>
                  </a:ext>
                </a:extLst>
              </a:tr>
              <a:tr h="350180">
                <a:tc>
                  <a:txBody>
                    <a:bodyPr/>
                    <a:lstStyle/>
                    <a:p>
                      <a:pPr algn="l" fontAlgn="b"/>
                      <a:r>
                        <a:rPr lang="en-US" sz="1200" b="0" i="0" u="none" strike="noStrike">
                          <a:solidFill>
                            <a:srgbClr val="000000"/>
                          </a:solidFill>
                          <a:effectLst/>
                          <a:latin typeface="Aptos Narrow" panose="020B0004020202020204" pitchFamily="34" charset="0"/>
                        </a:rPr>
                        <a:t>UTF1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atypical teratoid rhabdoid tumor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256746" y="5214520"/>
            <a:ext cx="11427536" cy="646331"/>
          </a:xfrm>
          <a:prstGeom prst="rect">
            <a:avLst/>
          </a:prstGeom>
          <a:noFill/>
        </p:spPr>
        <p:txBody>
          <a:bodyPr wrap="square" rtlCol="0">
            <a:spAutoFit/>
          </a:bodyPr>
          <a:lstStyle/>
          <a:p>
            <a:r>
              <a:rPr lang="en-US" dirty="0"/>
              <a:t>Majority of the targets have multiple tumors associated with them. This table has 127506 relationships (rows) between targets  and tumors.</a:t>
            </a:r>
          </a:p>
        </p:txBody>
      </p:sp>
    </p:spTree>
    <p:extLst>
      <p:ext uri="{BB962C8B-B14F-4D97-AF65-F5344CB8AC3E}">
        <p14:creationId xmlns:p14="http://schemas.microsoft.com/office/powerpoint/2010/main" val="940461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PART 2: Pipeline to standardize tumors from clinical trials</a:t>
            </a:r>
          </a:p>
        </p:txBody>
      </p:sp>
      <p:sp>
        <p:nvSpPr>
          <p:cNvPr id="4" name="Slide Number Placeholder 3"/>
          <p:cNvSpPr>
            <a:spLocks noGrp="1"/>
          </p:cNvSpPr>
          <p:nvPr>
            <p:ph type="sldNum" sz="quarter" idx="12"/>
          </p:nvPr>
        </p:nvSpPr>
        <p:spPr/>
        <p:txBody>
          <a:bodyPr/>
          <a:lstStyle/>
          <a:p>
            <a:fld id="{AD40181A-01B0-4CB8-8614-1473649F6741}" type="slidenum">
              <a:rPr lang="en-US" smtClean="0"/>
              <a:t>17</a:t>
            </a:fld>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3498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18295" cy="632012"/>
          </a:xfrm>
        </p:spPr>
        <p:txBody>
          <a:bodyPr/>
          <a:lstStyle/>
          <a:p>
            <a:r>
              <a:rPr lang="en-US" dirty="0"/>
              <a:t>Background</a:t>
            </a:r>
          </a:p>
        </p:txBody>
      </p:sp>
      <p:sp>
        <p:nvSpPr>
          <p:cNvPr id="3" name="Content Placeholder 2"/>
          <p:cNvSpPr>
            <a:spLocks noGrp="1"/>
          </p:cNvSpPr>
          <p:nvPr>
            <p:ph idx="1"/>
          </p:nvPr>
        </p:nvSpPr>
        <p:spPr>
          <a:xfrm>
            <a:off x="702875" y="826015"/>
            <a:ext cx="11408442" cy="1958788"/>
          </a:xfrm>
        </p:spPr>
        <p:txBody>
          <a:bodyPr>
            <a:noAutofit/>
          </a:bodyPr>
          <a:lstStyle/>
          <a:p>
            <a:r>
              <a:rPr lang="en-US" sz="1600" b="0" i="0" u="none" strike="noStrike" dirty="0">
                <a:solidFill>
                  <a:srgbClr val="000000"/>
                </a:solidFill>
                <a:effectLst/>
                <a:latin typeface="Arial" panose="020B0604020202020204" pitchFamily="34" charset="0"/>
              </a:rPr>
              <a:t>There are limited public resources linking </a:t>
            </a:r>
            <a:r>
              <a:rPr lang="en-US" sz="1600" dirty="0">
                <a:solidFill>
                  <a:srgbClr val="000000"/>
                </a:solidFill>
              </a:rPr>
              <a:t>d</a:t>
            </a:r>
            <a:r>
              <a:rPr lang="en-US" sz="1600" b="0" i="0" u="none" strike="noStrike" dirty="0">
                <a:solidFill>
                  <a:srgbClr val="000000"/>
                </a:solidFill>
                <a:effectLst/>
                <a:latin typeface="Arial" panose="020B0604020202020204" pitchFamily="34" charset="0"/>
              </a:rPr>
              <a:t>iseases from CT database to FDA-PMTLs or targets and drugs in OT and IDG.</a:t>
            </a:r>
          </a:p>
          <a:p>
            <a:endParaRPr lang="en-US" sz="1600" dirty="0">
              <a:solidFill>
                <a:srgbClr val="000000"/>
              </a:solidFill>
            </a:endParaRPr>
          </a:p>
          <a:p>
            <a:r>
              <a:rPr lang="en-US" sz="1600" dirty="0">
                <a:solidFill>
                  <a:srgbClr val="000000"/>
                </a:solidFill>
              </a:rPr>
              <a:t>There are over 800,000 disease records (as of Aug 31, 2023) in the CT database. We are interested in extracting the tumors from these diseases. </a:t>
            </a:r>
          </a:p>
          <a:p>
            <a:endParaRPr lang="en-US" sz="1600" dirty="0">
              <a:solidFill>
                <a:srgbClr val="000000"/>
              </a:solidFill>
            </a:endParaRPr>
          </a:p>
          <a:p>
            <a:r>
              <a:rPr lang="en-US" sz="1600" dirty="0">
                <a:solidFill>
                  <a:srgbClr val="000000"/>
                </a:solidFill>
              </a:rPr>
              <a:t>However, integrating extracted tumors with other public databases is not trivial as tumor names are not standardized and contain multiple sources of variation. </a:t>
            </a:r>
          </a:p>
          <a:p>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18</a:t>
            </a:fld>
            <a:endParaRPr lang="en-US" dirty="0">
              <a:solidFill>
                <a:schemeClr val="bg1"/>
              </a:solidFill>
            </a:endParaRPr>
          </a:p>
        </p:txBody>
      </p:sp>
      <p:graphicFrame>
        <p:nvGraphicFramePr>
          <p:cNvPr id="5" name="Table 4">
            <a:extLst>
              <a:ext uri="{FF2B5EF4-FFF2-40B4-BE49-F238E27FC236}">
                <a16:creationId xmlns:a16="http://schemas.microsoft.com/office/drawing/2014/main" id="{58A84435-4DA4-37F0-5B89-DDB022AB0231}"/>
              </a:ext>
            </a:extLst>
          </p:cNvPr>
          <p:cNvGraphicFramePr>
            <a:graphicFrameLocks noGrp="1"/>
          </p:cNvGraphicFramePr>
          <p:nvPr>
            <p:extLst>
              <p:ext uri="{D42A27DB-BD31-4B8C-83A1-F6EECF244321}">
                <p14:modId xmlns:p14="http://schemas.microsoft.com/office/powerpoint/2010/main" val="1837091241"/>
              </p:ext>
            </p:extLst>
          </p:nvPr>
        </p:nvGraphicFramePr>
        <p:xfrm>
          <a:off x="2106706" y="3074894"/>
          <a:ext cx="7763436" cy="2741468"/>
        </p:xfrm>
        <a:graphic>
          <a:graphicData uri="http://schemas.openxmlformats.org/drawingml/2006/table">
            <a:tbl>
              <a:tblPr firstRow="1" bandRow="1">
                <a:tableStyleId>{5C22544A-7EE6-4342-B048-85BDC9FD1C3A}</a:tableStyleId>
              </a:tblPr>
              <a:tblGrid>
                <a:gridCol w="2664926">
                  <a:extLst>
                    <a:ext uri="{9D8B030D-6E8A-4147-A177-3AD203B41FA5}">
                      <a16:colId xmlns:a16="http://schemas.microsoft.com/office/drawing/2014/main" val="3723134122"/>
                    </a:ext>
                  </a:extLst>
                </a:gridCol>
                <a:gridCol w="2605945">
                  <a:extLst>
                    <a:ext uri="{9D8B030D-6E8A-4147-A177-3AD203B41FA5}">
                      <a16:colId xmlns:a16="http://schemas.microsoft.com/office/drawing/2014/main" val="1056878674"/>
                    </a:ext>
                  </a:extLst>
                </a:gridCol>
                <a:gridCol w="2492565">
                  <a:extLst>
                    <a:ext uri="{9D8B030D-6E8A-4147-A177-3AD203B41FA5}">
                      <a16:colId xmlns:a16="http://schemas.microsoft.com/office/drawing/2014/main" val="1500776081"/>
                    </a:ext>
                  </a:extLst>
                </a:gridCol>
              </a:tblGrid>
              <a:tr h="484147">
                <a:tc>
                  <a:txBody>
                    <a:bodyPr/>
                    <a:lstStyle/>
                    <a:p>
                      <a:r>
                        <a:rPr lang="en-US" sz="1100" dirty="0"/>
                        <a:t>CT Tumor Names</a:t>
                      </a:r>
                    </a:p>
                  </a:txBody>
                  <a:tcPr/>
                </a:tc>
                <a:tc>
                  <a:txBody>
                    <a:bodyPr/>
                    <a:lstStyle/>
                    <a:p>
                      <a:r>
                        <a:rPr lang="en-US" sz="1100" dirty="0"/>
                        <a:t>Issues</a:t>
                      </a:r>
                    </a:p>
                  </a:txBody>
                  <a:tcPr/>
                </a:tc>
                <a:tc>
                  <a:txBody>
                    <a:bodyPr/>
                    <a:lstStyle/>
                    <a:p>
                      <a:r>
                        <a:rPr lang="en-US" sz="1100" dirty="0"/>
                        <a:t>WHO Standard Names</a:t>
                      </a:r>
                    </a:p>
                  </a:txBody>
                  <a:tcPr/>
                </a:tc>
                <a:extLst>
                  <a:ext uri="{0D108BD9-81ED-4DB2-BD59-A6C34878D82A}">
                    <a16:rowId xmlns:a16="http://schemas.microsoft.com/office/drawing/2014/main" val="3698500330"/>
                  </a:ext>
                </a:extLst>
              </a:tr>
              <a:tr h="299812">
                <a:tc>
                  <a:txBody>
                    <a:bodyPr/>
                    <a:lstStyle/>
                    <a:p>
                      <a:r>
                        <a:rPr lang="en-US" sz="1100" dirty="0"/>
                        <a:t>acute myeloid </a:t>
                      </a:r>
                      <a:r>
                        <a:rPr lang="en-US" sz="1100" dirty="0" err="1"/>
                        <a:t>leucaemia</a:t>
                      </a:r>
                      <a:endParaRPr lang="en-US" sz="1100" dirty="0"/>
                    </a:p>
                  </a:txBody>
                  <a:tcPr/>
                </a:tc>
                <a:tc>
                  <a:txBody>
                    <a:bodyPr/>
                    <a:lstStyle/>
                    <a:p>
                      <a:r>
                        <a:rPr lang="en-US" sz="1100" dirty="0" err="1"/>
                        <a:t>Leukaemia</a:t>
                      </a:r>
                      <a:r>
                        <a:rPr lang="en-US" sz="1100" dirty="0"/>
                        <a:t> not spelled correctly </a:t>
                      </a:r>
                    </a:p>
                  </a:txBody>
                  <a:tcPr/>
                </a:tc>
                <a:tc>
                  <a:txBody>
                    <a:bodyPr/>
                    <a:lstStyle/>
                    <a:p>
                      <a:r>
                        <a:rPr lang="en-US" sz="1100" dirty="0">
                          <a:effectLst/>
                        </a:rPr>
                        <a:t>acute myeloid </a:t>
                      </a:r>
                      <a:r>
                        <a:rPr lang="en-US" sz="1100" dirty="0" err="1">
                          <a:effectLst/>
                        </a:rPr>
                        <a:t>leukaemia</a:t>
                      </a:r>
                      <a:endParaRPr lang="en-US" sz="1100" dirty="0">
                        <a:effectLst/>
                      </a:endParaRPr>
                    </a:p>
                  </a:txBody>
                  <a:tcPr marL="47625" marR="47625" marT="38100" marB="38100" anchor="ctr"/>
                </a:tc>
                <a:extLst>
                  <a:ext uri="{0D108BD9-81ED-4DB2-BD59-A6C34878D82A}">
                    <a16:rowId xmlns:a16="http://schemas.microsoft.com/office/drawing/2014/main" val="19790689"/>
                  </a:ext>
                </a:extLst>
              </a:tr>
              <a:tr h="567914">
                <a:tc>
                  <a:txBody>
                    <a:bodyPr/>
                    <a:lstStyle/>
                    <a:p>
                      <a:r>
                        <a:rPr lang="en-US" sz="1100" dirty="0"/>
                        <a:t>glioblastoma or solid tumors, epidermal growth factor receptor (</a:t>
                      </a:r>
                      <a:r>
                        <a:rPr lang="en-US" sz="1100" dirty="0" err="1"/>
                        <a:t>egfr</a:t>
                      </a:r>
                      <a:r>
                        <a:rPr lang="en-US" sz="1100" dirty="0"/>
                        <a:t>) diagnosis</a:t>
                      </a:r>
                    </a:p>
                    <a:p>
                      <a:endParaRPr lang="en-US" sz="1100" dirty="0"/>
                    </a:p>
                  </a:txBody>
                  <a:tcPr/>
                </a:tc>
                <a:tc>
                  <a:txBody>
                    <a:bodyPr/>
                    <a:lstStyle/>
                    <a:p>
                      <a:r>
                        <a:rPr lang="en-US" sz="1100" dirty="0"/>
                        <a:t>Has two types of tumor: glioblastoma and solid tumors, extra information on  EGFR</a:t>
                      </a:r>
                    </a:p>
                  </a:txBody>
                  <a:tcPr/>
                </a:tc>
                <a:tc>
                  <a:txBody>
                    <a:bodyPr/>
                    <a:lstStyle/>
                    <a:p>
                      <a:r>
                        <a:rPr lang="en-US" sz="1100" dirty="0"/>
                        <a:t>glioblastoma, </a:t>
                      </a:r>
                      <a:r>
                        <a:rPr lang="en-US" sz="1100" dirty="0" err="1"/>
                        <a:t>idh</a:t>
                      </a:r>
                      <a:r>
                        <a:rPr lang="en-US" sz="1100" dirty="0"/>
                        <a:t>-wildtype</a:t>
                      </a:r>
                    </a:p>
                  </a:txBody>
                  <a:tcPr/>
                </a:tc>
                <a:extLst>
                  <a:ext uri="{0D108BD9-81ED-4DB2-BD59-A6C34878D82A}">
                    <a16:rowId xmlns:a16="http://schemas.microsoft.com/office/drawing/2014/main" val="2914966253"/>
                  </a:ext>
                </a:extLst>
              </a:tr>
              <a:tr h="394385">
                <a:tc>
                  <a:txBody>
                    <a:bodyPr/>
                    <a:lstStyle/>
                    <a:p>
                      <a:r>
                        <a:rPr lang="en-US" sz="1100" dirty="0">
                          <a:effectLst/>
                        </a:rPr>
                        <a:t>pathologic stage </a:t>
                      </a:r>
                      <a:r>
                        <a:rPr lang="en-US" sz="1100" dirty="0" err="1">
                          <a:effectLst/>
                        </a:rPr>
                        <a:t>i</a:t>
                      </a:r>
                      <a:r>
                        <a:rPr lang="en-US" sz="1100" dirty="0">
                          <a:effectLst/>
                        </a:rPr>
                        <a:t> </a:t>
                      </a:r>
                      <a:r>
                        <a:rPr lang="en-US" sz="1100" dirty="0" err="1">
                          <a:effectLst/>
                        </a:rPr>
                        <a:t>merkel</a:t>
                      </a:r>
                      <a:r>
                        <a:rPr lang="en-US" sz="1100" dirty="0">
                          <a:effectLst/>
                        </a:rPr>
                        <a:t> cell carcinoma </a:t>
                      </a:r>
                      <a:r>
                        <a:rPr lang="en-US" sz="1100" dirty="0" err="1">
                          <a:effectLst/>
                        </a:rPr>
                        <a:t>ajcc</a:t>
                      </a:r>
                      <a:r>
                        <a:rPr lang="en-US" sz="1100" dirty="0">
                          <a:effectLst/>
                        </a:rPr>
                        <a:t> v8</a:t>
                      </a:r>
                    </a:p>
                  </a:txBody>
                  <a:tcPr marL="47625" marR="47625" marT="38100" marB="38100" anchor="ctr"/>
                </a:tc>
                <a:tc>
                  <a:txBody>
                    <a:bodyPr/>
                    <a:lstStyle/>
                    <a:p>
                      <a:r>
                        <a:rPr lang="en-US" sz="1100" dirty="0">
                          <a:effectLst/>
                        </a:rPr>
                        <a:t>extra information on staging</a:t>
                      </a:r>
                    </a:p>
                  </a:txBody>
                  <a:tcPr marL="47625" marR="47625" marT="38100" marB="38100" anchor="ctr"/>
                </a:tc>
                <a:tc>
                  <a:txBody>
                    <a:bodyPr/>
                    <a:lstStyle/>
                    <a:p>
                      <a:r>
                        <a:rPr lang="en-US" sz="1100" dirty="0" err="1">
                          <a:effectLst/>
                        </a:rPr>
                        <a:t>merkel</a:t>
                      </a:r>
                      <a:r>
                        <a:rPr lang="en-US" sz="1100" dirty="0">
                          <a:effectLst/>
                        </a:rPr>
                        <a:t> cell carcinoma</a:t>
                      </a:r>
                    </a:p>
                  </a:txBody>
                  <a:tcPr marL="47625" marR="47625" marT="38100" marB="38100" anchor="ctr"/>
                </a:tc>
                <a:extLst>
                  <a:ext uri="{0D108BD9-81ED-4DB2-BD59-A6C34878D82A}">
                    <a16:rowId xmlns:a16="http://schemas.microsoft.com/office/drawing/2014/main" val="2625969749"/>
                  </a:ext>
                </a:extLst>
              </a:tr>
              <a:tr h="357309">
                <a:tc>
                  <a:txBody>
                    <a:bodyPr/>
                    <a:lstStyle/>
                    <a:p>
                      <a:r>
                        <a:rPr lang="en-US" sz="1100" dirty="0">
                          <a:effectLst/>
                        </a:rPr>
                        <a:t>adrenocortical carcinoma (part g)</a:t>
                      </a:r>
                    </a:p>
                  </a:txBody>
                  <a:tcPr marL="47625" marR="47625" marT="38100" marB="38100" anchor="ctr"/>
                </a:tc>
                <a:tc>
                  <a:txBody>
                    <a:bodyPr/>
                    <a:lstStyle/>
                    <a:p>
                      <a:r>
                        <a:rPr lang="en-US" sz="1100" dirty="0">
                          <a:effectLst/>
                        </a:rPr>
                        <a:t> Extra information in bracket</a:t>
                      </a:r>
                    </a:p>
                  </a:txBody>
                  <a:tcPr marL="47625" marR="47625" marT="38100" marB="38100" anchor="ctr"/>
                </a:tc>
                <a:tc>
                  <a:txBody>
                    <a:bodyPr/>
                    <a:lstStyle/>
                    <a:p>
                      <a:r>
                        <a:rPr lang="en-US" sz="1100" dirty="0">
                          <a:effectLst/>
                        </a:rPr>
                        <a:t> adrenal cortical carcinoma</a:t>
                      </a:r>
                    </a:p>
                  </a:txBody>
                  <a:tcPr marL="47625" marR="47625" marT="38100" marB="38100" anchor="ctr"/>
                </a:tc>
                <a:extLst>
                  <a:ext uri="{0D108BD9-81ED-4DB2-BD59-A6C34878D82A}">
                    <a16:rowId xmlns:a16="http://schemas.microsoft.com/office/drawing/2014/main" val="2523183528"/>
                  </a:ext>
                </a:extLst>
              </a:tr>
              <a:tr h="567914">
                <a:tc>
                  <a:txBody>
                    <a:bodyPr/>
                    <a:lstStyle/>
                    <a:p>
                      <a:r>
                        <a:rPr lang="en-US" sz="1100" dirty="0" err="1"/>
                        <a:t>ann</a:t>
                      </a:r>
                      <a:r>
                        <a:rPr lang="en-US" sz="1100" dirty="0"/>
                        <a:t> arbor stage iii diffuse large b-cell lymphoma</a:t>
                      </a:r>
                    </a:p>
                    <a:p>
                      <a:endParaRPr lang="en-US" sz="1100" dirty="0"/>
                    </a:p>
                  </a:txBody>
                  <a:tcPr/>
                </a:tc>
                <a:tc>
                  <a:txBody>
                    <a:bodyPr/>
                    <a:lstStyle/>
                    <a:p>
                      <a:r>
                        <a:rPr lang="en-US" sz="1100" dirty="0"/>
                        <a:t> extra information on staging </a:t>
                      </a:r>
                    </a:p>
                  </a:txBody>
                  <a:tcPr/>
                </a:tc>
                <a:tc>
                  <a:txBody>
                    <a:bodyPr/>
                    <a:lstStyle/>
                    <a:p>
                      <a:r>
                        <a:rPr lang="en-US" sz="1100" dirty="0"/>
                        <a:t>diffuse large b-cell lymphoma</a:t>
                      </a:r>
                    </a:p>
                    <a:p>
                      <a:endParaRPr lang="en-US" sz="1100" dirty="0"/>
                    </a:p>
                  </a:txBody>
                  <a:tcPr/>
                </a:tc>
                <a:extLst>
                  <a:ext uri="{0D108BD9-81ED-4DB2-BD59-A6C34878D82A}">
                    <a16:rowId xmlns:a16="http://schemas.microsoft.com/office/drawing/2014/main" val="50512747"/>
                  </a:ext>
                </a:extLst>
              </a:tr>
            </a:tbl>
          </a:graphicData>
        </a:graphic>
      </p:graphicFrame>
    </p:spTree>
    <p:extLst>
      <p:ext uri="{BB962C8B-B14F-4D97-AF65-F5344CB8AC3E}">
        <p14:creationId xmlns:p14="http://schemas.microsoft.com/office/powerpoint/2010/main" val="2351978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Background</a:t>
            </a:r>
          </a:p>
        </p:txBody>
      </p:sp>
      <p:sp>
        <p:nvSpPr>
          <p:cNvPr id="3" name="Content Placeholder 2"/>
          <p:cNvSpPr>
            <a:spLocks noGrp="1"/>
          </p:cNvSpPr>
          <p:nvPr>
            <p:ph idx="1"/>
          </p:nvPr>
        </p:nvSpPr>
        <p:spPr>
          <a:xfrm>
            <a:off x="591116" y="1143000"/>
            <a:ext cx="11600884" cy="4663440"/>
          </a:xfrm>
        </p:spPr>
        <p:txBody>
          <a:bodyPr>
            <a:noAutofit/>
          </a:bodyPr>
          <a:lstStyle/>
          <a:p>
            <a:r>
              <a:rPr lang="en-US" sz="1800" b="0" i="0" u="none" strike="noStrike" dirty="0">
                <a:solidFill>
                  <a:srgbClr val="000000"/>
                </a:solidFill>
                <a:effectLst/>
                <a:latin typeface="Arial" panose="020B0604020202020204" pitchFamily="34" charset="0"/>
              </a:rPr>
              <a:t>There are multiple publicly available databases that outline drug-target ,  drug-disease, and disease-target relationships. </a:t>
            </a: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However, there is a lack is a lack of publicly available resources that highlight these relationships for cancers , especially pediatric cancer.</a:t>
            </a:r>
          </a:p>
          <a:p>
            <a:pPr lvl="1"/>
            <a:r>
              <a:rPr lang="en-US" sz="1900" dirty="0">
                <a:solidFill>
                  <a:srgbClr val="000000"/>
                </a:solidFill>
                <a:latin typeface="Arial" panose="020B0604020202020204" pitchFamily="34" charset="0"/>
              </a:rPr>
              <a:t>Such a resource can help us understand the drug and target landscape for a particular cancer. </a:t>
            </a:r>
            <a:endParaRPr lang="en-US" sz="1900" b="0" i="0" u="none" strike="noStrike" dirty="0">
              <a:solidFill>
                <a:srgbClr val="000000"/>
              </a:solidFill>
              <a:effectLst/>
              <a:latin typeface="Arial" panose="020B0604020202020204" pitchFamily="34" charset="0"/>
            </a:endParaRP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Furthermore, there are limited publicly available resources which elucidate these relationships for drug and disease (specifically cancers) registered in clinical trials database.</a:t>
            </a:r>
          </a:p>
          <a:p>
            <a:pPr lvl="1"/>
            <a:r>
              <a:rPr lang="en-US" sz="1900" b="0" i="0" u="none" strike="noStrike" dirty="0">
                <a:solidFill>
                  <a:srgbClr val="000000"/>
                </a:solidFill>
                <a:effectLst/>
                <a:latin typeface="Arial" panose="020B0604020202020204" pitchFamily="34" charset="0"/>
              </a:rPr>
              <a:t>In particular, there is a need to identify these relationships for the FDA Pediatric Molecular Target List (FDA-PMTL) , which contains over 400 pediatric cancer gene targets of interest.</a:t>
            </a: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 </a:t>
            </a:r>
            <a:r>
              <a:rPr lang="en-US" sz="1800" b="0" i="0" u="none" strike="noStrike" dirty="0">
                <a:solidFill>
                  <a:schemeClr val="tx1"/>
                </a:solidFill>
                <a:effectLst/>
                <a:latin typeface="Arial" panose="020B0604020202020204" pitchFamily="34" charset="0"/>
              </a:rPr>
              <a:t>We propose to build a pipeline that ingests data from major public databases </a:t>
            </a:r>
            <a:r>
              <a:rPr lang="en-US" sz="1800" dirty="0">
                <a:solidFill>
                  <a:schemeClr val="tx1"/>
                </a:solidFill>
              </a:rPr>
              <a:t>to </a:t>
            </a:r>
            <a:r>
              <a:rPr lang="en-US" sz="1800" b="0" i="0" u="none" strike="noStrike" dirty="0">
                <a:solidFill>
                  <a:schemeClr val="tx1"/>
                </a:solidFill>
                <a:effectLst/>
                <a:latin typeface="Arial" panose="020B0604020202020204" pitchFamily="34" charset="0"/>
              </a:rPr>
              <a:t>highlight the relationship among drug, cancer, and drug targets.</a:t>
            </a: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19</a:t>
            </a:fld>
            <a:endParaRPr lang="en-US" dirty="0">
              <a:solidFill>
                <a:schemeClr val="bg1"/>
              </a:solidFill>
            </a:endParaRPr>
          </a:p>
        </p:txBody>
      </p:sp>
    </p:spTree>
    <p:extLst>
      <p:ext uri="{BB962C8B-B14F-4D97-AF65-F5344CB8AC3E}">
        <p14:creationId xmlns:p14="http://schemas.microsoft.com/office/powerpoint/2010/main" val="3134771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PART 1</a:t>
            </a:r>
          </a:p>
        </p:txBody>
      </p:sp>
      <p:sp>
        <p:nvSpPr>
          <p:cNvPr id="4" name="Slide Number Placeholder 3"/>
          <p:cNvSpPr>
            <a:spLocks noGrp="1"/>
          </p:cNvSpPr>
          <p:nvPr>
            <p:ph type="sldNum" sz="quarter" idx="12"/>
          </p:nvPr>
        </p:nvSpPr>
        <p:spPr/>
        <p:txBody>
          <a:bodyPr/>
          <a:lstStyle/>
          <a:p>
            <a:fld id="{AD40181A-01B0-4CB8-8614-1473649F6741}" type="slidenum">
              <a:rPr lang="en-US" smtClean="0"/>
              <a:t>2</a:t>
            </a:fld>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4241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D40181A-01B0-4CB8-8614-1473649F6741}" type="slidenum">
              <a:rPr lang="en-US" smtClean="0">
                <a:solidFill>
                  <a:srgbClr val="FFFFFE"/>
                </a:solidFill>
              </a:rPr>
              <a:t>20</a:t>
            </a:fld>
            <a:endParaRPr lang="en-US" dirty="0">
              <a:solidFill>
                <a:srgbClr val="FFFFFE"/>
              </a:solidFill>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21473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Background</a:t>
            </a:r>
          </a:p>
        </p:txBody>
      </p:sp>
      <p:sp>
        <p:nvSpPr>
          <p:cNvPr id="3" name="Content Placeholder 2"/>
          <p:cNvSpPr>
            <a:spLocks noGrp="1"/>
          </p:cNvSpPr>
          <p:nvPr>
            <p:ph idx="1"/>
          </p:nvPr>
        </p:nvSpPr>
        <p:spPr>
          <a:xfrm>
            <a:off x="591116" y="1143000"/>
            <a:ext cx="11600884" cy="4663440"/>
          </a:xfrm>
        </p:spPr>
        <p:txBody>
          <a:bodyPr>
            <a:noAutofit/>
          </a:bodyPr>
          <a:lstStyle/>
          <a:p>
            <a:r>
              <a:rPr lang="en-US" sz="1800" b="0" i="0" u="none" strike="noStrike" dirty="0">
                <a:solidFill>
                  <a:srgbClr val="000000"/>
                </a:solidFill>
                <a:effectLst/>
                <a:latin typeface="Arial" panose="020B0604020202020204" pitchFamily="34" charset="0"/>
              </a:rPr>
              <a:t>There are multiple publicly available databases that outline drug-target ,  drug-disease, and disease-target relationships. </a:t>
            </a: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However, there is a lack is a lack of publicly available resources that highlight these relationships for cancers , especially pediatric cancer.</a:t>
            </a:r>
          </a:p>
          <a:p>
            <a:pPr lvl="1"/>
            <a:r>
              <a:rPr lang="en-US" sz="1900" dirty="0">
                <a:solidFill>
                  <a:srgbClr val="000000"/>
                </a:solidFill>
                <a:latin typeface="Arial" panose="020B0604020202020204" pitchFamily="34" charset="0"/>
              </a:rPr>
              <a:t>Such a resource can help us understand the drug and target landscape for a particular cancer. </a:t>
            </a:r>
            <a:endParaRPr lang="en-US" sz="1900" b="0" i="0" u="none" strike="noStrike" dirty="0">
              <a:solidFill>
                <a:srgbClr val="000000"/>
              </a:solidFill>
              <a:effectLst/>
              <a:latin typeface="Arial" panose="020B0604020202020204" pitchFamily="34" charset="0"/>
            </a:endParaRP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Furthermore, there are limited publicly available resources which elucidate these relationships for drug and disease (specifically cancers) registered in clinical trials database.</a:t>
            </a:r>
          </a:p>
          <a:p>
            <a:pPr lvl="1"/>
            <a:r>
              <a:rPr lang="en-US" sz="1900" b="0" i="0" u="none" strike="noStrike" dirty="0">
                <a:solidFill>
                  <a:srgbClr val="000000"/>
                </a:solidFill>
                <a:effectLst/>
                <a:latin typeface="Arial" panose="020B0604020202020204" pitchFamily="34" charset="0"/>
              </a:rPr>
              <a:t>In particular, there is a need to identify these relationships for the FDA Pediatric Molecular Target List (FDA-PMTL) , which contains over 400 pediatric cancer gene targets of interest.</a:t>
            </a: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 </a:t>
            </a:r>
            <a:r>
              <a:rPr lang="en-US" sz="1800" b="0" i="0" u="none" strike="noStrike" dirty="0">
                <a:solidFill>
                  <a:schemeClr val="tx1"/>
                </a:solidFill>
                <a:effectLst/>
                <a:latin typeface="Arial" panose="020B0604020202020204" pitchFamily="34" charset="0"/>
              </a:rPr>
              <a:t>We propose to build a pipeline that ingests data from major public databases </a:t>
            </a:r>
            <a:r>
              <a:rPr lang="en-US" sz="1800" dirty="0">
                <a:solidFill>
                  <a:schemeClr val="tx1"/>
                </a:solidFill>
              </a:rPr>
              <a:t>to </a:t>
            </a:r>
            <a:r>
              <a:rPr lang="en-US" sz="1800" b="0" i="0" u="none" strike="noStrike" dirty="0">
                <a:solidFill>
                  <a:schemeClr val="tx1"/>
                </a:solidFill>
                <a:effectLst/>
                <a:latin typeface="Arial" panose="020B0604020202020204" pitchFamily="34" charset="0"/>
              </a:rPr>
              <a:t>highlight the relationship among drug, cancer, and drug targets.</a:t>
            </a: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3</a:t>
            </a:fld>
            <a:endParaRPr lang="en-US" dirty="0">
              <a:solidFill>
                <a:schemeClr val="bg1"/>
              </a:solidFill>
            </a:endParaRPr>
          </a:p>
        </p:txBody>
      </p:sp>
    </p:spTree>
    <p:extLst>
      <p:ext uri="{BB962C8B-B14F-4D97-AF65-F5344CB8AC3E}">
        <p14:creationId xmlns:p14="http://schemas.microsoft.com/office/powerpoint/2010/main" val="390226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FDA PMTL</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4</a:t>
            </a:fld>
            <a:endParaRPr lang="en-US" dirty="0">
              <a:solidFill>
                <a:schemeClr val="bg1"/>
              </a:solidFill>
            </a:endParaRPr>
          </a:p>
        </p:txBody>
      </p:sp>
      <p:pic>
        <p:nvPicPr>
          <p:cNvPr id="10" name="Picture 9" descr="A diagram of a diagram of a cylinder&#10;&#10;Description automatically generated">
            <a:extLst>
              <a:ext uri="{FF2B5EF4-FFF2-40B4-BE49-F238E27FC236}">
                <a16:creationId xmlns:a16="http://schemas.microsoft.com/office/drawing/2014/main" id="{54D6C45A-A9BE-018A-FFFA-48006C0CF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407" y="815270"/>
            <a:ext cx="5114737" cy="2762648"/>
          </a:xfrm>
          <a:prstGeom prst="rect">
            <a:avLst/>
          </a:prstGeom>
        </p:spPr>
      </p:pic>
      <p:graphicFrame>
        <p:nvGraphicFramePr>
          <p:cNvPr id="11" name="Table 10">
            <a:extLst>
              <a:ext uri="{FF2B5EF4-FFF2-40B4-BE49-F238E27FC236}">
                <a16:creationId xmlns:a16="http://schemas.microsoft.com/office/drawing/2014/main" id="{73872112-10E2-9AB1-C912-CB2C64F3EBE1}"/>
              </a:ext>
            </a:extLst>
          </p:cNvPr>
          <p:cNvGraphicFramePr>
            <a:graphicFrameLocks noGrp="1"/>
          </p:cNvGraphicFramePr>
          <p:nvPr>
            <p:extLst>
              <p:ext uri="{D42A27DB-BD31-4B8C-83A1-F6EECF244321}">
                <p14:modId xmlns:p14="http://schemas.microsoft.com/office/powerpoint/2010/main" val="723563373"/>
              </p:ext>
            </p:extLst>
          </p:nvPr>
        </p:nvGraphicFramePr>
        <p:xfrm>
          <a:off x="2904645" y="4775782"/>
          <a:ext cx="6650738" cy="60611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2"/>
                          </a:solidFill>
                        </a:rPr>
                        <a:t>FDA PMTL</a:t>
                      </a:r>
                    </a:p>
                  </a:txBody>
                  <a:tcPr/>
                </a:tc>
                <a:tc>
                  <a:txBody>
                    <a:bodyPr/>
                    <a:lstStyle/>
                    <a:p>
                      <a:r>
                        <a:rPr lang="en-US" sz="1200" dirty="0">
                          <a:solidFill>
                            <a:schemeClr val="bg2"/>
                          </a:solidFill>
                        </a:rPr>
                        <a:t>PMTL Genes  (Targets)</a:t>
                      </a:r>
                    </a:p>
                  </a:txBody>
                  <a:tcPr/>
                </a:tc>
                <a:extLst>
                  <a:ext uri="{0D108BD9-81ED-4DB2-BD59-A6C34878D82A}">
                    <a16:rowId xmlns:a16="http://schemas.microsoft.com/office/drawing/2014/main" val="969235357"/>
                  </a:ext>
                </a:extLst>
              </a:tr>
            </a:tbl>
          </a:graphicData>
        </a:graphic>
      </p:graphicFrame>
    </p:spTree>
    <p:extLst>
      <p:ext uri="{BB962C8B-B14F-4D97-AF65-F5344CB8AC3E}">
        <p14:creationId xmlns:p14="http://schemas.microsoft.com/office/powerpoint/2010/main" val="366020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Clinical Trials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5</a:t>
            </a:fld>
            <a:endParaRPr lang="en-US" dirty="0">
              <a:solidFill>
                <a:schemeClr val="bg1"/>
              </a:solidFill>
            </a:endParaRPr>
          </a:p>
        </p:txBody>
      </p:sp>
      <p:pic>
        <p:nvPicPr>
          <p:cNvPr id="5" name="Picture 4" descr="A diagram of a medical procedure&#10;&#10;Description automatically generated">
            <a:extLst>
              <a:ext uri="{FF2B5EF4-FFF2-40B4-BE49-F238E27FC236}">
                <a16:creationId xmlns:a16="http://schemas.microsoft.com/office/drawing/2014/main" id="{3B1E731B-FF93-3A40-CC59-22C18CCC6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594" y="704088"/>
            <a:ext cx="3124448" cy="4160520"/>
          </a:xfrm>
          <a:prstGeom prst="rect">
            <a:avLst/>
          </a:prstGeom>
        </p:spPr>
      </p:pic>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3317365227"/>
              </p:ext>
            </p:extLst>
          </p:nvPr>
        </p:nvGraphicFramePr>
        <p:xfrm>
          <a:off x="3160677" y="5013526"/>
          <a:ext cx="6650738" cy="78899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dirty="0">
                          <a:solidFill>
                            <a:schemeClr val="bg2"/>
                          </a:solidFill>
                        </a:rPr>
                        <a:t>Clinical Trials (CT) </a:t>
                      </a:r>
                    </a:p>
                  </a:txBody>
                  <a:tcPr/>
                </a:tc>
                <a:tc>
                  <a:txBody>
                    <a:bodyPr/>
                    <a:lstStyle/>
                    <a:p>
                      <a:r>
                        <a:rPr lang="en-US" sz="1200" dirty="0">
                          <a:solidFill>
                            <a:schemeClr val="bg2"/>
                          </a:solidFill>
                        </a:rPr>
                        <a:t>Drugs  associated with a clinical trial ID</a:t>
                      </a:r>
                      <a:br>
                        <a:rPr lang="en-US" sz="1200" dirty="0">
                          <a:solidFill>
                            <a:schemeClr val="bg2"/>
                          </a:solidFill>
                        </a:rPr>
                      </a:br>
                      <a:r>
                        <a:rPr lang="en-US" sz="1200" dirty="0">
                          <a:solidFill>
                            <a:schemeClr val="bg2"/>
                          </a:solidFill>
                        </a:rPr>
                        <a:t>Diseases associated with a clinical trial ID</a:t>
                      </a:r>
                    </a:p>
                  </a:txBody>
                  <a:tcPr/>
                </a:tc>
                <a:extLst>
                  <a:ext uri="{0D108BD9-81ED-4DB2-BD59-A6C34878D82A}">
                    <a16:rowId xmlns:a16="http://schemas.microsoft.com/office/drawing/2014/main" val="969235357"/>
                  </a:ext>
                </a:extLst>
              </a:tr>
            </a:tbl>
          </a:graphicData>
        </a:graphic>
      </p:graphicFrame>
    </p:spTree>
    <p:extLst>
      <p:ext uri="{BB962C8B-B14F-4D97-AF65-F5344CB8AC3E}">
        <p14:creationId xmlns:p14="http://schemas.microsoft.com/office/powerpoint/2010/main" val="3846043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Open Targets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6</a:t>
            </a:fld>
            <a:endParaRPr lang="en-US" dirty="0">
              <a:solidFill>
                <a:schemeClr val="bg1"/>
              </a:solidFill>
            </a:endParaRPr>
          </a:p>
        </p:txBody>
      </p:sp>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3416826399"/>
              </p:ext>
            </p:extLst>
          </p:nvPr>
        </p:nvGraphicFramePr>
        <p:xfrm>
          <a:off x="3206397" y="4757494"/>
          <a:ext cx="6650738" cy="97187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dirty="0">
                          <a:solidFill>
                            <a:schemeClr val="bg2"/>
                          </a:solidFill>
                        </a:rPr>
                        <a:t>Open Targets (OT)</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969235357"/>
                  </a:ext>
                </a:extLst>
              </a:tr>
            </a:tbl>
          </a:graphicData>
        </a:graphic>
      </p:graphicFrame>
      <p:pic>
        <p:nvPicPr>
          <p:cNvPr id="7" name="Picture 6" descr="A diagram of a diagram of a target&#10;&#10;Description automatically generated with medium confidence">
            <a:extLst>
              <a:ext uri="{FF2B5EF4-FFF2-40B4-BE49-F238E27FC236}">
                <a16:creationId xmlns:a16="http://schemas.microsoft.com/office/drawing/2014/main" id="{DE2A1DD0-F029-5744-78A0-693A816D0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997" y="1055475"/>
            <a:ext cx="5394006" cy="3954068"/>
          </a:xfrm>
          <a:prstGeom prst="rect">
            <a:avLst/>
          </a:prstGeom>
        </p:spPr>
      </p:pic>
    </p:spTree>
    <p:extLst>
      <p:ext uri="{BB962C8B-B14F-4D97-AF65-F5344CB8AC3E}">
        <p14:creationId xmlns:p14="http://schemas.microsoft.com/office/powerpoint/2010/main" val="404499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525" y="237744"/>
            <a:ext cx="10651402" cy="1143000"/>
          </a:xfrm>
        </p:spPr>
        <p:txBody>
          <a:bodyPr/>
          <a:lstStyle/>
          <a:p>
            <a:r>
              <a:rPr lang="en-US" dirty="0"/>
              <a:t>Primary Databases : Illuminating the Druggable Genome</a:t>
            </a:r>
            <a:br>
              <a:rPr lang="en-US" sz="3600" b="0" dirty="0"/>
            </a:br>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7</a:t>
            </a:fld>
            <a:endParaRPr lang="en-US" dirty="0">
              <a:solidFill>
                <a:schemeClr val="bg1"/>
              </a:solidFill>
            </a:endParaRPr>
          </a:p>
        </p:txBody>
      </p:sp>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1445289813"/>
              </p:ext>
            </p:extLst>
          </p:nvPr>
        </p:nvGraphicFramePr>
        <p:xfrm>
          <a:off x="3206397" y="4757494"/>
          <a:ext cx="6650738" cy="97187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b="0" dirty="0">
                          <a:solidFill>
                            <a:schemeClr val="bg2"/>
                          </a:solidFill>
                        </a:rPr>
                        <a:t>Illuminating the Druggable Genome (IDG)</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969235357"/>
                  </a:ext>
                </a:extLst>
              </a:tr>
            </a:tbl>
          </a:graphicData>
        </a:graphic>
      </p:graphicFrame>
      <p:pic>
        <p:nvPicPr>
          <p:cNvPr id="5" name="Picture 4" descr="A group of circles with text&#10;&#10;Description automatically generated">
            <a:extLst>
              <a:ext uri="{FF2B5EF4-FFF2-40B4-BE49-F238E27FC236}">
                <a16:creationId xmlns:a16="http://schemas.microsoft.com/office/drawing/2014/main" id="{7B4CDCEE-4B24-3347-4BFD-50F5343A5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9760" y="942458"/>
            <a:ext cx="5903928" cy="3700266"/>
          </a:xfrm>
          <a:prstGeom prst="rect">
            <a:avLst/>
          </a:prstGeom>
        </p:spPr>
      </p:pic>
    </p:spTree>
    <p:extLst>
      <p:ext uri="{BB962C8B-B14F-4D97-AF65-F5344CB8AC3E}">
        <p14:creationId xmlns:p14="http://schemas.microsoft.com/office/powerpoint/2010/main" val="322523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ALL Primary Databases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8</a:t>
            </a:fld>
            <a:endParaRPr lang="en-US" dirty="0">
              <a:solidFill>
                <a:schemeClr val="bg1"/>
              </a:solidFill>
            </a:endParaRPr>
          </a:p>
        </p:txBody>
      </p:sp>
      <p:graphicFrame>
        <p:nvGraphicFramePr>
          <p:cNvPr id="8" name="Table 7">
            <a:extLst>
              <a:ext uri="{FF2B5EF4-FFF2-40B4-BE49-F238E27FC236}">
                <a16:creationId xmlns:a16="http://schemas.microsoft.com/office/drawing/2014/main" id="{34326590-4065-6365-04C4-6D5B32C5773B}"/>
              </a:ext>
            </a:extLst>
          </p:cNvPr>
          <p:cNvGraphicFramePr>
            <a:graphicFrameLocks noGrp="1"/>
          </p:cNvGraphicFramePr>
          <p:nvPr>
            <p:extLst>
              <p:ext uri="{D42A27DB-BD31-4B8C-83A1-F6EECF244321}">
                <p14:modId xmlns:p14="http://schemas.microsoft.com/office/powerpoint/2010/main" val="2384600558"/>
              </p:ext>
            </p:extLst>
          </p:nvPr>
        </p:nvGraphicFramePr>
        <p:xfrm>
          <a:off x="2408472" y="860637"/>
          <a:ext cx="7144707" cy="2568363"/>
        </p:xfrm>
        <a:graphic>
          <a:graphicData uri="http://schemas.openxmlformats.org/drawingml/2006/table">
            <a:tbl>
              <a:tblPr firstRow="1" bandRow="1">
                <a:tableStyleId>{5C22544A-7EE6-4342-B048-85BDC9FD1C3A}</a:tableStyleId>
              </a:tblPr>
              <a:tblGrid>
                <a:gridCol w="3833992">
                  <a:extLst>
                    <a:ext uri="{9D8B030D-6E8A-4147-A177-3AD203B41FA5}">
                      <a16:colId xmlns:a16="http://schemas.microsoft.com/office/drawing/2014/main" val="2911442727"/>
                    </a:ext>
                  </a:extLst>
                </a:gridCol>
                <a:gridCol w="3310715">
                  <a:extLst>
                    <a:ext uri="{9D8B030D-6E8A-4147-A177-3AD203B41FA5}">
                      <a16:colId xmlns:a16="http://schemas.microsoft.com/office/drawing/2014/main" val="4273447464"/>
                    </a:ext>
                  </a:extLst>
                </a:gridCol>
              </a:tblGrid>
              <a:tr h="0">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38908">
                <a:tc>
                  <a:txBody>
                    <a:bodyPr/>
                    <a:lstStyle/>
                    <a:p>
                      <a:r>
                        <a:rPr lang="en-US" sz="1200" dirty="0">
                          <a:solidFill>
                            <a:schemeClr val="bg2"/>
                          </a:solidFill>
                        </a:rPr>
                        <a:t>FDA PMTL</a:t>
                      </a:r>
                    </a:p>
                  </a:txBody>
                  <a:tcPr/>
                </a:tc>
                <a:tc>
                  <a:txBody>
                    <a:bodyPr/>
                    <a:lstStyle/>
                    <a:p>
                      <a:r>
                        <a:rPr lang="en-US" sz="1200" dirty="0">
                          <a:solidFill>
                            <a:schemeClr val="bg2"/>
                          </a:solidFill>
                        </a:rPr>
                        <a:t>PMTL Genes  (Targets)</a:t>
                      </a:r>
                    </a:p>
                  </a:txBody>
                  <a:tcPr/>
                </a:tc>
                <a:extLst>
                  <a:ext uri="{0D108BD9-81ED-4DB2-BD59-A6C34878D82A}">
                    <a16:rowId xmlns:a16="http://schemas.microsoft.com/office/drawing/2014/main" val="969235357"/>
                  </a:ext>
                </a:extLst>
              </a:tr>
              <a:tr h="398181">
                <a:tc>
                  <a:txBody>
                    <a:bodyPr/>
                    <a:lstStyle/>
                    <a:p>
                      <a:r>
                        <a:rPr lang="en-US" sz="1200" dirty="0">
                          <a:solidFill>
                            <a:schemeClr val="bg2"/>
                          </a:solidFill>
                        </a:rPr>
                        <a:t>Clinical Trials (CT)</a:t>
                      </a:r>
                    </a:p>
                  </a:txBody>
                  <a:tcPr/>
                </a:tc>
                <a:tc>
                  <a:txBody>
                    <a:bodyPr/>
                    <a:lstStyle/>
                    <a:p>
                      <a:r>
                        <a:rPr lang="en-US" sz="1200" dirty="0">
                          <a:solidFill>
                            <a:schemeClr val="bg2"/>
                          </a:solidFill>
                        </a:rPr>
                        <a:t>Drugs  associated with a clinical trial ID</a:t>
                      </a:r>
                      <a:br>
                        <a:rPr lang="en-US" sz="1200" dirty="0">
                          <a:solidFill>
                            <a:schemeClr val="bg2"/>
                          </a:solidFill>
                        </a:rPr>
                      </a:br>
                      <a:r>
                        <a:rPr lang="en-US" sz="1200" dirty="0">
                          <a:solidFill>
                            <a:schemeClr val="bg2"/>
                          </a:solidFill>
                        </a:rPr>
                        <a:t>Diseases associated with a clinical trial ID</a:t>
                      </a:r>
                    </a:p>
                  </a:txBody>
                  <a:tcPr/>
                </a:tc>
                <a:extLst>
                  <a:ext uri="{0D108BD9-81ED-4DB2-BD59-A6C34878D82A}">
                    <a16:rowId xmlns:a16="http://schemas.microsoft.com/office/drawing/2014/main" val="250947842"/>
                  </a:ext>
                </a:extLst>
              </a:tr>
              <a:tr h="557453">
                <a:tc>
                  <a:txBody>
                    <a:bodyPr/>
                    <a:lstStyle/>
                    <a:p>
                      <a:r>
                        <a:rPr lang="en-US" sz="1200" dirty="0">
                          <a:solidFill>
                            <a:schemeClr val="bg2"/>
                          </a:solidFill>
                        </a:rPr>
                        <a:t>Open Targets (OT)</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1440883971"/>
                  </a:ext>
                </a:extLst>
              </a:tr>
              <a:tr h="922443">
                <a:tc>
                  <a:txBody>
                    <a:bodyPr/>
                    <a:lstStyle/>
                    <a:p>
                      <a:r>
                        <a:rPr lang="en-US" sz="1200" b="0" dirty="0">
                          <a:solidFill>
                            <a:schemeClr val="bg2"/>
                          </a:solidFill>
                        </a:rPr>
                        <a:t>Illuminating the Druggable Genome (IDG)</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4178934270"/>
                  </a:ext>
                </a:extLst>
              </a:tr>
            </a:tbl>
          </a:graphicData>
        </a:graphic>
      </p:graphicFrame>
      <p:pic>
        <p:nvPicPr>
          <p:cNvPr id="3" name="Picture 2" descr="A diagram of a diagram of a cylinder&#10;&#10;Description automatically generated">
            <a:extLst>
              <a:ext uri="{FF2B5EF4-FFF2-40B4-BE49-F238E27FC236}">
                <a16:creationId xmlns:a16="http://schemas.microsoft.com/office/drawing/2014/main" id="{4DD17E52-6963-0134-5831-7111E3413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28887"/>
            <a:ext cx="2944368" cy="1590356"/>
          </a:xfrm>
          <a:prstGeom prst="rect">
            <a:avLst/>
          </a:prstGeom>
        </p:spPr>
      </p:pic>
      <p:pic>
        <p:nvPicPr>
          <p:cNvPr id="5" name="Picture 4" descr="A diagram of a medical procedure&#10;&#10;Description automatically generated">
            <a:extLst>
              <a:ext uri="{FF2B5EF4-FFF2-40B4-BE49-F238E27FC236}">
                <a16:creationId xmlns:a16="http://schemas.microsoft.com/office/drawing/2014/main" id="{4E71ECCE-0DDB-366F-26AD-C4FEEF26E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4159" y="3362227"/>
            <a:ext cx="1896701" cy="2525650"/>
          </a:xfrm>
          <a:prstGeom prst="rect">
            <a:avLst/>
          </a:prstGeom>
        </p:spPr>
      </p:pic>
      <p:pic>
        <p:nvPicPr>
          <p:cNvPr id="6" name="Picture 5" descr="A diagram of a diagram of a target&#10;&#10;Description automatically generated with medium confidence">
            <a:extLst>
              <a:ext uri="{FF2B5EF4-FFF2-40B4-BE49-F238E27FC236}">
                <a16:creationId xmlns:a16="http://schemas.microsoft.com/office/drawing/2014/main" id="{273BF554-B059-2327-D949-DD5C84E465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465" y="3429000"/>
            <a:ext cx="3450830" cy="2529626"/>
          </a:xfrm>
          <a:prstGeom prst="rect">
            <a:avLst/>
          </a:prstGeom>
        </p:spPr>
      </p:pic>
      <p:pic>
        <p:nvPicPr>
          <p:cNvPr id="7" name="Picture 6" descr="A group of circles with text&#10;&#10;Description automatically generated">
            <a:extLst>
              <a:ext uri="{FF2B5EF4-FFF2-40B4-BE49-F238E27FC236}">
                <a16:creationId xmlns:a16="http://schemas.microsoft.com/office/drawing/2014/main" id="{764A9FEA-F7B6-5ED9-5338-3D492753EE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9931" y="3612188"/>
            <a:ext cx="3453523" cy="2164483"/>
          </a:xfrm>
          <a:prstGeom prst="rect">
            <a:avLst/>
          </a:prstGeom>
        </p:spPr>
      </p:pic>
    </p:spTree>
    <p:extLst>
      <p:ext uri="{BB962C8B-B14F-4D97-AF65-F5344CB8AC3E}">
        <p14:creationId xmlns:p14="http://schemas.microsoft.com/office/powerpoint/2010/main" val="411401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586155" cy="652524"/>
          </a:xfrm>
        </p:spPr>
        <p:txBody>
          <a:bodyPr/>
          <a:lstStyle/>
          <a:p>
            <a:r>
              <a:rPr lang="en-US" dirty="0"/>
              <a:t>Pipeline summary: PMTL – Drug </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9</a:t>
            </a:fld>
            <a:endParaRPr lang="en-US" dirty="0">
              <a:solidFill>
                <a:schemeClr val="bg1"/>
              </a:solidFill>
            </a:endParaRPr>
          </a:p>
        </p:txBody>
      </p:sp>
      <p:sp>
        <p:nvSpPr>
          <p:cNvPr id="7" name="Content Placeholder 2">
            <a:extLst>
              <a:ext uri="{FF2B5EF4-FFF2-40B4-BE49-F238E27FC236}">
                <a16:creationId xmlns:a16="http://schemas.microsoft.com/office/drawing/2014/main" id="{F49D6E59-7AD1-9F97-7C12-C9212E8C1DD0}"/>
              </a:ext>
            </a:extLst>
          </p:cNvPr>
          <p:cNvSpPr>
            <a:spLocks noGrp="1"/>
          </p:cNvSpPr>
          <p:nvPr>
            <p:ph idx="1"/>
          </p:nvPr>
        </p:nvSpPr>
        <p:spPr>
          <a:xfrm>
            <a:off x="591116" y="1143000"/>
            <a:ext cx="11600884" cy="4663440"/>
          </a:xfrm>
        </p:spPr>
        <p:txBody>
          <a:bodyPr>
            <a:noAutofit/>
          </a:bodyPr>
          <a:lstStyle/>
          <a:p>
            <a:endParaRPr lang="en-US" sz="1800" dirty="0">
              <a:solidFill>
                <a:srgbClr val="000000"/>
              </a:solidFill>
            </a:endParaRPr>
          </a:p>
          <a:p>
            <a:endParaRPr lang="en-US" sz="1800" dirty="0">
              <a:solidFill>
                <a:srgbClr val="000000"/>
              </a:solidFill>
            </a:endParaRPr>
          </a:p>
          <a:p>
            <a:pPr marL="0" indent="0">
              <a:buNone/>
            </a:pPr>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pic>
        <p:nvPicPr>
          <p:cNvPr id="13" name="Picture 12">
            <a:extLst>
              <a:ext uri="{FF2B5EF4-FFF2-40B4-BE49-F238E27FC236}">
                <a16:creationId xmlns:a16="http://schemas.microsoft.com/office/drawing/2014/main" id="{6D7F4121-701D-39C0-86B5-4725A2B3A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51" y="1323030"/>
            <a:ext cx="11091999" cy="1319586"/>
          </a:xfrm>
          <a:prstGeom prst="rect">
            <a:avLst/>
          </a:prstGeom>
        </p:spPr>
      </p:pic>
    </p:spTree>
    <p:extLst>
      <p:ext uri="{BB962C8B-B14F-4D97-AF65-F5344CB8AC3E}">
        <p14:creationId xmlns:p14="http://schemas.microsoft.com/office/powerpoint/2010/main" val="58055699"/>
      </p:ext>
    </p:extLst>
  </p:cSld>
  <p:clrMapOvr>
    <a:masterClrMapping/>
  </p:clrMapOvr>
</p:sld>
</file>

<file path=ppt/theme/theme1.xml><?xml version="1.0" encoding="utf-8"?>
<a:theme xmlns:a="http://schemas.openxmlformats.org/drawingml/2006/main" name="RIS_LabArchives_Template">
  <a:themeElements>
    <a:clrScheme name="CHOP Custom">
      <a:dk1>
        <a:srgbClr val="D11960"/>
      </a:dk1>
      <a:lt1>
        <a:srgbClr val="FFFFFE"/>
      </a:lt1>
      <a:dk2>
        <a:srgbClr val="FFFFFE"/>
      </a:dk2>
      <a:lt2>
        <a:srgbClr val="584B3D"/>
      </a:lt2>
      <a:accent1>
        <a:srgbClr val="3E9CC9"/>
      </a:accent1>
      <a:accent2>
        <a:srgbClr val="D11960"/>
      </a:accent2>
      <a:accent3>
        <a:srgbClr val="5C8D29"/>
      </a:accent3>
      <a:accent4>
        <a:srgbClr val="97C5DF"/>
      </a:accent4>
      <a:accent5>
        <a:srgbClr val="E5849B"/>
      </a:accent5>
      <a:accent6>
        <a:srgbClr val="9FBE7E"/>
      </a:accent6>
      <a:hlink>
        <a:srgbClr val="0000FF"/>
      </a:hlink>
      <a:folHlink>
        <a:srgbClr val="800080"/>
      </a:folHlink>
    </a:clrScheme>
    <a:fontScheme name="Custom 1">
      <a:majorFont>
        <a:latin typeface="Arial"/>
        <a:ea typeface=""/>
        <a:cs typeface=""/>
      </a:majorFont>
      <a:minorFont>
        <a:latin typeface="Georgi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novationeco" id="{994BA8A9-91A8-8D4A-A9A8-8E8B7A3944AB}" vid="{60D1369B-A32A-9840-9929-4F474B34A6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h6a4a4262ab844b18de92e197378cee0 xmlns="e96402cb-0a6e-49e7-8465-cfae72b5129c">
      <Terms xmlns="http://schemas.microsoft.com/office/infopath/2007/PartnerControls"/>
    </h6a4a4262ab844b18de92e197378cee0>
    <o54b1e4c7e8f4e00a12ce46439e0e974 xmlns="e96402cb-0a6e-49e7-8465-cfae72b5129c">
      <Terms xmlns="http://schemas.microsoft.com/office/infopath/2007/PartnerControls"/>
    </o54b1e4c7e8f4e00a12ce46439e0e974>
    <Category xmlns="34d7e926-6bad-4161-b251-cfc43f69ae87">Templates</Category>
    <TaxKeywordTaxHTField xmlns="fcde5e04-944e-4dfc-be86-0a9ace870ff9">
      <Terms xmlns="http://schemas.microsoft.com/office/infopath/2007/PartnerControls"/>
    </TaxKeywordTaxHTField>
    <IconOverlay xmlns="http://schemas.microsoft.com/sharepoint/v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3D347118B88A4EA8E9A5FEBC94FD86" ma:contentTypeVersion="8" ma:contentTypeDescription="Create a new document." ma:contentTypeScope="" ma:versionID="e54af44cc39137a71e496aa5089235ef">
  <xsd:schema xmlns:xsd="http://www.w3.org/2001/XMLSchema" xmlns:xs="http://www.w3.org/2001/XMLSchema" xmlns:p="http://schemas.microsoft.com/office/2006/metadata/properties" xmlns:ns2="fcde5e04-944e-4dfc-be86-0a9ace870ff9" xmlns:ns3="e96402cb-0a6e-49e7-8465-cfae72b5129c" xmlns:ns4="34d7e926-6bad-4161-b251-cfc43f69ae87" xmlns:ns5="http://schemas.microsoft.com/sharepoint/v4" targetNamespace="http://schemas.microsoft.com/office/2006/metadata/properties" ma:root="true" ma:fieldsID="4dfd49e6986a0fb6e4e84e6606b80ac7" ns2:_="" ns3:_="" ns4:_="" ns5:_="">
    <xsd:import namespace="fcde5e04-944e-4dfc-be86-0a9ace870ff9"/>
    <xsd:import namespace="e96402cb-0a6e-49e7-8465-cfae72b5129c"/>
    <xsd:import namespace="34d7e926-6bad-4161-b251-cfc43f69ae87"/>
    <xsd:import namespace="http://schemas.microsoft.com/sharepoint/v4"/>
    <xsd:element name="properties">
      <xsd:complexType>
        <xsd:sequence>
          <xsd:element name="documentManagement">
            <xsd:complexType>
              <xsd:all>
                <xsd:element ref="ns2:TaxKeywordTaxHTField" minOccurs="0"/>
                <xsd:element ref="ns3:o54b1e4c7e8f4e00a12ce46439e0e974" minOccurs="0"/>
                <xsd:element ref="ns3:h6a4a4262ab844b18de92e197378cee0" minOccurs="0"/>
                <xsd:element ref="ns4:Category"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de5e04-944e-4dfc-be86-0a9ace870ff9"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096f6f6b-f55a-454e-8dbb-24a06af11355"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96402cb-0a6e-49e7-8465-cfae72b5129c" elementFormDefault="qualified">
    <xsd:import namespace="http://schemas.microsoft.com/office/2006/documentManagement/types"/>
    <xsd:import namespace="http://schemas.microsoft.com/office/infopath/2007/PartnerControls"/>
    <xsd:element name="o54b1e4c7e8f4e00a12ce46439e0e974" ma:index="11" nillable="true" ma:taxonomy="true" ma:internalName="o54b1e4c7e8f4e00a12ce46439e0e974" ma:taxonomyFieldName="KnowledgeBaseMetadata" ma:displayName="Knowledge Base Tags" ma:fieldId="{854b1e4c-7e8f-4e00-a12c-e46439e0e974}" ma:taxonomyMulti="true" ma:sspId="096f6f6b-f55a-454e-8dbb-24a06af11355" ma:termSetId="0fa4fcc5-20ed-47ab-b5c6-c9c312be74d0" ma:anchorId="00000000-0000-0000-0000-000000000000" ma:open="false" ma:isKeyword="false">
      <xsd:complexType>
        <xsd:sequence>
          <xsd:element ref="pc:Terms" minOccurs="0" maxOccurs="1"/>
        </xsd:sequence>
      </xsd:complexType>
    </xsd:element>
    <xsd:element name="h6a4a4262ab844b18de92e197378cee0" ma:index="13" nillable="true" ma:taxonomy="true" ma:internalName="h6a4a4262ab844b18de92e197378cee0" ma:taxonomyFieldName="KBPoliciesAndProcedures" ma:displayName="Knowledge Base Policies and Procedures" ma:fieldId="{16a4a426-2ab8-44b1-8de9-2e197378cee0}" ma:taxonomyMulti="true" ma:sspId="096f6f6b-f55a-454e-8dbb-24a06af11355" ma:termSetId="bf388315-c5fb-4b9c-b70e-1e19d0e0d3b2"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4d7e926-6bad-4161-b251-cfc43f69ae87" elementFormDefault="qualified">
    <xsd:import namespace="http://schemas.microsoft.com/office/2006/documentManagement/types"/>
    <xsd:import namespace="http://schemas.microsoft.com/office/infopath/2007/PartnerControls"/>
    <xsd:element name="Category" ma:index="14" nillable="true" ma:displayName="Category" ma:format="Dropdown" ma:internalName="Category">
      <xsd:simpleType>
        <xsd:restriction base="dms:Choice">
          <xsd:enumeration value="Guidelines"/>
          <xsd:enumeration value="Templates"/>
          <xsd:enumeration value="AAG"/>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78B9CA-BC85-4AC4-82A4-AD53C20980F5}">
  <ds:schemaRefs>
    <ds:schemaRef ds:uri="http://schemas.microsoft.com/sharepoint/v3/contenttype/forms"/>
  </ds:schemaRefs>
</ds:datastoreItem>
</file>

<file path=customXml/itemProps2.xml><?xml version="1.0" encoding="utf-8"?>
<ds:datastoreItem xmlns:ds="http://schemas.openxmlformats.org/officeDocument/2006/customXml" ds:itemID="{7C493EF0-0BE4-4E84-A0BC-FF9879CDB9E8}">
  <ds:schemaRefs>
    <ds:schemaRef ds:uri="http://schemas.microsoft.com/office/2006/metadata/properties"/>
    <ds:schemaRef ds:uri="http://schemas.microsoft.com/office/infopath/2007/PartnerControls"/>
    <ds:schemaRef ds:uri="e96402cb-0a6e-49e7-8465-cfae72b5129c"/>
    <ds:schemaRef ds:uri="34d7e926-6bad-4161-b251-cfc43f69ae87"/>
    <ds:schemaRef ds:uri="fcde5e04-944e-4dfc-be86-0a9ace870ff9"/>
    <ds:schemaRef ds:uri="http://schemas.microsoft.com/sharepoint/v4"/>
  </ds:schemaRefs>
</ds:datastoreItem>
</file>

<file path=customXml/itemProps3.xml><?xml version="1.0" encoding="utf-8"?>
<ds:datastoreItem xmlns:ds="http://schemas.openxmlformats.org/officeDocument/2006/customXml" ds:itemID="{1BBAC596-346B-4E59-839B-DB15DC7AE2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de5e04-944e-4dfc-be86-0a9ace870ff9"/>
    <ds:schemaRef ds:uri="e96402cb-0a6e-49e7-8465-cfae72b5129c"/>
    <ds:schemaRef ds:uri="34d7e926-6bad-4161-b251-cfc43f69ae87"/>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646</TotalTime>
  <Words>2014</Words>
  <Application>Microsoft Macintosh PowerPoint</Application>
  <PresentationFormat>Widescreen</PresentationFormat>
  <Paragraphs>445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 Narrow</vt:lpstr>
      <vt:lpstr>Arial</vt:lpstr>
      <vt:lpstr>Calibri</vt:lpstr>
      <vt:lpstr>Chronicle Text G1 Roman</vt:lpstr>
      <vt:lpstr>Georgia</vt:lpstr>
      <vt:lpstr>Rubrik-SemiBold</vt:lpstr>
      <vt:lpstr>RIS_LabArchives_Template</vt:lpstr>
      <vt:lpstr>A comprehensive pipeline for the Analysis of drug , target and Tumor databases</vt:lpstr>
      <vt:lpstr>PART 1</vt:lpstr>
      <vt:lpstr>Background</vt:lpstr>
      <vt:lpstr>Primary Databases : FDA PMTL</vt:lpstr>
      <vt:lpstr>Primary Databases : Clinical Trials</vt:lpstr>
      <vt:lpstr>Primary Databases : Open Targets</vt:lpstr>
      <vt:lpstr>Primary Databases : Illuminating the Druggable Genome </vt:lpstr>
      <vt:lpstr>ALL Primary Databases</vt:lpstr>
      <vt:lpstr>Pipeline summary: PMTL – Drug </vt:lpstr>
      <vt:lpstr>Pipeline summary: PMTL – Drug + PMTL -Tumor </vt:lpstr>
      <vt:lpstr>PIPELINE Summary: What got left out ?</vt:lpstr>
      <vt:lpstr>PIPELINE Results</vt:lpstr>
      <vt:lpstr>PIPELINE Results: PMTL Drug Table</vt:lpstr>
      <vt:lpstr>PIPELINE Results: PMTL Tumor Table</vt:lpstr>
      <vt:lpstr>PIPELINE Results: Target Drug Table</vt:lpstr>
      <vt:lpstr>PIPELINE Results: Target Tumor Table</vt:lpstr>
      <vt:lpstr>PART 2: Pipeline to standardize tumors from clinical trials</vt:lpstr>
      <vt:lpstr>Background</vt:lpstr>
      <vt:lpstr>Background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keywords/>
  <cp:lastModifiedBy>Lahiri, Aditya</cp:lastModifiedBy>
  <cp:revision>13</cp:revision>
  <dcterms:created xsi:type="dcterms:W3CDTF">2018-01-25T18:17:50Z</dcterms:created>
  <dcterms:modified xsi:type="dcterms:W3CDTF">2024-04-26T14:59:36Z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0x010100DF3D347118B88A4EA8E9A5FEBC94FD86</vt:lpwstr>
  </property>
  <property fmtid="{D5CDD505-2E9C-101B-9397-08002B2CF9AE}" pid="3" name="KBPoliciesAndProcedures">
    <vt:lpwstr/>
  </property>
  <property fmtid="{D5CDD505-2E9C-101B-9397-08002B2CF9AE}" pid="4" name="TaxKeyword">
    <vt:lpwstr/>
  </property>
  <property fmtid="{D5CDD505-2E9C-101B-9397-08002B2CF9AE}" pid="5" name="KnowledgeBaseMetadata">
    <vt:lpwstr/>
  </property>
  <property fmtid="{D5CDD505-2E9C-101B-9397-08002B2CF9AE}" pid="6" name="TaxCatchAll">
    <vt:lpwstr/>
  </property>
</Properties>
</file>