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26"/>
    <p:restoredTop sz="94671"/>
  </p:normalViewPr>
  <p:slideViewPr>
    <p:cSldViewPr snapToGrid="0">
      <p:cViewPr>
        <p:scale>
          <a:sx n="56" d="100"/>
          <a:sy n="56" d="100"/>
        </p:scale>
        <p:origin x="1256" y="-1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9/30/24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9/30/24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143544"/>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b="1"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b="1"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01542" y="40353447"/>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b="1"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80332" y="7107248"/>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443421" y="6142635"/>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b="1"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483044" y="482803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5" y="48211620"/>
            <a:ext cx="5944094" cy="2385955"/>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2639" y="48211621"/>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80332" y="41319074"/>
            <a:ext cx="16891165" cy="6750566"/>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standardized terms for tumor names. This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NCI Thesaurus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provides reference terminology for many NCI and other systems. It covers vocabulary for clinical care, translational and basic research, and public information and administrative activities. The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database also provides standardized terms for tumor names. We used this database to standardize the tumor names from the </a:t>
            </a:r>
            <a:r>
              <a:rPr lang="en-US" sz="3200" dirty="0">
                <a:latin typeface="Calibri" panose="020F0502020204030204" pitchFamily="34" charset="0"/>
                <a:cs typeface="Calibri" panose="020F0502020204030204" pitchFamily="34" charset="0"/>
              </a:rPr>
              <a:t>CT </a:t>
            </a:r>
            <a:r>
              <a:rPr lang="en-US" sz="3200" dirty="0">
                <a:effectLst/>
                <a:latin typeface="Calibri" panose="020F0502020204030204" pitchFamily="34" charset="0"/>
                <a:cs typeface="Calibri" panose="020F0502020204030204" pitchFamily="34" charset="0"/>
              </a:rPr>
              <a:t>registry.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403853" y="45351790"/>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b="1"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242639" y="19329488"/>
            <a:ext cx="16938935" cy="2203680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Health’s (NIH) Clinical Trials Registry (CT Registry). The CT registry stores data about various aspects of a clinical trial in separate text files in its database. One such file is the conditions file, which informs the users about the conditions/diseases being studied in a particular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to ensure data integrity, our analysis of the conditions file revealed that the conditions data contain various inconsistencies in the form of extraneous information, typographical errors, missing values, etc. Furthermore, the tumor names need to be extracted from the rest of the conditions, and the tumor names are not necessarily standardized with respect to the World Health Organization's tumor classification system (WHO database) or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 or data integration.</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marL="514350" indent="-514350" algn="just">
              <a:spcBef>
                <a:spcPts val="0"/>
              </a:spcBef>
              <a:spcAft>
                <a:spcPts val="0"/>
              </a:spcAft>
              <a:buFont typeface="+mj-lt"/>
              <a:buAutoNum type="arabicPeriod"/>
            </a:pPr>
            <a:r>
              <a:rPr lang="en-US" sz="3200" b="1" dirty="0">
                <a:solidFill>
                  <a:srgbClr val="0E101A"/>
                </a:solidFill>
                <a:effectLst/>
                <a:latin typeface="Calibri" panose="020F0502020204030204" pitchFamily="34" charset="0"/>
                <a:cs typeface="Calibri" panose="020F0502020204030204" pitchFamily="34" charset="0"/>
              </a:rPr>
              <a:t>Extracts tumors from the rest of the conditions in the CT registry. </a:t>
            </a:r>
          </a:p>
          <a:p>
            <a:pPr marL="514350" indent="-514350" algn="just">
              <a:spcBef>
                <a:spcPts val="0"/>
              </a:spcBef>
              <a:spcAft>
                <a:spcPts val="0"/>
              </a:spcAft>
              <a:buFont typeface="+mj-lt"/>
              <a:buAutoNum type="arabicPeriod"/>
            </a:pPr>
            <a:r>
              <a:rPr lang="en-US" sz="3200" b="1"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marL="514350" indent="-514350" algn="just">
              <a:spcBef>
                <a:spcPts val="0"/>
              </a:spcBef>
              <a:spcAft>
                <a:spcPts val="0"/>
              </a:spcAft>
              <a:buFont typeface="+mj-lt"/>
              <a:buAutoNum type="arabicPeriod"/>
            </a:pPr>
            <a:r>
              <a:rPr lang="en-US" sz="3200" b="1"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b="1" dirty="0" err="1">
                <a:solidFill>
                  <a:srgbClr val="0E101A"/>
                </a:solidFill>
                <a:effectLst/>
                <a:latin typeface="Calibri" panose="020F0502020204030204" pitchFamily="34" charset="0"/>
                <a:cs typeface="Calibri" panose="020F0502020204030204" pitchFamily="34" charset="0"/>
              </a:rPr>
              <a:t>NCIt</a:t>
            </a:r>
            <a:r>
              <a:rPr lang="en-US" sz="3200" b="1"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by the pipeline. For each tumor that was determined to be a pediatric tumor, we also manually added a citation from peer-reviewed literature, governmental websites, or articles published by research institutions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to measure text similarity. The larger the edit distance between two strings, the further apart the strings are; thus, two strings with minimal edit distance could potentially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space, texts with similar meanings should have embeddings close to each other, and texts that differ in their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sp>
        <p:nvSpPr>
          <p:cNvPr id="33" name="TextBox 32">
            <a:extLst>
              <a:ext uri="{FF2B5EF4-FFF2-40B4-BE49-F238E27FC236}">
                <a16:creationId xmlns:a16="http://schemas.microsoft.com/office/drawing/2014/main" id="{BAAA3DD9-701D-C003-268B-4CEA325C8C21}"/>
              </a:ext>
            </a:extLst>
          </p:cNvPr>
          <p:cNvSpPr txBox="1"/>
          <p:nvPr/>
        </p:nvSpPr>
        <p:spPr>
          <a:xfrm>
            <a:off x="17439148" y="20935098"/>
            <a:ext cx="20880959" cy="15111829"/>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mapped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a:t>
            </a:r>
            <a:r>
              <a:rPr lang="en-US" sz="3200" dirty="0" err="1">
                <a:solidFill>
                  <a:srgbClr val="0E101A"/>
                </a:solidFill>
                <a:effectLst/>
              </a:rPr>
              <a:t>NCIt</a:t>
            </a:r>
            <a:r>
              <a:rPr lang="en-US" sz="3200" dirty="0">
                <a:solidFill>
                  <a:srgbClr val="0E101A"/>
                </a:solidFill>
                <a:effectLst/>
              </a:rPr>
              <a:t> databases and used it as a divergence metric for affinity propagation clustering. For each cluster, we evaluated if they were large and performed nested clustering if necessary. In the following step we performed outlier analysis using isolation forest and local outlier factors on each cluster. Finally, for each cluster, we assigned a standardized cluster label. This </a:t>
            </a:r>
            <a:r>
              <a:rPr lang="en-US" sz="3200" dirty="0">
                <a:solidFill>
                  <a:srgbClr val="0E101A"/>
                </a:solidFill>
              </a:rPr>
              <a:t>was done by identifying </a:t>
            </a:r>
            <a:r>
              <a:rPr lang="en-US" sz="3200" dirty="0">
                <a:solidFill>
                  <a:srgbClr val="0E101A"/>
                </a:solidFill>
                <a:effectLst/>
              </a:rPr>
              <a:t>the WHO and </a:t>
            </a:r>
            <a:r>
              <a:rPr lang="en-US" sz="3200" dirty="0" err="1">
                <a:solidFill>
                  <a:srgbClr val="0E101A"/>
                </a:solidFill>
                <a:effectLst/>
              </a:rPr>
              <a:t>NCIt</a:t>
            </a:r>
            <a:r>
              <a:rPr lang="en-US" sz="3200" dirty="0">
                <a:solidFill>
                  <a:srgbClr val="0E101A"/>
                </a:solidFill>
                <a:effectLst/>
              </a:rPr>
              <a:t> terms closest to each cluster member. If there was a WHO or </a:t>
            </a:r>
            <a:r>
              <a:rPr lang="en-US" sz="3200" dirty="0" err="1">
                <a:solidFill>
                  <a:srgbClr val="0E101A"/>
                </a:solidFill>
                <a:effectLst/>
              </a:rPr>
              <a:t>NCIt</a:t>
            </a:r>
            <a:r>
              <a:rPr lang="en-US" sz="3200" dirty="0">
                <a:solidFill>
                  <a:srgbClr val="0E101A"/>
                </a:solidFill>
                <a:effectLst/>
              </a:rPr>
              <a:t> term closest to most of the cluster members (majority), then that term was assigned as the standardized tumor name for each cluster member; otherwise, each cluster member was assigned to its nearest (in terms of edit distances) matching WHO and </a:t>
            </a:r>
            <a:r>
              <a:rPr lang="en-US" sz="3200" dirty="0" err="1">
                <a:solidFill>
                  <a:srgbClr val="0E101A"/>
                </a:solidFill>
                <a:effectLst/>
              </a:rPr>
              <a:t>NCIt</a:t>
            </a:r>
            <a:r>
              <a:rPr lang="en-US" sz="3200" dirty="0">
                <a:solidFill>
                  <a:srgbClr val="0E101A"/>
                </a:solidFill>
                <a:effectLst/>
              </a:rPr>
              <a: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performed principal component analysis to reduce the dimensionality of the embedding space. We then computed pairwise Euclidean distance between each tumor term in the CT registry, WHO, and </a:t>
            </a:r>
            <a:r>
              <a:rPr lang="en-US" sz="3200" dirty="0" err="1">
                <a:solidFill>
                  <a:srgbClr val="0E101A"/>
                </a:solidFill>
                <a:effectLst/>
              </a:rPr>
              <a:t>NCIt</a:t>
            </a:r>
            <a:r>
              <a:rPr lang="en-US" sz="3200" dirty="0">
                <a:solidFill>
                  <a:srgbClr val="0E101A"/>
                </a:solidFill>
                <a:effectLst/>
              </a:rPr>
              <a:t> databases in the PCA transformed embedding space and used it as a divergence metric for affinity propagation and K-Means clustering. For clusters formed using affinity propagation only, we evaluated if they were large and performed nested clustering if required. Then, for both clustering methods, we carried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39148" y="33725413"/>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b="1"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3214129268"/>
              </p:ext>
            </p:extLst>
          </p:nvPr>
        </p:nvGraphicFramePr>
        <p:xfrm>
          <a:off x="28819626" y="38859293"/>
          <a:ext cx="9425154"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307738">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403853" y="34627455"/>
            <a:ext cx="20916254" cy="4031873"/>
          </a:xfrm>
          <a:prstGeom prst="rect">
            <a:avLst/>
          </a:prstGeom>
          <a:noFill/>
        </p:spPr>
        <p:txBody>
          <a:bodyPr wrap="square" rtlCol="0">
            <a:spAutoFit/>
          </a:bodyPr>
          <a:lstStyle/>
          <a:p>
            <a:pPr algn="just"/>
            <a:r>
              <a:rPr lang="en-US" sz="3200" dirty="0"/>
              <a:t>To evaluate each method's performance accuracies, we needed to annotate the ground truth, i.e., the appropriate standardized tumor nomenclature for each tumor name from the CT registry. These annotations are not available in the CT registry, therefore need to be manually annotated. Since it is not feasible to manually annotate all the 13,230 tumors, we arbitrarily sampled 1600 tumors from the CT registry for manual annotation, so that the accuracies of each standardization method could be estimated. However, we limited the ground truth annotation and thereby the accuracy evaluation to the 5th edition and the combined editions (3rd, 4th and 5th) of the WHO database. This is because the WHO database is considered the gold standard for tumor nomenclature.  However, we provided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1678975652"/>
              </p:ext>
            </p:extLst>
          </p:nvPr>
        </p:nvGraphicFramePr>
        <p:xfrm>
          <a:off x="17490691" y="38839110"/>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326055" y="46073842"/>
            <a:ext cx="21071850" cy="5278368"/>
          </a:xfrm>
          <a:prstGeom prst="rect">
            <a:avLst/>
          </a:prstGeom>
          <a:noFill/>
        </p:spPr>
        <p:txBody>
          <a:bodyPr wrap="square" rtlCol="0">
            <a:spAutoFit/>
          </a:bodyPr>
          <a:lstStyle/>
          <a:p>
            <a:pPr>
              <a:spcBef>
                <a:spcPts val="0"/>
              </a:spcBef>
              <a:spcAft>
                <a:spcPts val="0"/>
              </a:spcAft>
            </a:pPr>
            <a:endParaRPr lang="en-US" sz="19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Bray F, Laversanne M, Sung H,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2000" i="1" dirty="0">
                <a:effectLst/>
                <a:latin typeface="Calibri" panose="020F0502020204030204" pitchFamily="34" charset="0"/>
                <a:cs typeface="Calibri" panose="020F0502020204030204" pitchFamily="34" charset="0"/>
              </a:rPr>
              <a:t>CA Cancer J Clin</a:t>
            </a:r>
            <a:r>
              <a:rPr lang="en-US" sz="20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Siegel RL, Giaquinto AN, Jemal A. Cancer statistics, 2024. </a:t>
            </a:r>
            <a:r>
              <a:rPr lang="en-US" sz="2000" i="1" dirty="0">
                <a:effectLst/>
                <a:latin typeface="Calibri" panose="020F0502020204030204" pitchFamily="34" charset="0"/>
                <a:cs typeface="Calibri" panose="020F0502020204030204" pitchFamily="34" charset="0"/>
              </a:rPr>
              <a:t>CA Cancer J Clin</a:t>
            </a:r>
            <a:r>
              <a:rPr lang="en-US" sz="20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Matt GY, Sioson E, Shelton K,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2000" i="1" dirty="0">
                <a:effectLst/>
                <a:latin typeface="Calibri" panose="020F0502020204030204" pitchFamily="34" charset="0"/>
                <a:cs typeface="Calibri" panose="020F0502020204030204" pitchFamily="34" charset="0"/>
              </a:rPr>
              <a:t>Cancer Discov</a:t>
            </a:r>
            <a:r>
              <a:rPr lang="en-US" sz="20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Aristizabal P, Winestone LE, Umaretiya P,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2000" i="1" dirty="0">
                <a:effectLst/>
                <a:latin typeface="Calibri" panose="020F0502020204030204" pitchFamily="34" charset="0"/>
                <a:cs typeface="Calibri" panose="020F0502020204030204" pitchFamily="34" charset="0"/>
              </a:rPr>
              <a:t>Am Soc Clin Oncol Educ Book</a:t>
            </a:r>
            <a:r>
              <a:rPr lang="en-US" sz="20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Hunger Stephen P., Mullighan Charles G. Acute Lymphoblastic Leukemia in Children. </a:t>
            </a:r>
            <a:r>
              <a:rPr lang="en-US" sz="2000" i="1" dirty="0">
                <a:effectLst/>
                <a:latin typeface="Calibri" panose="020F0502020204030204" pitchFamily="34" charset="0"/>
                <a:cs typeface="Calibri" panose="020F0502020204030204" pitchFamily="34" charset="0"/>
              </a:rPr>
              <a:t>N Engl J Med</a:t>
            </a:r>
            <a:r>
              <a:rPr lang="en-US" sz="20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Laetsch TW, DuBois SG, Bender JG,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Opportunities and Challenges in Drug Development for Pediatric Cancers. </a:t>
            </a:r>
            <a:r>
              <a:rPr lang="en-US" sz="2000" i="1" dirty="0">
                <a:effectLst/>
                <a:latin typeface="Calibri" panose="020F0502020204030204" pitchFamily="34" charset="0"/>
                <a:cs typeface="Calibri" panose="020F0502020204030204" pitchFamily="34" charset="0"/>
              </a:rPr>
              <a:t>Cancer Discov</a:t>
            </a:r>
            <a:r>
              <a:rPr lang="en-US" sz="20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Renfro LA, Ji L, Piao J,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2000" i="1" dirty="0">
                <a:effectLst/>
                <a:latin typeface="Calibri" panose="020F0502020204030204" pitchFamily="34" charset="0"/>
                <a:cs typeface="Calibri" panose="020F0502020204030204" pitchFamily="34" charset="0"/>
              </a:rPr>
              <a:t>JCO Precis Oncol</a:t>
            </a:r>
            <a:r>
              <a:rPr lang="en-US" sz="20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Rivers Z, Hyde B, Ronski K,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2000" i="1" dirty="0">
                <a:effectLst/>
                <a:latin typeface="Calibri" panose="020F0502020204030204" pitchFamily="34" charset="0"/>
                <a:cs typeface="Calibri" panose="020F0502020204030204" pitchFamily="34" charset="0"/>
              </a:rPr>
              <a:t>Clin Ther</a:t>
            </a:r>
            <a:r>
              <a:rPr lang="en-US" sz="20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Morris J, Kuleshov V, Shmatikov V,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Text embeddings reveal (almost) as much as text. </a:t>
            </a:r>
            <a:r>
              <a:rPr lang="en-US" sz="20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20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Mikolov T. Efficient estimation of word representations in vector space. </a:t>
            </a:r>
            <a:r>
              <a:rPr lang="en-US" sz="2000" i="1" dirty="0">
                <a:effectLst/>
                <a:latin typeface="Calibri" panose="020F0502020204030204" pitchFamily="34" charset="0"/>
                <a:cs typeface="Calibri" panose="020F0502020204030204" pitchFamily="34" charset="0"/>
              </a:rPr>
              <a:t>arXiv preprint arXiv:13013781</a:t>
            </a:r>
            <a:r>
              <a:rPr lang="en-US" sz="20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Incitti F, Urli F, Snidaro L. Beyond word embeddings: A survey. </a:t>
            </a:r>
            <a:r>
              <a:rPr lang="en-US" sz="2000" i="1" dirty="0">
                <a:effectLst/>
                <a:latin typeface="Calibri" panose="020F0502020204030204" pitchFamily="34" charset="0"/>
                <a:cs typeface="Calibri" panose="020F0502020204030204" pitchFamily="34" charset="0"/>
              </a:rPr>
              <a:t>Inf Fusion</a:t>
            </a:r>
            <a:r>
              <a:rPr lang="en-US" sz="20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2000" dirty="0">
                <a:effectLst/>
                <a:latin typeface="Calibri" panose="020F0502020204030204" pitchFamily="34" charset="0"/>
                <a:cs typeface="Calibri" panose="020F0502020204030204" pitchFamily="34" charset="0"/>
              </a:rPr>
              <a:t> Khattak FK, Jeblee S, Pou-Prom C, </a:t>
            </a:r>
            <a:r>
              <a:rPr lang="en-US" sz="2000" i="1" dirty="0">
                <a:effectLst/>
                <a:latin typeface="Calibri" panose="020F0502020204030204" pitchFamily="34" charset="0"/>
                <a:cs typeface="Calibri" panose="020F0502020204030204" pitchFamily="34" charset="0"/>
              </a:rPr>
              <a:t>et al.</a:t>
            </a:r>
            <a:r>
              <a:rPr lang="en-US" sz="2000" dirty="0">
                <a:effectLst/>
                <a:latin typeface="Calibri" panose="020F0502020204030204" pitchFamily="34" charset="0"/>
                <a:cs typeface="Calibri" panose="020F0502020204030204" pitchFamily="34" charset="0"/>
              </a:rPr>
              <a:t> A survey of word embeddings for clinical text. </a:t>
            </a:r>
            <a:r>
              <a:rPr lang="en-US" sz="2000" i="1" dirty="0">
                <a:effectLst/>
                <a:latin typeface="Calibri" panose="020F0502020204030204" pitchFamily="34" charset="0"/>
                <a:cs typeface="Calibri" panose="020F0502020204030204" pitchFamily="34" charset="0"/>
              </a:rPr>
              <a:t>J Biomed Inform</a:t>
            </a:r>
            <a:r>
              <a:rPr lang="en-US" sz="2000" dirty="0">
                <a:effectLst/>
                <a:latin typeface="Calibri" panose="020F0502020204030204" pitchFamily="34" charset="0"/>
                <a:cs typeface="Calibri" panose="020F0502020204030204" pitchFamily="34" charset="0"/>
              </a:rPr>
              <a:t>. 2019;100S:100057.</a:t>
            </a:r>
          </a:p>
          <a:p>
            <a:endParaRPr lang="en-US" dirty="0"/>
          </a:p>
        </p:txBody>
      </p:sp>
      <p:pic>
        <p:nvPicPr>
          <p:cNvPr id="3" name="Picture 2" descr="A diagram of a company&#10;&#10;Description automatically generated">
            <a:extLst>
              <a:ext uri="{FF2B5EF4-FFF2-40B4-BE49-F238E27FC236}">
                <a16:creationId xmlns:a16="http://schemas.microsoft.com/office/drawing/2014/main" id="{A31BD3BA-291B-CDF4-1AE7-5E135E59900D}"/>
              </a:ext>
            </a:extLst>
          </p:cNvPr>
          <p:cNvPicPr>
            <a:picLocks noChangeAspect="1"/>
          </p:cNvPicPr>
          <p:nvPr/>
        </p:nvPicPr>
        <p:blipFill>
          <a:blip r:embed="rId14"/>
          <a:stretch>
            <a:fillRect/>
          </a:stretch>
        </p:blipFill>
        <p:spPr>
          <a:xfrm>
            <a:off x="22313280" y="6975750"/>
            <a:ext cx="13012691" cy="14082133"/>
          </a:xfrm>
          <a:prstGeom prst="rect">
            <a:avLst/>
          </a:prstGeom>
        </p:spPr>
      </p:pic>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5608</TotalTime>
  <Words>2401</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26</cp:revision>
  <dcterms:created xsi:type="dcterms:W3CDTF">2024-09-19T16:58:34Z</dcterms:created>
  <dcterms:modified xsi:type="dcterms:W3CDTF">2024-09-30T15:49:15Z</dcterms:modified>
</cp:coreProperties>
</file>