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1925" y="642670"/>
            <a:ext cx="7153275" cy="2786330"/>
          </a:xfrm>
        </p:spPr>
        <p:txBody>
          <a:bodyPr/>
          <a:lstStyle/>
          <a:p>
            <a:r>
              <a:rPr lang="en-US" dirty="0"/>
              <a:t>A comprehensive pipeline for the Analysis of drug , target and Tumor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4325" y="3638430"/>
            <a:ext cx="5577417" cy="502920"/>
          </a:xfrm>
        </p:spPr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 and Deanne Taylor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CT Names need to be standardized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Approach 1 (Distance and Cluster) : Find the pairwise distance between every tumor in CT and WHO Tumors, establish a cut off distance and cluster the tumors that are close together.  This approach matched a lot of unrelated tumors together, thus it is not a good approach. 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Approach 2  (Embeddings and Cluster): 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embeddings (convert tumor names to numeric vectors) using Open AI’s ADA 2.0. 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Embeddings are low dimensional representation of text data. 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Embeddings gene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rate by ADA have a maximum of 1536 dimensions.  Apply PCA to reduce dimensions.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Cluster the tumor names using the embeddings.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Cost of generating embeddings for 15K diseases ~$6.00 </a:t>
            </a: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5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5431"/>
            <a:ext cx="10651402" cy="1143000"/>
          </a:xfrm>
        </p:spPr>
        <p:txBody>
          <a:bodyPr/>
          <a:lstStyle/>
          <a:p>
            <a:r>
              <a:rPr lang="en-US" dirty="0"/>
              <a:t>Embedding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A table of numbers with numbers on it&#10;&#10;Description automatically generated">
            <a:extLst>
              <a:ext uri="{FF2B5EF4-FFF2-40B4-BE49-F238E27FC236}">
                <a16:creationId xmlns:a16="http://schemas.microsoft.com/office/drawing/2014/main" id="{F57DA227-0CF9-0BCF-ECE7-7D9D712E9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98" y="506774"/>
            <a:ext cx="10761873" cy="5076646"/>
          </a:xfrm>
        </p:spPr>
      </p:pic>
      <p:sp>
        <p:nvSpPr>
          <p:cNvPr id="11" name="Left Bracket 10">
            <a:extLst>
              <a:ext uri="{FF2B5EF4-FFF2-40B4-BE49-F238E27FC236}">
                <a16:creationId xmlns:a16="http://schemas.microsoft.com/office/drawing/2014/main" id="{3B76F780-7FC4-D0DD-3472-85C1B58A1152}"/>
              </a:ext>
            </a:extLst>
          </p:cNvPr>
          <p:cNvSpPr/>
          <p:nvPr/>
        </p:nvSpPr>
        <p:spPr>
          <a:xfrm>
            <a:off x="1205504" y="547943"/>
            <a:ext cx="351692" cy="49943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CB2CF-6961-5BE2-AFFA-2F0547DE7D68}"/>
              </a:ext>
            </a:extLst>
          </p:cNvPr>
          <p:cNvSpPr txBox="1"/>
          <p:nvPr/>
        </p:nvSpPr>
        <p:spPr>
          <a:xfrm>
            <a:off x="0" y="2675765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 Tumors</a:t>
            </a:r>
          </a:p>
        </p:txBody>
      </p:sp>
    </p:spTree>
    <p:extLst>
      <p:ext uri="{BB962C8B-B14F-4D97-AF65-F5344CB8AC3E}">
        <p14:creationId xmlns:p14="http://schemas.microsoft.com/office/powerpoint/2010/main" val="307667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Pipeline for Processing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diagram of a cancer patient&#10;&#10;Description automatically generated">
            <a:extLst>
              <a:ext uri="{FF2B5EF4-FFF2-40B4-BE49-F238E27FC236}">
                <a16:creationId xmlns:a16="http://schemas.microsoft.com/office/drawing/2014/main" id="{1A31E509-5829-1D0D-3EDE-05C675346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47" y="923369"/>
            <a:ext cx="6610530" cy="50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2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RESULTS: Example for b-cell Lymphoma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C5AB9-7121-8996-EAAB-14F8607FFF66}"/>
              </a:ext>
            </a:extLst>
          </p:cNvPr>
          <p:cNvSpPr txBox="1"/>
          <p:nvPr/>
        </p:nvSpPr>
        <p:spPr>
          <a:xfrm>
            <a:off x="7209692" y="1406769"/>
            <a:ext cx="411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Embedding based clustering reduces the number of incorrect cluster members.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diagram of cell lymphoma&#10;&#10;Description automatically generated">
            <a:extLst>
              <a:ext uri="{FF2B5EF4-FFF2-40B4-BE49-F238E27FC236}">
                <a16:creationId xmlns:a16="http://schemas.microsoft.com/office/drawing/2014/main" id="{BB96CFA1-A1BE-6D5E-41D2-B0F9FFA2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967708"/>
            <a:ext cx="7772400" cy="46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7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0EC52-11C7-AD9B-CC02-F972332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84F6BB-D1C5-497A-5B6E-C5EA09A4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-162617"/>
            <a:ext cx="10651402" cy="11430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48208-F85A-077A-BA09-AEF318D580AC}"/>
              </a:ext>
            </a:extLst>
          </p:cNvPr>
          <p:cNvSpPr txBox="1"/>
          <p:nvPr/>
        </p:nvSpPr>
        <p:spPr>
          <a:xfrm>
            <a:off x="475968" y="632074"/>
            <a:ext cx="118353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Embedding Analysis: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Manually validate each cluster members and cluster label assignment.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Make a manuscript for just processing tumor names in CT and standardizing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PMTL Analysis: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Build the module to display and filter CT drugs by trial and phase. This information is there in the pipeline, but needs to be developed to display in the tables.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 PMTL Manuscript will follow and refer to the work in Embedding Analysis.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PMTL Analysis: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Analyze the results from PMTL pipeline and the extensive cancer data from the </a:t>
            </a:r>
            <a:r>
              <a:rPr lang="en-US" dirty="0" err="1"/>
              <a:t>OpenPedCan</a:t>
            </a:r>
            <a:r>
              <a:rPr lang="en-US" dirty="0"/>
              <a:t> project to identify how well the FDA PMTL provides coverage across gene targets from clinical trials and molecular evidence and which gene targets are not currently in the PMTL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Use pipeline results and data from the </a:t>
            </a:r>
            <a:r>
              <a:rPr lang="en-US" dirty="0" err="1"/>
              <a:t>OpenPedCan</a:t>
            </a:r>
            <a:r>
              <a:rPr lang="en-US" dirty="0"/>
              <a:t> project to build a Childhood Cancer Knowledge Graph (CCKG). Machine learning approaches will be used on the CCKG to predict pediatric cancer treatments.​​ </a:t>
            </a:r>
          </a:p>
        </p:txBody>
      </p:sp>
    </p:spTree>
    <p:extLst>
      <p:ext uri="{BB962C8B-B14F-4D97-AF65-F5344CB8AC3E}">
        <p14:creationId xmlns:p14="http://schemas.microsoft.com/office/powerpoint/2010/main" val="358877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FDA Pediatric Molecular Target List (FDA-PMTL) was created, containing over 400 pediatric cancer gene targets of interest.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imited resources outline drugs tested in clinical trials for cancer for the PMTL genes.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publicly available comprehensive resources linking these drugs to the standardized tumor list curated by the World Health Organization (WHO).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eed to systematically integrate and analyze publicly available data to identify targets associated with drugs tested in pediatric cancers, especially drugs used in registered clinical trials.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3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5961897" cy="630936"/>
          </a:xfrm>
        </p:spPr>
        <p:txBody>
          <a:bodyPr/>
          <a:lstStyle/>
          <a:p>
            <a:r>
              <a:rPr lang="en-US" dirty="0"/>
              <a:t>Primary Databases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A92603-802E-F9DC-8C74-440BAD0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12924"/>
              </p:ext>
            </p:extLst>
          </p:nvPr>
        </p:nvGraphicFramePr>
        <p:xfrm>
          <a:off x="7022588" y="1490472"/>
          <a:ext cx="499808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058">
                  <a:extLst>
                    <a:ext uri="{9D8B030D-6E8A-4147-A177-3AD203B41FA5}">
                      <a16:colId xmlns:a16="http://schemas.microsoft.com/office/drawing/2014/main" val="4020813307"/>
                    </a:ext>
                  </a:extLst>
                </a:gridCol>
                <a:gridCol w="1301262">
                  <a:extLst>
                    <a:ext uri="{9D8B030D-6E8A-4147-A177-3AD203B41FA5}">
                      <a16:colId xmlns:a16="http://schemas.microsoft.com/office/drawing/2014/main" val="2113962092"/>
                    </a:ext>
                  </a:extLst>
                </a:gridCol>
                <a:gridCol w="1856766">
                  <a:extLst>
                    <a:ext uri="{9D8B030D-6E8A-4147-A177-3AD203B41FA5}">
                      <a16:colId xmlns:a16="http://schemas.microsoft.com/office/drawing/2014/main" val="311353306"/>
                    </a:ext>
                  </a:extLst>
                </a:gridCol>
              </a:tblGrid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0773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FDA PMTL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PMTL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5675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Clinical Trials (CT)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Drugs &amp; Diseases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Filter drugs by age, and retain phase information.  Manually filter tumors &amp; classify as pediatric or 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38500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Open Targets (OT)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Drugs,  Targets, &amp; Diseases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Extraction and manually filter for tumors &amp; classify as pediatric or adult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24805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b="0" dirty="0"/>
                        <a:t>Illuminating the Druggable Genome (IDG)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Drugs and Drug Targets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Extraction only. No age filter for drugs.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20014"/>
                  </a:ext>
                </a:extLst>
              </a:tr>
            </a:tbl>
          </a:graphicData>
        </a:graphic>
      </p:graphicFrame>
      <p:pic>
        <p:nvPicPr>
          <p:cNvPr id="6" name="Picture 5" descr="A diagram of different colored cylinders&#10;&#10;Description automatically generated">
            <a:extLst>
              <a:ext uri="{FF2B5EF4-FFF2-40B4-BE49-F238E27FC236}">
                <a16:creationId xmlns:a16="http://schemas.microsoft.com/office/drawing/2014/main" id="{CDA29A13-0B3C-F2D9-10EB-0CBE3C53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07" y="1043255"/>
            <a:ext cx="5004624" cy="47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7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4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CT Data Processing Pipeline In Depth</a:t>
            </a:r>
          </a:p>
        </p:txBody>
      </p:sp>
      <p:pic>
        <p:nvPicPr>
          <p:cNvPr id="11" name="Picture 10" descr="A group of white and blue signs&#10;&#10;Description automatically generated with medium confidence">
            <a:extLst>
              <a:ext uri="{FF2B5EF4-FFF2-40B4-BE49-F238E27FC236}">
                <a16:creationId xmlns:a16="http://schemas.microsoft.com/office/drawing/2014/main" id="{1FDC7621-6C93-22A2-6F32-B6668785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4" y="588830"/>
            <a:ext cx="7772400" cy="51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5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PMTL and OT Pipeline</a:t>
            </a:r>
          </a:p>
        </p:txBody>
      </p:sp>
      <p:pic>
        <p:nvPicPr>
          <p:cNvPr id="5" name="Picture 4" descr="A green cylinder with white labels&#10;&#10;Description automatically generated">
            <a:extLst>
              <a:ext uri="{FF2B5EF4-FFF2-40B4-BE49-F238E27FC236}">
                <a16:creationId xmlns:a16="http://schemas.microsoft.com/office/drawing/2014/main" id="{3876EBB1-B5EE-1CA3-3D77-C03052E3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0" y="1196457"/>
            <a:ext cx="10883760" cy="41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6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PMTL , OT, and IDG Pipeline</a:t>
            </a:r>
          </a:p>
        </p:txBody>
      </p:sp>
      <p:pic>
        <p:nvPicPr>
          <p:cNvPr id="8" name="Picture 7" descr="A chart of different types of drugs&#10;&#10;Description automatically generated">
            <a:extLst>
              <a:ext uri="{FF2B5EF4-FFF2-40B4-BE49-F238E27FC236}">
                <a16:creationId xmlns:a16="http://schemas.microsoft.com/office/drawing/2014/main" id="{F6A5B88D-35DA-7FE2-74E9-F79DE2309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19" y="704088"/>
            <a:ext cx="8639908" cy="48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7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Pipeline  for CT &amp; </a:t>
            </a:r>
            <a:r>
              <a:rPr lang="en-US" dirty="0" err="1"/>
              <a:t>PMTl</a:t>
            </a:r>
            <a:r>
              <a:rPr lang="en-US" dirty="0"/>
              <a:t>-OT-IDG</a:t>
            </a:r>
          </a:p>
        </p:txBody>
      </p:sp>
      <p:pic>
        <p:nvPicPr>
          <p:cNvPr id="5" name="Picture 4" descr="A chart of different types of drugs&#10;&#10;Description automatically generated">
            <a:extLst>
              <a:ext uri="{FF2B5EF4-FFF2-40B4-BE49-F238E27FC236}">
                <a16:creationId xmlns:a16="http://schemas.microsoft.com/office/drawing/2014/main" id="{4EFE16F2-3761-8D45-0CFC-022E1E9CA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44" y="1149121"/>
            <a:ext cx="7344032" cy="4093862"/>
          </a:xfrm>
          <a:prstGeom prst="rect">
            <a:avLst/>
          </a:prstGeom>
        </p:spPr>
      </p:pic>
      <p:pic>
        <p:nvPicPr>
          <p:cNvPr id="7" name="Picture 6" descr="A diagram of a medical procedure&#10;&#10;Description automatically generated with medium confidence">
            <a:extLst>
              <a:ext uri="{FF2B5EF4-FFF2-40B4-BE49-F238E27FC236}">
                <a16:creationId xmlns:a16="http://schemas.microsoft.com/office/drawing/2014/main" id="{E1E43A61-DA54-5889-F83D-63A53C9FB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9" y="774501"/>
            <a:ext cx="5222304" cy="3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2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8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Integrated Pipeline Overview</a:t>
            </a: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DCCF2F73-F398-A210-8D82-32633247E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40" y="928488"/>
            <a:ext cx="12396280" cy="4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3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Merging tumor names from CT, OT , and IDG is not trivial.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CT Tumor names are not standardized and contain typos and extraneous information e.g. :</a:t>
            </a: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479139-5296-A48D-7128-B197A602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44611"/>
              </p:ext>
            </p:extLst>
          </p:nvPr>
        </p:nvGraphicFramePr>
        <p:xfrm>
          <a:off x="1150816" y="2402838"/>
          <a:ext cx="8673122" cy="335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91">
                  <a:extLst>
                    <a:ext uri="{9D8B030D-6E8A-4147-A177-3AD203B41FA5}">
                      <a16:colId xmlns:a16="http://schemas.microsoft.com/office/drawing/2014/main" val="1102384993"/>
                    </a:ext>
                  </a:extLst>
                </a:gridCol>
                <a:gridCol w="2911298">
                  <a:extLst>
                    <a:ext uri="{9D8B030D-6E8A-4147-A177-3AD203B41FA5}">
                      <a16:colId xmlns:a16="http://schemas.microsoft.com/office/drawing/2014/main" val="2498350607"/>
                    </a:ext>
                  </a:extLst>
                </a:gridCol>
                <a:gridCol w="2784633">
                  <a:extLst>
                    <a:ext uri="{9D8B030D-6E8A-4147-A177-3AD203B41FA5}">
                      <a16:colId xmlns:a16="http://schemas.microsoft.com/office/drawing/2014/main" val="3878590375"/>
                    </a:ext>
                  </a:extLst>
                </a:gridCol>
              </a:tblGrid>
              <a:tr h="713498">
                <a:tc>
                  <a:txBody>
                    <a:bodyPr/>
                    <a:lstStyle/>
                    <a:p>
                      <a:r>
                        <a:rPr lang="en-US" dirty="0"/>
                        <a:t>CT Tumor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Standard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25451"/>
                  </a:ext>
                </a:extLst>
              </a:tr>
              <a:tr h="413376">
                <a:tc>
                  <a:txBody>
                    <a:bodyPr/>
                    <a:lstStyle/>
                    <a:p>
                      <a:r>
                        <a:rPr lang="en-US" sz="1200" dirty="0"/>
                        <a:t>acute myeloid </a:t>
                      </a:r>
                      <a:r>
                        <a:rPr lang="en-US" sz="1200" dirty="0" err="1"/>
                        <a:t>leucaemia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Leukaemia</a:t>
                      </a:r>
                      <a:r>
                        <a:rPr lang="en-US" sz="1200" dirty="0"/>
                        <a:t> not spelled correctly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acute myeloid </a:t>
                      </a:r>
                      <a:r>
                        <a:rPr lang="en-US" sz="1200" dirty="0" err="1">
                          <a:effectLst/>
                        </a:rPr>
                        <a:t>leukaemia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015330670"/>
                  </a:ext>
                </a:extLst>
              </a:tr>
              <a:tr h="413376">
                <a:tc>
                  <a:txBody>
                    <a:bodyPr/>
                    <a:lstStyle/>
                    <a:p>
                      <a:r>
                        <a:rPr lang="en-US" sz="1200" dirty="0"/>
                        <a:t>glioblastoma or solid tumors, epidermal growth factor receptor (</a:t>
                      </a:r>
                      <a:r>
                        <a:rPr lang="en-US" sz="1200" dirty="0" err="1"/>
                        <a:t>egfr</a:t>
                      </a:r>
                      <a:r>
                        <a:rPr lang="en-US" sz="1200" dirty="0"/>
                        <a:t>) diagnosis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Has two types of tumor: glioblastoma and solid tumors, extra information on  EGFR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glioblastoma, </a:t>
                      </a:r>
                      <a:r>
                        <a:rPr lang="en-US" sz="1200" dirty="0" err="1"/>
                        <a:t>idh</a:t>
                      </a:r>
                      <a:r>
                        <a:rPr lang="en-US" sz="1200" dirty="0"/>
                        <a:t>-wildtype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97243"/>
                  </a:ext>
                </a:extLst>
              </a:tr>
              <a:tr h="45250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pathologic stage 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merkel</a:t>
                      </a:r>
                      <a:r>
                        <a:rPr lang="en-US" sz="1200" dirty="0">
                          <a:effectLst/>
                        </a:rPr>
                        <a:t> cell carcinoma </a:t>
                      </a:r>
                      <a:r>
                        <a:rPr lang="en-US" sz="1200" dirty="0" err="1">
                          <a:effectLst/>
                        </a:rPr>
                        <a:t>ajcc</a:t>
                      </a:r>
                      <a:r>
                        <a:rPr lang="en-US" sz="1200" dirty="0">
                          <a:effectLst/>
                        </a:rPr>
                        <a:t> v8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extra information on staging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merkel</a:t>
                      </a:r>
                      <a:r>
                        <a:rPr lang="en-US" sz="1200" dirty="0">
                          <a:effectLst/>
                        </a:rPr>
                        <a:t> cell carcinoma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19254451"/>
                  </a:ext>
                </a:extLst>
              </a:tr>
              <a:tr h="4926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adrenocortical carcinoma (part g)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 Extra information in bracket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 adrenal cortical carcinoma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83178793"/>
                  </a:ext>
                </a:extLst>
              </a:tr>
              <a:tr h="413376">
                <a:tc>
                  <a:txBody>
                    <a:bodyPr/>
                    <a:lstStyle/>
                    <a:p>
                      <a:r>
                        <a:rPr lang="en-US" sz="1200" dirty="0" err="1"/>
                        <a:t>ann</a:t>
                      </a:r>
                      <a:r>
                        <a:rPr lang="en-US" sz="1200" dirty="0"/>
                        <a:t> arbor stage iii diffuse large b-cell lymphoma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extra information on staging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diffuse large b-cell lymphoma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5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99480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</TotalTime>
  <Words>666</Words>
  <Application>Microsoft Macintosh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Chronicle Text G1 Roman</vt:lpstr>
      <vt:lpstr>Georgia</vt:lpstr>
      <vt:lpstr>Rubrik-SemiBold</vt:lpstr>
      <vt:lpstr>Wingdings</vt:lpstr>
      <vt:lpstr>RIS_LabArchives_Template</vt:lpstr>
      <vt:lpstr>A comprehensive pipeline for the Analysis of drug , target and Tumor databases</vt:lpstr>
      <vt:lpstr>Background</vt:lpstr>
      <vt:lpstr>Primary Databases </vt:lpstr>
      <vt:lpstr>CT Data Processing Pipeline In Depth</vt:lpstr>
      <vt:lpstr>PMTL and OT Pipeline</vt:lpstr>
      <vt:lpstr>PMTL , OT, and IDG Pipeline</vt:lpstr>
      <vt:lpstr>Pipeline  for CT &amp; PMTl-OT-IDG</vt:lpstr>
      <vt:lpstr>Integrated Pipeline Overview</vt:lpstr>
      <vt:lpstr>Issues</vt:lpstr>
      <vt:lpstr>CT Names need to be standardized</vt:lpstr>
      <vt:lpstr>Embedding visualization</vt:lpstr>
      <vt:lpstr>Pipeline for Processing embeddings</vt:lpstr>
      <vt:lpstr>RESULTS: Example for b-cell Lymphoma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18</cp:revision>
  <dcterms:created xsi:type="dcterms:W3CDTF">2018-01-25T18:17:50Z</dcterms:created>
  <dcterms:modified xsi:type="dcterms:W3CDTF">2024-01-17T04:24:23Z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