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22"/>
    <p:restoredTop sz="94671"/>
  </p:normalViewPr>
  <p:slideViewPr>
    <p:cSldViewPr snapToGrid="0">
      <p:cViewPr>
        <p:scale>
          <a:sx n="58" d="100"/>
          <a:sy n="58" d="100"/>
        </p:scale>
        <p:origin x="117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9/22/24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9/22/24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aperpile.com/c/NPPxEM/Weij" TargetMode="External"/><Relationship Id="rId13" Type="http://schemas.openxmlformats.org/officeDocument/2006/relationships/hyperlink" Target="https://paperpile.com/c/NPPxEM/SePY+AIyW+WbHn+bKvK"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paperpile.com/c/NPPxEM/Lq9U+5cZ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https://paperpile.com/c/NPPxEM/FRbF" TargetMode="External"/><Relationship Id="rId5" Type="http://schemas.openxmlformats.org/officeDocument/2006/relationships/image" Target="../media/image3.png"/><Relationship Id="rId10" Type="http://schemas.openxmlformats.org/officeDocument/2006/relationships/hyperlink" Target="https://paperpile.com/c/NPPxEM/tUKD" TargetMode="External"/><Relationship Id="rId4" Type="http://schemas.openxmlformats.org/officeDocument/2006/relationships/image" Target="../media/image2.jpeg"/><Relationship Id="rId9" Type="http://schemas.openxmlformats.org/officeDocument/2006/relationships/hyperlink" Target="https://paperpile.com/c/NPPxEM/6kRx"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242639" y="6090290"/>
            <a:ext cx="16897841"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280332" y="18437991"/>
            <a:ext cx="1686014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 and Methods</a:t>
            </a:r>
          </a:p>
        </p:txBody>
      </p:sp>
      <p:sp>
        <p:nvSpPr>
          <p:cNvPr id="12" name="TextBox 11">
            <a:extLst>
              <a:ext uri="{FF2B5EF4-FFF2-40B4-BE49-F238E27FC236}">
                <a16:creationId xmlns:a16="http://schemas.microsoft.com/office/drawing/2014/main" id="{0B7EAF46-20C4-FE66-82C2-B3CD62947DEE}"/>
              </a:ext>
            </a:extLst>
          </p:cNvPr>
          <p:cNvSpPr txBox="1"/>
          <p:nvPr/>
        </p:nvSpPr>
        <p:spPr>
          <a:xfrm>
            <a:off x="242640" y="40318811"/>
            <a:ext cx="16938937"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242639" y="7124865"/>
            <a:ext cx="16938935" cy="11972508"/>
          </a:xfrm>
          <a:prstGeom prst="rect">
            <a:avLst/>
          </a:prstGeom>
          <a:noFill/>
        </p:spPr>
        <p:txBody>
          <a:bodyPr wrap="square" rtlCol="0">
            <a:spAutoFit/>
          </a:bodyPr>
          <a:lstStyle/>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 </a:t>
            </a: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conditions data file from NIH's clinical trials registry and identifies tumors from the rest of the conditions. Following the tumor identification, each tumor from the registry is mapped to a standardized tumor terminology from the WHO tumor classification system and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 using twelve text standardization methods based on text-similarity and text-embedding methods. We evaluated the accuracy of each of these methods in mapping tumor names to standardized tumor terminology in the WHO tumor classification system on a subset of tumor names derived from the clinical trials registry.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 </a:t>
            </a: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the method that mapped a given tumor name in the registry to the nearest term from WHO tumor classification system using Euclidean distance in the embedding space outperformed other methods.</a:t>
            </a: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maps them to their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7559752" y="6162854"/>
            <a:ext cx="20683595"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Standardization Pipeline</a:t>
            </a:r>
          </a:p>
        </p:txBody>
      </p:sp>
      <p:pic>
        <p:nvPicPr>
          <p:cNvPr id="17" name="Picture 16">
            <a:extLst>
              <a:ext uri="{FF2B5EF4-FFF2-40B4-BE49-F238E27FC236}">
                <a16:creationId xmlns:a16="http://schemas.microsoft.com/office/drawing/2014/main" id="{5BC63144-9BA6-481A-7ACC-65121C8E2909}"/>
              </a:ext>
            </a:extLst>
          </p:cNvPr>
          <p:cNvPicPr>
            <a:picLocks noChangeAspect="1"/>
          </p:cNvPicPr>
          <p:nvPr/>
        </p:nvPicPr>
        <p:blipFill>
          <a:blip r:embed="rId5"/>
          <a:stretch>
            <a:fillRect/>
          </a:stretch>
        </p:blipFill>
        <p:spPr>
          <a:xfrm>
            <a:off x="4483044" y="48280343"/>
            <a:ext cx="6113349" cy="2548647"/>
          </a:xfrm>
          <a:prstGeom prst="rect">
            <a:avLst/>
          </a:prstGeom>
        </p:spPr>
      </p:pic>
      <p:pic>
        <p:nvPicPr>
          <p:cNvPr id="19" name="Picture 18" descr="A close up of a logo&#10;&#10;Description automatically generated">
            <a:extLst>
              <a:ext uri="{FF2B5EF4-FFF2-40B4-BE49-F238E27FC236}">
                <a16:creationId xmlns:a16="http://schemas.microsoft.com/office/drawing/2014/main" id="{060DA954-7A0D-C0C4-694A-D49E66C6D608}"/>
              </a:ext>
            </a:extLst>
          </p:cNvPr>
          <p:cNvPicPr>
            <a:picLocks noChangeAspect="1"/>
          </p:cNvPicPr>
          <p:nvPr/>
        </p:nvPicPr>
        <p:blipFill>
          <a:blip r:embed="rId6"/>
          <a:stretch>
            <a:fillRect/>
          </a:stretch>
        </p:blipFill>
        <p:spPr>
          <a:xfrm>
            <a:off x="11196385" y="48280343"/>
            <a:ext cx="5686409" cy="2282520"/>
          </a:xfrm>
          <a:prstGeom prst="rect">
            <a:avLst/>
          </a:prstGeom>
        </p:spPr>
      </p:pic>
      <p:pic>
        <p:nvPicPr>
          <p:cNvPr id="21" name="Picture 20" descr="A blue and black logo&#10;&#10;Description automatically generated">
            <a:extLst>
              <a:ext uri="{FF2B5EF4-FFF2-40B4-BE49-F238E27FC236}">
                <a16:creationId xmlns:a16="http://schemas.microsoft.com/office/drawing/2014/main" id="{2451FB18-E253-84AA-DD2D-9CF03C8BA5F5}"/>
              </a:ext>
            </a:extLst>
          </p:cNvPr>
          <p:cNvPicPr>
            <a:picLocks noChangeAspect="1"/>
          </p:cNvPicPr>
          <p:nvPr/>
        </p:nvPicPr>
        <p:blipFill>
          <a:blip r:embed="rId7"/>
          <a:stretch>
            <a:fillRect/>
          </a:stretch>
        </p:blipFill>
        <p:spPr>
          <a:xfrm>
            <a:off x="242639" y="48211621"/>
            <a:ext cx="3640413" cy="2928450"/>
          </a:xfrm>
          <a:prstGeom prst="rect">
            <a:avLst/>
          </a:prstGeom>
        </p:spPr>
      </p:pic>
      <p:sp>
        <p:nvSpPr>
          <p:cNvPr id="23" name="TextBox 22">
            <a:extLst>
              <a:ext uri="{FF2B5EF4-FFF2-40B4-BE49-F238E27FC236}">
                <a16:creationId xmlns:a16="http://schemas.microsoft.com/office/drawing/2014/main" id="{D37B5267-DD78-579C-EBB2-963E48C0E1E1}"/>
              </a:ext>
            </a:extLst>
          </p:cNvPr>
          <p:cNvSpPr txBox="1"/>
          <p:nvPr/>
        </p:nvSpPr>
        <p:spPr>
          <a:xfrm>
            <a:off x="249314" y="41292159"/>
            <a:ext cx="16891165" cy="6750566"/>
          </a:xfrm>
          <a:prstGeom prst="rect">
            <a:avLst/>
          </a:prstGeom>
          <a:noFill/>
        </p:spPr>
        <p:txBody>
          <a:bodyPr wrap="square">
            <a:spAutoFit/>
          </a:bodyPr>
          <a:lstStyle/>
          <a:p>
            <a:pPr algn="just">
              <a:spcAft>
                <a:spcPts val="2000"/>
              </a:spcAft>
            </a:pPr>
            <a:r>
              <a:rPr lang="en-US" sz="3200" dirty="0">
                <a:effectLst/>
                <a:latin typeface="Calibri" panose="020F0502020204030204" pitchFamily="34" charset="0"/>
                <a:cs typeface="Calibri" panose="020F0502020204030204" pitchFamily="34" charset="0"/>
              </a:rPr>
              <a:t>The Clinical Trials (CT) registry contains information regarding various aspects of a clinical trial study and is stored in the database in the form text files. Using the conditions file in the CT registry, we extracted </a:t>
            </a:r>
            <a:r>
              <a:rPr lang="en-US" sz="3200" b="0" i="0" u="none" strike="noStrike" dirty="0">
                <a:solidFill>
                  <a:srgbClr val="000000"/>
                </a:solidFill>
                <a:effectLst/>
                <a:latin typeface="Calibri" panose="020F0502020204030204" pitchFamily="34" charset="0"/>
                <a:cs typeface="Calibri" panose="020F0502020204030204" pitchFamily="34" charset="0"/>
              </a:rPr>
              <a:t> 801,197 records of conditions. Our pipeline extracted 105,483 unique diseases of which 13,230 were tumors. Among the 13,230 tumors, 6324 tumors were pediatric tumors. </a:t>
            </a:r>
            <a:endParaRPr lang="en-US" sz="3200" dirty="0">
              <a:solidFill>
                <a:srgbClr val="000000"/>
              </a:solidFill>
              <a:latin typeface="Calibri" panose="020F0502020204030204" pitchFamily="34" charset="0"/>
              <a:cs typeface="Calibri" panose="020F0502020204030204" pitchFamily="34" charset="0"/>
            </a:endParaRPr>
          </a:p>
          <a:p>
            <a:pPr>
              <a:spcAft>
                <a:spcPts val="2000"/>
              </a:spcAft>
            </a:pPr>
            <a:r>
              <a:rPr lang="en-US" sz="3200" dirty="0">
                <a:effectLst/>
                <a:latin typeface="Calibri" panose="020F0502020204030204" pitchFamily="34" charset="0"/>
                <a:cs typeface="Calibri" panose="020F0502020204030204" pitchFamily="34" charset="0"/>
              </a:rPr>
              <a:t>The WHO Tumor Classification database consists standardized terms for tumor names. This database is considered the gold standard for tumor nomenclature and is used for standardization of the tumors identified from the CT registry. We considered  5</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4</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and 3</a:t>
            </a:r>
            <a:r>
              <a:rPr lang="en-US" sz="3200" baseline="30000" dirty="0">
                <a:effectLst/>
                <a:latin typeface="Calibri" panose="020F0502020204030204" pitchFamily="34" charset="0"/>
                <a:cs typeface="Calibri" panose="020F0502020204030204" pitchFamily="34" charset="0"/>
              </a:rPr>
              <a:t>rd</a:t>
            </a:r>
            <a:r>
              <a:rPr lang="en-US" sz="3200" dirty="0">
                <a:effectLst/>
                <a:latin typeface="Calibri" panose="020F0502020204030204" pitchFamily="34" charset="0"/>
                <a:cs typeface="Calibri" panose="020F0502020204030204" pitchFamily="34" charset="0"/>
              </a:rPr>
              <a:t> editions of the WHO Tumor Classification database for standardizing the tumor </a:t>
            </a:r>
            <a:r>
              <a:rPr lang="en-US" sz="3200" dirty="0">
                <a:latin typeface="Calibri" panose="020F0502020204030204" pitchFamily="34" charset="0"/>
                <a:cs typeface="Calibri" panose="020F0502020204030204" pitchFamily="34" charset="0"/>
              </a:rPr>
              <a:t>names in the </a:t>
            </a:r>
            <a:r>
              <a:rPr lang="en-US" sz="3200" dirty="0">
                <a:effectLst/>
                <a:latin typeface="Calibri" panose="020F0502020204030204" pitchFamily="34" charset="0"/>
                <a:cs typeface="Calibri" panose="020F0502020204030204" pitchFamily="34" charset="0"/>
              </a:rPr>
              <a:t>CT registry. </a:t>
            </a:r>
            <a:br>
              <a:rPr lang="en-US" sz="3200" dirty="0">
                <a:effectLst/>
                <a:latin typeface="Calibri" panose="020F0502020204030204" pitchFamily="34" charset="0"/>
                <a:cs typeface="Calibri" panose="020F0502020204030204" pitchFamily="34" charset="0"/>
              </a:rPr>
            </a:b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NCI Thesaurus (</a:t>
            </a:r>
            <a:r>
              <a:rPr lang="en-US" sz="3200" dirty="0" err="1">
                <a:effectLst/>
                <a:latin typeface="Calibri" panose="020F0502020204030204" pitchFamily="34" charset="0"/>
                <a:cs typeface="Calibri" panose="020F0502020204030204" pitchFamily="34" charset="0"/>
              </a:rPr>
              <a:t>NCIt</a:t>
            </a:r>
            <a:r>
              <a:rPr lang="en-US" sz="3200" dirty="0">
                <a:effectLst/>
                <a:latin typeface="Calibri" panose="020F0502020204030204" pitchFamily="34" charset="0"/>
                <a:cs typeface="Calibri" panose="020F0502020204030204" pitchFamily="34" charset="0"/>
              </a:rPr>
              <a:t>) provides reference terminology for many NCI and other systems. It covers vocabulary for clinical care, translational and basic research, and public information and administrative activities. The </a:t>
            </a:r>
            <a:r>
              <a:rPr lang="en-US" sz="3200" dirty="0" err="1">
                <a:effectLst/>
                <a:latin typeface="Calibri" panose="020F0502020204030204" pitchFamily="34" charset="0"/>
                <a:cs typeface="Calibri" panose="020F0502020204030204" pitchFamily="34" charset="0"/>
              </a:rPr>
              <a:t>NCIt</a:t>
            </a:r>
            <a:r>
              <a:rPr lang="en-US" sz="3200" dirty="0">
                <a:effectLst/>
                <a:latin typeface="Calibri" panose="020F0502020204030204" pitchFamily="34" charset="0"/>
                <a:cs typeface="Calibri" panose="020F0502020204030204" pitchFamily="34" charset="0"/>
              </a:rPr>
              <a:t> database also provides standardized terms for tumor names. We used this database to standardize the tumor names from the clinical trials registry. </a:t>
            </a:r>
          </a:p>
        </p:txBody>
      </p:sp>
      <p:sp>
        <p:nvSpPr>
          <p:cNvPr id="6" name="TextBox 5">
            <a:extLst>
              <a:ext uri="{FF2B5EF4-FFF2-40B4-BE49-F238E27FC236}">
                <a16:creationId xmlns:a16="http://schemas.microsoft.com/office/drawing/2014/main" id="{FA795F76-3BF9-EEE4-0B2A-CC61A2FE7E68}"/>
              </a:ext>
            </a:extLst>
          </p:cNvPr>
          <p:cNvSpPr txBox="1"/>
          <p:nvPr/>
        </p:nvSpPr>
        <p:spPr>
          <a:xfrm>
            <a:off x="17208214" y="46610020"/>
            <a:ext cx="20916254"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References</a:t>
            </a:r>
          </a:p>
        </p:txBody>
      </p:sp>
      <p:sp>
        <p:nvSpPr>
          <p:cNvPr id="13" name="TextBox 12">
            <a:extLst>
              <a:ext uri="{FF2B5EF4-FFF2-40B4-BE49-F238E27FC236}">
                <a16:creationId xmlns:a16="http://schemas.microsoft.com/office/drawing/2014/main" id="{027FDDFF-1753-0D17-7331-AAB8583044A5}"/>
              </a:ext>
            </a:extLst>
          </p:cNvPr>
          <p:cNvSpPr txBox="1"/>
          <p:nvPr/>
        </p:nvSpPr>
        <p:spPr>
          <a:xfrm>
            <a:off x="370802" y="19471291"/>
            <a:ext cx="16938935" cy="21786232"/>
          </a:xfrm>
          <a:prstGeom prst="rect">
            <a:avLst/>
          </a:prstGeom>
          <a:noFill/>
        </p:spPr>
        <p:txBody>
          <a:bodyPr wrap="square" rtlCol="0">
            <a:spAutoFit/>
          </a:bodyPr>
          <a:lstStyle/>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Cancer is a major global health problem </a:t>
            </a:r>
            <a:r>
              <a:rPr lang="en-US" sz="3200" dirty="0">
                <a:solidFill>
                  <a:srgbClr val="4A6EE0"/>
                </a:solidFill>
                <a:effectLst/>
                <a:latin typeface="Calibri" panose="020F0502020204030204" pitchFamily="34" charset="0"/>
                <a:cs typeface="Calibri" panose="020F0502020204030204" pitchFamily="34" charset="0"/>
                <a:hlinkClick r:id="rId8"/>
              </a:rPr>
              <a:t>[1]</a:t>
            </a:r>
            <a:r>
              <a:rPr lang="en-US" sz="3200" dirty="0">
                <a:solidFill>
                  <a:srgbClr val="0E101A"/>
                </a:solidFill>
                <a:effectLst/>
                <a:latin typeface="Calibri" panose="020F0502020204030204" pitchFamily="34" charset="0"/>
                <a:cs typeface="Calibri" panose="020F0502020204030204" pitchFamily="34" charset="0"/>
              </a:rPr>
              <a:t> and is the second-largest cause of death in the United States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Among children (ages 0 to 14 years) and adolescents (ages 15 to 19 years), in the US, pediatric cancer persists to be the second and fourth leading cause of death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despite the jump in 5-year survival rate to 80% in the last five decades </a:t>
            </a:r>
            <a:r>
              <a:rPr lang="en-US" sz="3200" dirty="0">
                <a:solidFill>
                  <a:srgbClr val="4A6EE0"/>
                </a:solidFill>
                <a:effectLst/>
                <a:latin typeface="Calibri" panose="020F0502020204030204" pitchFamily="34" charset="0"/>
                <a:cs typeface="Calibri" panose="020F0502020204030204" pitchFamily="34" charset="0"/>
                <a:hlinkClick r:id="rId10"/>
              </a:rPr>
              <a:t>[3</a:t>
            </a:r>
            <a:r>
              <a:rPr lang="en-US" sz="3200" dirty="0">
                <a:solidFill>
                  <a:srgbClr val="4A6EE0"/>
                </a:solidFill>
                <a:effectLst/>
                <a:latin typeface="Calibri" panose="020F0502020204030204" pitchFamily="34" charset="0"/>
                <a:cs typeface="Calibri" panose="020F0502020204030204" pitchFamily="34" charset="0"/>
              </a:rPr>
              <a:t>-</a:t>
            </a:r>
            <a:r>
              <a:rPr lang="en-US" sz="3200" dirty="0">
                <a:solidFill>
                  <a:srgbClr val="4A6EE0"/>
                </a:solidFill>
                <a:effectLst/>
                <a:latin typeface="Calibri" panose="020F0502020204030204" pitchFamily="34" charset="0"/>
                <a:cs typeface="Calibri" panose="020F0502020204030204" pitchFamily="34" charset="0"/>
                <a:hlinkClick r:id="rId11"/>
              </a:rPr>
              <a:t>4]</a:t>
            </a:r>
            <a:r>
              <a:rPr lang="en-US" sz="3200" dirty="0">
                <a:solidFill>
                  <a:srgbClr val="0E101A"/>
                </a:solidFill>
                <a:effectLst/>
                <a:latin typeface="Calibri" panose="020F0502020204030204" pitchFamily="34" charset="0"/>
                <a:cs typeface="Calibri" panose="020F0502020204030204" pitchFamily="34" charset="0"/>
              </a:rPr>
              <a:t>. Compared to adult cancers, pediatric cancers are rarer and with fewer available therapeutic agents that have been tested in clinical trials due to challenges associated with recruiting statistically significant and diverse pediatric populations to support the various phases of clinical trials, logistical issues related to clinical trial-site location and molecular heterogeneity of tumors </a:t>
            </a:r>
            <a:r>
              <a:rPr lang="en-US" sz="3200" dirty="0">
                <a:solidFill>
                  <a:srgbClr val="4A6EE0"/>
                </a:solidFill>
                <a:effectLst/>
                <a:latin typeface="Calibri" panose="020F0502020204030204" pitchFamily="34" charset="0"/>
                <a:cs typeface="Calibri" panose="020F0502020204030204" pitchFamily="34" charset="0"/>
                <a:hlinkClick r:id="rId12"/>
              </a:rPr>
              <a:t>[7-8]</a:t>
            </a:r>
            <a:r>
              <a:rPr lang="en-US" sz="3200" dirty="0">
                <a:solidFill>
                  <a:srgbClr val="0E101A"/>
                </a:solidFill>
                <a:effectLst/>
                <a:latin typeface="Calibri" panose="020F0502020204030204" pitchFamily="34" charset="0"/>
                <a:cs typeface="Calibri" panose="020F0502020204030204" pitchFamily="34" charset="0"/>
              </a:rPr>
              <a:t>.  Therefore, to understand the therapeutic landscape associated with adult and pediatric tumors, it is critical to extract and analyze data from various biomedical databases, especially the National Institutes of Health’s (NIH) Clinical Trials Registry (CT Registry). The CT registry stores data about various aspects of a clinical trial in separate text files in its database. One such file is the conditions file, which informs the users about the conditions/diseases being studied for a clinical trial. Thus, the condition file is the key to extracting cancer information from the CT registry. </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Even though there are established protocols for submitting data into the CT registry to ensure data integrity, our analysis of the conditions file revealed that the conditions data contain various inconsistencies in the form of extraneous information, typographical errors, missing values, etc. Furthermore, the tumor names need to be extracted from the file from the rest of the conditions, and the tumor names are not necessarily standardized with respect to the World Health Organization's tumor classification system (WHO database) and the National Cancer Institute Thesaurus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 These discrepancies must be addressed before the data can be used for further downstream analysis.</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To this end, we developed a computational pipeline that:</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Extracts tumors from the rest of the conditions file in the CT registry.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Annotates extracted tumors as pediatric or adult tumors.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Standardizes tumors with respect to the WHO and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databases. </a:t>
            </a:r>
          </a:p>
          <a:p>
            <a:pPr algn="just">
              <a:spcBef>
                <a:spcPts val="0"/>
              </a:spcBef>
              <a:spcAft>
                <a:spcPts val="0"/>
              </a:spcAft>
              <a:buFont typeface="+mj-lt"/>
              <a:buAutoNum type="arabicPeriod"/>
            </a:pPr>
            <a:endParaRPr lang="en-US" sz="3200" dirty="0">
              <a:solidFill>
                <a:srgbClr val="0E101A"/>
              </a:solidFill>
              <a:effectLst/>
              <a:latin typeface="Calibri" panose="020F0502020204030204" pitchFamily="34" charset="0"/>
              <a:cs typeface="Calibri" panose="020F0502020204030204" pitchFamily="34" charset="0"/>
            </a:endParaRPr>
          </a:p>
          <a:p>
            <a:pPr algn="just"/>
            <a:r>
              <a:rPr lang="en-US" sz="3200" dirty="0">
                <a:solidFill>
                  <a:srgbClr val="0E101A"/>
                </a:solidFill>
                <a:effectLst/>
                <a:latin typeface="Calibri" panose="020F0502020204030204" pitchFamily="34" charset="0"/>
                <a:cs typeface="Calibri" panose="020F0502020204030204" pitchFamily="34" charset="0"/>
              </a:rPr>
              <a:t>We manually validated each of the CT registry condition terms that were identified as tumor by the pipeline. For each tumor that was determined to be a pediatric tumor, we also manually added a citation from peer-reviewed literature, governmental websites, or articles published by a research institution stating that the tumor in question is a pediatric tumor. </a:t>
            </a:r>
            <a:r>
              <a:rPr lang="en-US" sz="3200" dirty="0">
                <a:solidFill>
                  <a:srgbClr val="0E101A"/>
                </a:solidFill>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We implemented several methods based on text-matching and text-embedding to standardize the tumor terms in the CT registry with respect to the WHO and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databases. Text matching methods are based on edit distances, which are a class of metric that quantifies the syntactical differences between strings. The larger the edit distance between two strings, the further apart the strings are; thus, two strings with minimal edit distance could convey the same meaning. Text embeddings, on the other hand, are low-dimensional numeric vector representations of unstructured text data. Unlike edit distances, text embeddings focus on capturing the semantic and contextual meaning of the input text they encode; consequently, in the embedding vector space, texts with similar meanings should have embeddings close to each other, and texts that differ in meaning should be further apart </a:t>
            </a:r>
            <a:r>
              <a:rPr lang="en-US" sz="3200" dirty="0">
                <a:solidFill>
                  <a:srgbClr val="4A6EE0"/>
                </a:solidFill>
                <a:effectLst/>
                <a:latin typeface="Calibri" panose="020F0502020204030204" pitchFamily="34" charset="0"/>
                <a:cs typeface="Calibri" panose="020F0502020204030204" pitchFamily="34" charset="0"/>
                <a:hlinkClick r:id="rId13"/>
              </a:rPr>
              <a:t>[9–12]</a:t>
            </a:r>
            <a:r>
              <a:rPr lang="en-US" sz="3200" dirty="0">
                <a:latin typeface="Calibri" panose="020F0502020204030204" pitchFamily="34" charset="0"/>
                <a:cs typeface="Calibri" panose="020F0502020204030204" pitchFamily="34" charset="0"/>
              </a:rPr>
              <a:t>. </a:t>
            </a:r>
            <a:endParaRPr lang="en-US" sz="3200" b="1" dirty="0">
              <a:solidFill>
                <a:srgbClr val="0E101A"/>
              </a:solidFill>
              <a:effectLst/>
            </a:endParaRP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endParaRPr lang="en-US" dirty="0"/>
          </a:p>
        </p:txBody>
      </p:sp>
      <p:pic>
        <p:nvPicPr>
          <p:cNvPr id="32" name="Picture 31" descr="A diagram of a company&#10;&#10;Description automatically generated">
            <a:extLst>
              <a:ext uri="{FF2B5EF4-FFF2-40B4-BE49-F238E27FC236}">
                <a16:creationId xmlns:a16="http://schemas.microsoft.com/office/drawing/2014/main" id="{02E85AC4-6FE5-A42A-06F8-4DFC24EE3E3E}"/>
              </a:ext>
            </a:extLst>
          </p:cNvPr>
          <p:cNvPicPr>
            <a:picLocks noChangeAspect="1"/>
          </p:cNvPicPr>
          <p:nvPr/>
        </p:nvPicPr>
        <p:blipFill>
          <a:blip r:embed="rId14"/>
          <a:stretch>
            <a:fillRect/>
          </a:stretch>
        </p:blipFill>
        <p:spPr>
          <a:xfrm>
            <a:off x="20075319" y="7122504"/>
            <a:ext cx="14098078" cy="13464086"/>
          </a:xfrm>
          <a:prstGeom prst="rect">
            <a:avLst/>
          </a:prstGeom>
        </p:spPr>
      </p:pic>
      <p:sp>
        <p:nvSpPr>
          <p:cNvPr id="33" name="TextBox 32">
            <a:extLst>
              <a:ext uri="{FF2B5EF4-FFF2-40B4-BE49-F238E27FC236}">
                <a16:creationId xmlns:a16="http://schemas.microsoft.com/office/drawing/2014/main" id="{BAAA3DD9-701D-C003-268B-4CEA325C8C21}"/>
              </a:ext>
            </a:extLst>
          </p:cNvPr>
          <p:cNvSpPr txBox="1"/>
          <p:nvPr/>
        </p:nvSpPr>
        <p:spPr>
          <a:xfrm>
            <a:off x="17407857" y="20516163"/>
            <a:ext cx="19433003" cy="16096714"/>
          </a:xfrm>
          <a:prstGeom prst="rect">
            <a:avLst/>
          </a:prstGeom>
          <a:noFill/>
        </p:spPr>
        <p:txBody>
          <a:bodyPr wrap="square" rtlCol="0">
            <a:spAutoFit/>
          </a:bodyPr>
          <a:lstStyle/>
          <a:p>
            <a:pPr algn="just">
              <a:spcBef>
                <a:spcPts val="0"/>
              </a:spcBef>
              <a:spcAft>
                <a:spcPts val="0"/>
              </a:spcAft>
            </a:pPr>
            <a:r>
              <a:rPr lang="en-US" sz="3200" b="1" dirty="0">
                <a:solidFill>
                  <a:srgbClr val="0E101A"/>
                </a:solidFill>
                <a:effectLst/>
              </a:rPr>
              <a:t>Text matching methods: </a:t>
            </a:r>
            <a:r>
              <a:rPr lang="en-US" sz="3200" dirty="0">
                <a:solidFill>
                  <a:srgbClr val="0E101A"/>
                </a:solidFill>
                <a:effectLst/>
              </a:rPr>
              <a:t>We used the following three edit distances to measure the differences between the tumor terms: Normalized </a:t>
            </a:r>
            <a:r>
              <a:rPr lang="en-US" sz="3200" dirty="0" err="1">
                <a:solidFill>
                  <a:srgbClr val="0E101A"/>
                </a:solidFill>
                <a:effectLst/>
              </a:rPr>
              <a:t>Levenshtein</a:t>
            </a:r>
            <a:r>
              <a:rPr lang="en-US" sz="3200" dirty="0">
                <a:solidFill>
                  <a:srgbClr val="0E101A"/>
                </a:solidFill>
                <a:effectLst/>
              </a:rPr>
              <a:t>, </a:t>
            </a:r>
            <a:r>
              <a:rPr lang="en-US" sz="3200" dirty="0" err="1">
                <a:solidFill>
                  <a:srgbClr val="0E101A"/>
                </a:solidFill>
                <a:effectLst/>
              </a:rPr>
              <a:t>Jarro</a:t>
            </a:r>
            <a:r>
              <a:rPr lang="en-US" sz="3200" dirty="0">
                <a:solidFill>
                  <a:srgbClr val="0E101A"/>
                </a:solidFill>
                <a:effectLst/>
              </a:rPr>
              <a:t>-Winkler, and cosine distance.  </a:t>
            </a:r>
          </a:p>
          <a:p>
            <a:pPr algn="just">
              <a:spcBef>
                <a:spcPts val="0"/>
              </a:spcBef>
              <a:spcAft>
                <a:spcPts val="0"/>
              </a:spcAft>
            </a:pPr>
            <a:r>
              <a:rPr lang="en-US" sz="3200" b="1" dirty="0">
                <a:solidFill>
                  <a:srgbClr val="0E101A"/>
                </a:solidFill>
                <a:effectLst/>
              </a:rPr>
              <a:t>Closest match using edit distance:</a:t>
            </a:r>
            <a:r>
              <a:rPr lang="en-US" sz="3200" dirty="0">
                <a:solidFill>
                  <a:srgbClr val="0E101A"/>
                </a:solidFill>
                <a:effectLst/>
              </a:rPr>
              <a:t> In this method, we computed the edit distance between each tumor term in the CT registry </a:t>
            </a:r>
            <a:r>
              <a:rPr lang="en-US" sz="3200" dirty="0">
                <a:solidFill>
                  <a:srgbClr val="0E101A"/>
                </a:solidFill>
              </a:rPr>
              <a:t>and the terms in the </a:t>
            </a:r>
            <a:r>
              <a:rPr lang="en-US" sz="3200" dirty="0">
                <a:solidFill>
                  <a:srgbClr val="0E101A"/>
                </a:solidFill>
                <a:effectLst/>
              </a:rPr>
              <a:t>WHO and NCIT databases. We then identified the WHO and NCIT terms closest to each tumor term in the CT registry and assigned them as the standardized term. </a:t>
            </a:r>
          </a:p>
          <a:p>
            <a:pPr algn="just">
              <a:spcBef>
                <a:spcPts val="0"/>
              </a:spcBef>
              <a:spcAft>
                <a:spcPts val="0"/>
              </a:spcAft>
            </a:pPr>
            <a:r>
              <a:rPr lang="en-US" sz="3200" b="1" dirty="0">
                <a:solidFill>
                  <a:srgbClr val="0E101A"/>
                </a:solidFill>
                <a:effectLst/>
              </a:rPr>
              <a:t>Edit distance and Affinity Propagation Clustering</a:t>
            </a:r>
            <a:r>
              <a:rPr lang="en-US" sz="3200" dirty="0">
                <a:solidFill>
                  <a:srgbClr val="0E101A"/>
                </a:solidFill>
                <a:effectLst/>
              </a:rPr>
              <a:t>: In this method, we computed the pairwise edit distance between each tumor term in the CT registry, WHO, and NCIT databases and used it as a divergence metric for affinity propagation clustering. For each cluster, we evaluate if they are large and perform nested clustering if necessary. In the following step we performed outlier analysis using isolation forest and local outlier factors on each cluster. Finally, for each cluster, we assign a standardized cluster label. This </a:t>
            </a:r>
            <a:r>
              <a:rPr lang="en-US" sz="3200" dirty="0">
                <a:solidFill>
                  <a:srgbClr val="0E101A"/>
                </a:solidFill>
              </a:rPr>
              <a:t>was done by identifying </a:t>
            </a:r>
            <a:r>
              <a:rPr lang="en-US" sz="3200" dirty="0">
                <a:solidFill>
                  <a:srgbClr val="0E101A"/>
                </a:solidFill>
                <a:effectLst/>
              </a:rPr>
              <a:t>the WHO and NCIT terms closest to each cluster member. If there was a WHO or NCIT term closest to most of the cluster members (majority), then that term is assigned as the standardized tumor name for each cluster member; otherwise, each cluster member is assigned to its nearest (in terms of edit distances) matching WHO and NCIT terms. </a:t>
            </a:r>
          </a:p>
          <a:p>
            <a:pPr algn="just">
              <a:spcBef>
                <a:spcPts val="0"/>
              </a:spcBef>
              <a:spcAft>
                <a:spcPts val="0"/>
              </a:spcAft>
            </a:pPr>
            <a:endParaRPr lang="en-US" sz="3200" dirty="0">
              <a:solidFill>
                <a:srgbClr val="0E101A"/>
              </a:solidFill>
            </a:endParaRPr>
          </a:p>
          <a:p>
            <a:pPr algn="just">
              <a:spcBef>
                <a:spcPts val="0"/>
              </a:spcBef>
              <a:spcAft>
                <a:spcPts val="0"/>
              </a:spcAft>
            </a:pPr>
            <a:r>
              <a:rPr lang="en-US" sz="3200" b="1" dirty="0">
                <a:solidFill>
                  <a:srgbClr val="0E101A"/>
                </a:solidFill>
                <a:effectLst/>
              </a:rPr>
              <a:t>Text Embedding methods: </a:t>
            </a:r>
            <a:r>
              <a:rPr lang="en-US" sz="3200" dirty="0">
                <a:solidFill>
                  <a:srgbClr val="0E101A"/>
                </a:solidFill>
                <a:effectLst/>
              </a:rPr>
              <a:t>Embeddings were generated for all tumor terms in the CT Registry, WHO, and </a:t>
            </a:r>
            <a:r>
              <a:rPr lang="en-US" sz="3200" dirty="0" err="1">
                <a:solidFill>
                  <a:srgbClr val="0E101A"/>
                </a:solidFill>
                <a:effectLst/>
              </a:rPr>
              <a:t>NCIt</a:t>
            </a:r>
            <a:r>
              <a:rPr lang="en-US" sz="3200" dirty="0">
                <a:solidFill>
                  <a:srgbClr val="0E101A"/>
                </a:solidFill>
                <a:effectLst/>
              </a:rPr>
              <a:t> databases using Open AI's text embedding models: text-embedding-ada-002 (ADA002) and text-embedding-3-large (LTE-3)</a:t>
            </a:r>
          </a:p>
          <a:p>
            <a:pPr algn="just">
              <a:spcBef>
                <a:spcPts val="0"/>
              </a:spcBef>
              <a:spcAft>
                <a:spcPts val="0"/>
              </a:spcAft>
            </a:pPr>
            <a:r>
              <a:rPr lang="en-US" sz="3200" b="1" dirty="0">
                <a:solidFill>
                  <a:srgbClr val="0E101A"/>
                </a:solidFill>
                <a:effectLst/>
              </a:rPr>
              <a:t>Closest match using Embeddings:</a:t>
            </a:r>
            <a:r>
              <a:rPr lang="en-US" sz="3200" dirty="0">
                <a:solidFill>
                  <a:srgbClr val="0E101A"/>
                </a:solidFill>
                <a:effectLst/>
              </a:rPr>
              <a:t> We computed the Euclidean distance in the embedding space ( LTE-3 or ADA002) between each tumor term in the CT registry and the terms in the WHO and NCIT databases. We then identified the WHO and NCIT terms closest to each tumor term in the CT registry and assigned them as the standardized term. </a:t>
            </a:r>
          </a:p>
          <a:p>
            <a:pPr algn="just">
              <a:spcBef>
                <a:spcPts val="0"/>
              </a:spcBef>
              <a:spcAft>
                <a:spcPts val="0"/>
              </a:spcAft>
            </a:pPr>
            <a:r>
              <a:rPr lang="en-US" sz="3200" b="1" dirty="0">
                <a:solidFill>
                  <a:srgbClr val="0E101A"/>
                </a:solidFill>
                <a:effectLst/>
              </a:rPr>
              <a:t>Embeddings and Clustering</a:t>
            </a:r>
            <a:r>
              <a:rPr lang="en-US" sz="3200" dirty="0">
                <a:solidFill>
                  <a:srgbClr val="0E101A"/>
                </a:solidFill>
                <a:effectLst/>
              </a:rPr>
              <a:t>: In this method, we first perform principal component analysis to reduce the dimensionality of the embedding space. We then compute pairwise Euclidean distance between each tumor term in the CT registry, WHO, and NCIT databases in the PCA transformed embedding space and use it as a divergence metric for affinity propagation and K-Means clustering. For clusters formed using affinity propagation only, we evaluated if they were large and performed nested clustering if required. Then, for both clustering methods, we carry out outlier analysis and cluster label assignment as we did in edit distance based affinity propagation clustering. </a:t>
            </a:r>
          </a:p>
          <a:p>
            <a:pPr>
              <a:spcBef>
                <a:spcPts val="0"/>
              </a:spcBef>
              <a:spcAft>
                <a:spcPts val="0"/>
              </a:spcAft>
            </a:pPr>
            <a:endParaRPr lang="en-US" sz="3200" dirty="0">
              <a:solidFill>
                <a:srgbClr val="0E101A"/>
              </a:solidFill>
              <a:effectLst/>
            </a:endParaRPr>
          </a:p>
          <a:p>
            <a:r>
              <a:rPr lang="en-US" sz="3200" dirty="0">
                <a:solidFill>
                  <a:srgbClr val="000000"/>
                </a:solidFill>
                <a:latin typeface="Calibri" panose="020F0502020204030204" pitchFamily="34" charset="0"/>
                <a:cs typeface="Calibri" panose="020F0502020204030204" pitchFamily="34" charset="0"/>
              </a:rPr>
              <a:t> </a:t>
            </a:r>
          </a:p>
          <a:p>
            <a:endParaRPr lang="en-US" sz="48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00BC8C99-C106-5610-BD14-C8351680576C}"/>
              </a:ext>
            </a:extLst>
          </p:cNvPr>
          <p:cNvSpPr txBox="1"/>
          <p:nvPr/>
        </p:nvSpPr>
        <p:spPr>
          <a:xfrm>
            <a:off x="19848308" y="44038321"/>
            <a:ext cx="6746272" cy="646331"/>
          </a:xfrm>
          <a:prstGeom prst="rect">
            <a:avLst/>
          </a:prstGeom>
          <a:noFill/>
        </p:spPr>
        <p:txBody>
          <a:bodyPr wrap="square" rtlCol="0">
            <a:spAutoFit/>
          </a:bodyPr>
          <a:lstStyle/>
          <a:p>
            <a:endParaRPr lang="en-US" sz="1800" dirty="0">
              <a:solidFill>
                <a:srgbClr val="000000"/>
              </a:solidFill>
              <a:latin typeface="Calibri" panose="020F0502020204030204" pitchFamily="34" charset="0"/>
              <a:cs typeface="Calibri" panose="020F0502020204030204" pitchFamily="34" charset="0"/>
            </a:endParaRPr>
          </a:p>
          <a:p>
            <a:endParaRPr lang="en-US" dirty="0"/>
          </a:p>
        </p:txBody>
      </p:sp>
      <p:sp>
        <p:nvSpPr>
          <p:cNvPr id="37" name="TextBox 36">
            <a:extLst>
              <a:ext uri="{FF2B5EF4-FFF2-40B4-BE49-F238E27FC236}">
                <a16:creationId xmlns:a16="http://schemas.microsoft.com/office/drawing/2014/main" id="{17FD67E8-FE9C-F956-1B43-5B479E5D122E}"/>
              </a:ext>
            </a:extLst>
          </p:cNvPr>
          <p:cNvSpPr txBox="1"/>
          <p:nvPr/>
        </p:nvSpPr>
        <p:spPr>
          <a:xfrm>
            <a:off x="17407856" y="35029045"/>
            <a:ext cx="2088095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Results</a:t>
            </a:r>
          </a:p>
        </p:txBody>
      </p:sp>
      <p:graphicFrame>
        <p:nvGraphicFramePr>
          <p:cNvPr id="38" name="Table 37">
            <a:extLst>
              <a:ext uri="{FF2B5EF4-FFF2-40B4-BE49-F238E27FC236}">
                <a16:creationId xmlns:a16="http://schemas.microsoft.com/office/drawing/2014/main" id="{219835CC-1F1B-7F8A-8723-939D21AC88F9}"/>
              </a:ext>
            </a:extLst>
          </p:cNvPr>
          <p:cNvGraphicFramePr>
            <a:graphicFrameLocks noGrp="1"/>
          </p:cNvGraphicFramePr>
          <p:nvPr>
            <p:extLst>
              <p:ext uri="{D42A27DB-BD31-4B8C-83A1-F6EECF244321}">
                <p14:modId xmlns:p14="http://schemas.microsoft.com/office/powerpoint/2010/main" val="1590498535"/>
              </p:ext>
            </p:extLst>
          </p:nvPr>
        </p:nvGraphicFramePr>
        <p:xfrm>
          <a:off x="28952955" y="39855801"/>
          <a:ext cx="9335860" cy="6399133"/>
        </p:xfrm>
        <a:graphic>
          <a:graphicData uri="http://schemas.openxmlformats.org/drawingml/2006/table">
            <a:tbl>
              <a:tblPr/>
              <a:tblGrid>
                <a:gridCol w="1714647">
                  <a:extLst>
                    <a:ext uri="{9D8B030D-6E8A-4147-A177-3AD203B41FA5}">
                      <a16:colId xmlns:a16="http://schemas.microsoft.com/office/drawing/2014/main" val="2209154761"/>
                    </a:ext>
                  </a:extLst>
                </a:gridCol>
                <a:gridCol w="1714173">
                  <a:extLst>
                    <a:ext uri="{9D8B030D-6E8A-4147-A177-3AD203B41FA5}">
                      <a16:colId xmlns:a16="http://schemas.microsoft.com/office/drawing/2014/main" val="3468735764"/>
                    </a:ext>
                  </a:extLst>
                </a:gridCol>
                <a:gridCol w="3688596">
                  <a:extLst>
                    <a:ext uri="{9D8B030D-6E8A-4147-A177-3AD203B41FA5}">
                      <a16:colId xmlns:a16="http://schemas.microsoft.com/office/drawing/2014/main" val="3233263783"/>
                    </a:ext>
                  </a:extLst>
                </a:gridCol>
                <a:gridCol w="2218444">
                  <a:extLst>
                    <a:ext uri="{9D8B030D-6E8A-4147-A177-3AD203B41FA5}">
                      <a16:colId xmlns:a16="http://schemas.microsoft.com/office/drawing/2014/main" val="3594090422"/>
                    </a:ext>
                  </a:extLst>
                </a:gridCol>
              </a:tblGrid>
              <a:tr h="772576">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Ranking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Accuracy All Editions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4160470"/>
                  </a:ext>
                </a:extLst>
              </a:tr>
              <a:tr h="481441">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Euclidean Dist</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0.6851521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862291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0.6708408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909884"/>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Euclidean </a:t>
                      </a:r>
                      <a:r>
                        <a:rPr lang="en-US" sz="2400" b="0" i="0" u="none" strike="noStrike" dirty="0" err="1">
                          <a:solidFill>
                            <a:srgbClr val="000000"/>
                          </a:solidFill>
                          <a:effectLst/>
                          <a:latin typeface="Arial" panose="020B0604020202020204" pitchFamily="34" charset="0"/>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0.6618962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7781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4</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0.6466905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075039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0.6449016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420980"/>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0.6359571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9304578"/>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Levenshtein</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0.3246869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894922"/>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Text Match</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Levenshtein</a:t>
                      </a:r>
                      <a:r>
                        <a:rPr lang="en-US" sz="2400" b="0" i="0" u="none" strike="noStrike" dirty="0">
                          <a:solidFill>
                            <a:srgbClr val="000000"/>
                          </a:solidFill>
                          <a:effectLst/>
                          <a:latin typeface="Arial" panose="020B0604020202020204" pitchFamily="34" charset="0"/>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0.2924866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775343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0.2549195</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9730186"/>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0.244186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4202269"/>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Cosine</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0.2388193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9469390"/>
                  </a:ext>
                </a:extLst>
              </a:tr>
              <a:tr h="466852">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12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Cosine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0.2271914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6065286"/>
                  </a:ext>
                </a:extLst>
              </a:tr>
            </a:tbl>
          </a:graphicData>
        </a:graphic>
      </p:graphicFrame>
      <p:sp>
        <p:nvSpPr>
          <p:cNvPr id="39" name="Rectangle 1">
            <a:extLst>
              <a:ext uri="{FF2B5EF4-FFF2-40B4-BE49-F238E27FC236}">
                <a16:creationId xmlns:a16="http://schemas.microsoft.com/office/drawing/2014/main" id="{C7C95506-9ACF-5214-2BF5-8EC6D8EDB425}"/>
              </a:ext>
            </a:extLst>
          </p:cNvPr>
          <p:cNvSpPr>
            <a:spLocks noChangeArrowheads="1"/>
          </p:cNvSpPr>
          <p:nvPr/>
        </p:nvSpPr>
        <p:spPr bwMode="auto">
          <a:xfrm>
            <a:off x="18223367" y="37479237"/>
            <a:ext cx="384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0" name="TextBox 39">
            <a:extLst>
              <a:ext uri="{FF2B5EF4-FFF2-40B4-BE49-F238E27FC236}">
                <a16:creationId xmlns:a16="http://schemas.microsoft.com/office/drawing/2014/main" id="{A0C55299-0E88-33EA-91EF-4436FB7D6072}"/>
              </a:ext>
            </a:extLst>
          </p:cNvPr>
          <p:cNvSpPr txBox="1"/>
          <p:nvPr/>
        </p:nvSpPr>
        <p:spPr>
          <a:xfrm>
            <a:off x="17356795" y="35833696"/>
            <a:ext cx="20650387" cy="4031873"/>
          </a:xfrm>
          <a:prstGeom prst="rect">
            <a:avLst/>
          </a:prstGeom>
          <a:noFill/>
        </p:spPr>
        <p:txBody>
          <a:bodyPr wrap="square" rtlCol="0">
            <a:spAutoFit/>
          </a:bodyPr>
          <a:lstStyle/>
          <a:p>
            <a:r>
              <a:rPr lang="en-US" sz="3200" dirty="0"/>
              <a:t>To evaluate the performance accuracies of each method we needed to annotate the ground truth or the most appropriate standardized tumor name for each of the tumor term from the clinical trials registry. Since these annotations are not available it is not feasible to manually annotate all the 13,230 tumors. Thus, we arbitrarily sampled 1600 tumors from the CT registry and manually annotated the ground truths for them to evaluate the accuracies. However, we only limit the ground truth annotation with respect to the 5th edition and the combined editions (3</a:t>
            </a:r>
            <a:r>
              <a:rPr lang="en-US" sz="3200" baseline="30000" dirty="0"/>
              <a:t>rd</a:t>
            </a:r>
            <a:r>
              <a:rPr lang="en-US" sz="3200" dirty="0"/>
              <a:t>, 4</a:t>
            </a:r>
            <a:r>
              <a:rPr lang="en-US" sz="3200" baseline="30000" dirty="0"/>
              <a:t>th</a:t>
            </a:r>
            <a:r>
              <a:rPr lang="en-US" sz="3200" dirty="0"/>
              <a:t> and 5</a:t>
            </a:r>
            <a:r>
              <a:rPr lang="en-US" sz="3200" baseline="30000" dirty="0"/>
              <a:t>th</a:t>
            </a:r>
            <a:r>
              <a:rPr lang="en-US" sz="3200" dirty="0"/>
              <a:t>) edition of WHO database. We limit the accuracy evaluations to only the WHO tumor database as it is considered the gold standard for tumor nomenclature.  However, we provide the WHO and NCIT standardized terms for each tumor term in the CT registry as supplemental files. </a:t>
            </a:r>
          </a:p>
        </p:txBody>
      </p:sp>
      <p:graphicFrame>
        <p:nvGraphicFramePr>
          <p:cNvPr id="41" name="Table 40">
            <a:extLst>
              <a:ext uri="{FF2B5EF4-FFF2-40B4-BE49-F238E27FC236}">
                <a16:creationId xmlns:a16="http://schemas.microsoft.com/office/drawing/2014/main" id="{0C309D2A-1BD8-8104-46E9-9778449FB249}"/>
              </a:ext>
            </a:extLst>
          </p:cNvPr>
          <p:cNvGraphicFramePr>
            <a:graphicFrameLocks noGrp="1"/>
          </p:cNvGraphicFramePr>
          <p:nvPr>
            <p:extLst>
              <p:ext uri="{D42A27DB-BD31-4B8C-83A1-F6EECF244321}">
                <p14:modId xmlns:p14="http://schemas.microsoft.com/office/powerpoint/2010/main" val="1553477944"/>
              </p:ext>
            </p:extLst>
          </p:nvPr>
        </p:nvGraphicFramePr>
        <p:xfrm>
          <a:off x="17478060" y="39907445"/>
          <a:ext cx="11062410" cy="6389389"/>
        </p:xfrm>
        <a:graphic>
          <a:graphicData uri="http://schemas.openxmlformats.org/drawingml/2006/table">
            <a:tbl>
              <a:tblPr>
                <a:tableStyleId>{2D5ABB26-0587-4C30-8999-92F81FD0307C}</a:tableStyleId>
              </a:tblPr>
              <a:tblGrid>
                <a:gridCol w="1365712">
                  <a:extLst>
                    <a:ext uri="{9D8B030D-6E8A-4147-A177-3AD203B41FA5}">
                      <a16:colId xmlns:a16="http://schemas.microsoft.com/office/drawing/2014/main" val="2780002543"/>
                    </a:ext>
                  </a:extLst>
                </a:gridCol>
                <a:gridCol w="1947775">
                  <a:extLst>
                    <a:ext uri="{9D8B030D-6E8A-4147-A177-3AD203B41FA5}">
                      <a16:colId xmlns:a16="http://schemas.microsoft.com/office/drawing/2014/main" val="18281944"/>
                    </a:ext>
                  </a:extLst>
                </a:gridCol>
                <a:gridCol w="3585922">
                  <a:extLst>
                    <a:ext uri="{9D8B030D-6E8A-4147-A177-3AD203B41FA5}">
                      <a16:colId xmlns:a16="http://schemas.microsoft.com/office/drawing/2014/main" val="849438836"/>
                    </a:ext>
                  </a:extLst>
                </a:gridCol>
                <a:gridCol w="4163001">
                  <a:extLst>
                    <a:ext uri="{9D8B030D-6E8A-4147-A177-3AD203B41FA5}">
                      <a16:colId xmlns:a16="http://schemas.microsoft.com/office/drawing/2014/main" val="3060855889"/>
                    </a:ext>
                  </a:extLst>
                </a:gridCol>
              </a:tblGrid>
              <a:tr h="517669">
                <a:tc>
                  <a:txBody>
                    <a:bodyPr/>
                    <a:lstStyle/>
                    <a:p>
                      <a:pPr algn="l" rtl="0" fontAlgn="b">
                        <a:spcBef>
                          <a:spcPts val="0"/>
                        </a:spcBef>
                        <a:spcAft>
                          <a:spcPts val="0"/>
                        </a:spcAft>
                      </a:pPr>
                      <a:r>
                        <a:rPr lang="en-US" sz="2400" b="1" u="none" strike="noStrike" dirty="0">
                          <a:solidFill>
                            <a:srgbClr val="000000"/>
                          </a:solidFill>
                          <a:effectLst/>
                        </a:rPr>
                        <a:t>Ranking                      </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Accuracy 5th Edition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0842685"/>
                  </a:ext>
                </a:extLst>
              </a:tr>
              <a:tr h="489310">
                <a:tc>
                  <a:txBody>
                    <a:bodyPr/>
                    <a:lstStyle/>
                    <a:p>
                      <a:pPr algn="l" rtl="0" fontAlgn="b">
                        <a:spcBef>
                          <a:spcPts val="0"/>
                        </a:spcBef>
                        <a:spcAft>
                          <a:spcPts val="0"/>
                        </a:spcAft>
                      </a:pPr>
                      <a:r>
                        <a:rPr lang="en-US" sz="2400" b="0" u="none" strike="noStrike">
                          <a:solidFill>
                            <a:srgbClr val="000000"/>
                          </a:solidFill>
                          <a:effectLst/>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0.6563408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72483"/>
                  </a:ext>
                </a:extLst>
              </a:tr>
              <a:tr h="489310">
                <a:tc>
                  <a:txBody>
                    <a:bodyPr/>
                    <a:lstStyle/>
                    <a:p>
                      <a:pPr algn="l" rtl="0" fontAlgn="b">
                        <a:spcBef>
                          <a:spcPts val="0"/>
                        </a:spcBef>
                        <a:spcAft>
                          <a:spcPts val="0"/>
                        </a:spcAft>
                      </a:pPr>
                      <a:r>
                        <a:rPr lang="en-US" sz="2400" b="0" u="none" strike="noStrike">
                          <a:solidFill>
                            <a:srgbClr val="000000"/>
                          </a:solidFill>
                          <a:effectLst/>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0.6456922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366379"/>
                  </a:ext>
                </a:extLst>
              </a:tr>
              <a:tr h="489310">
                <a:tc>
                  <a:txBody>
                    <a:bodyPr/>
                    <a:lstStyle/>
                    <a:p>
                      <a:pPr algn="l" rtl="0" fontAlgn="b">
                        <a:spcBef>
                          <a:spcPts val="0"/>
                        </a:spcBef>
                        <a:spcAft>
                          <a:spcPts val="0"/>
                        </a:spcAft>
                      </a:pPr>
                      <a:r>
                        <a:rPr lang="en-US" sz="2400" b="0" u="none" strike="noStrike">
                          <a:solidFill>
                            <a:srgbClr val="000000"/>
                          </a:solidFill>
                          <a:effectLst/>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0.6360116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354836"/>
                  </a:ext>
                </a:extLst>
              </a:tr>
              <a:tr h="489310">
                <a:tc>
                  <a:txBody>
                    <a:bodyPr/>
                    <a:lstStyle/>
                    <a:p>
                      <a:pPr algn="l" rtl="0" fontAlgn="b">
                        <a:spcBef>
                          <a:spcPts val="0"/>
                        </a:spcBef>
                        <a:spcAft>
                          <a:spcPts val="0"/>
                        </a:spcAft>
                      </a:pPr>
                      <a:r>
                        <a:rPr lang="en-US" sz="2400" b="0" u="none" strike="noStrike" dirty="0">
                          <a:solidFill>
                            <a:srgbClr val="000000"/>
                          </a:solidFill>
                          <a:effectLst/>
                        </a:rPr>
                        <a:t>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0.6292352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220278"/>
                  </a:ext>
                </a:extLst>
              </a:tr>
              <a:tr h="489310">
                <a:tc>
                  <a:txBody>
                    <a:bodyPr/>
                    <a:lstStyle/>
                    <a:p>
                      <a:pPr algn="l" rtl="0" fontAlgn="b">
                        <a:spcBef>
                          <a:spcPts val="0"/>
                        </a:spcBef>
                        <a:spcAft>
                          <a:spcPts val="0"/>
                        </a:spcAft>
                      </a:pPr>
                      <a:r>
                        <a:rPr lang="en-US" sz="2400" b="0" u="none" strike="noStrike">
                          <a:solidFill>
                            <a:srgbClr val="000000"/>
                          </a:solidFill>
                          <a:effectLst/>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0.6263311</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21049"/>
                  </a:ext>
                </a:extLst>
              </a:tr>
              <a:tr h="489310">
                <a:tc>
                  <a:txBody>
                    <a:bodyPr/>
                    <a:lstStyle/>
                    <a:p>
                      <a:pPr algn="l" rtl="0" fontAlgn="b">
                        <a:spcBef>
                          <a:spcPts val="0"/>
                        </a:spcBef>
                        <a:spcAft>
                          <a:spcPts val="0"/>
                        </a:spcAft>
                      </a:pPr>
                      <a:r>
                        <a:rPr lang="en-US" sz="2400" b="0" u="none" strike="noStrike">
                          <a:solidFill>
                            <a:srgbClr val="000000"/>
                          </a:solidFill>
                          <a:effectLst/>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0.6050339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956878"/>
                  </a:ext>
                </a:extLst>
              </a:tr>
              <a:tr h="489310">
                <a:tc>
                  <a:txBody>
                    <a:bodyPr/>
                    <a:lstStyle/>
                    <a:p>
                      <a:pPr algn="l" rtl="0" fontAlgn="b">
                        <a:spcBef>
                          <a:spcPts val="0"/>
                        </a:spcBef>
                        <a:spcAft>
                          <a:spcPts val="0"/>
                        </a:spcAft>
                      </a:pPr>
                      <a:r>
                        <a:rPr lang="en-US" sz="2400" b="0" u="none" strike="noStrike">
                          <a:solidFill>
                            <a:srgbClr val="000000"/>
                          </a:solidFill>
                          <a:effectLst/>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0.3059051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1335377"/>
                  </a:ext>
                </a:extLst>
              </a:tr>
              <a:tr h="489310">
                <a:tc>
                  <a:txBody>
                    <a:bodyPr/>
                    <a:lstStyle/>
                    <a:p>
                      <a:pPr algn="l" rtl="0" fontAlgn="b">
                        <a:spcBef>
                          <a:spcPts val="0"/>
                        </a:spcBef>
                        <a:spcAft>
                          <a:spcPts val="0"/>
                        </a:spcAft>
                      </a:pPr>
                      <a:r>
                        <a:rPr lang="en-US" sz="2400" b="0" u="none" strike="noStrike">
                          <a:solidFill>
                            <a:srgbClr val="000000"/>
                          </a:solidFill>
                          <a:effectLst/>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r>
                        <a:rPr lang="en-US" sz="2400" b="0" u="none" strike="noStrike" dirty="0">
                          <a:solidFill>
                            <a:srgbClr val="000000"/>
                          </a:solidFill>
                          <a:effectLst/>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0.286544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947184"/>
                  </a:ext>
                </a:extLst>
              </a:tr>
              <a:tr h="489310">
                <a:tc>
                  <a:txBody>
                    <a:bodyPr/>
                    <a:lstStyle/>
                    <a:p>
                      <a:pPr algn="l" rtl="0" fontAlgn="b">
                        <a:spcBef>
                          <a:spcPts val="0"/>
                        </a:spcBef>
                        <a:spcAft>
                          <a:spcPts val="0"/>
                        </a:spcAft>
                      </a:pPr>
                      <a:r>
                        <a:rPr lang="en-US" sz="2400" b="0" u="none" strike="noStrike">
                          <a:solidFill>
                            <a:srgbClr val="000000"/>
                          </a:solidFill>
                          <a:effectLst/>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0.2342691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961432"/>
                  </a:ext>
                </a:extLst>
              </a:tr>
              <a:tr h="489310">
                <a:tc>
                  <a:txBody>
                    <a:bodyPr/>
                    <a:lstStyle/>
                    <a:p>
                      <a:pPr algn="l" rtl="0" fontAlgn="b">
                        <a:spcBef>
                          <a:spcPts val="0"/>
                        </a:spcBef>
                        <a:spcAft>
                          <a:spcPts val="0"/>
                        </a:spcAft>
                      </a:pPr>
                      <a:r>
                        <a:rPr lang="en-US" sz="2400" b="0" u="none" strike="noStrike">
                          <a:solidFill>
                            <a:srgbClr val="000000"/>
                          </a:solidFill>
                          <a:effectLst/>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0.232333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252072"/>
                  </a:ext>
                </a:extLst>
              </a:tr>
              <a:tr h="489310">
                <a:tc>
                  <a:txBody>
                    <a:bodyPr/>
                    <a:lstStyle/>
                    <a:p>
                      <a:pPr algn="l" rtl="0" fontAlgn="b">
                        <a:spcBef>
                          <a:spcPts val="0"/>
                        </a:spcBef>
                        <a:spcAft>
                          <a:spcPts val="0"/>
                        </a:spcAft>
                      </a:pPr>
                      <a:r>
                        <a:rPr lang="en-US" sz="2400" b="0" u="none" strike="noStrike">
                          <a:solidFill>
                            <a:srgbClr val="000000"/>
                          </a:solidFill>
                          <a:effectLst/>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Cosine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0.2197483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018817"/>
                  </a:ext>
                </a:extLst>
              </a:tr>
              <a:tr h="489310">
                <a:tc>
                  <a:txBody>
                    <a:bodyPr/>
                    <a:lstStyle/>
                    <a:p>
                      <a:pPr algn="l" rtl="0" fontAlgn="b">
                        <a:spcBef>
                          <a:spcPts val="0"/>
                        </a:spcBef>
                        <a:spcAft>
                          <a:spcPts val="0"/>
                        </a:spcAft>
                      </a:pPr>
                      <a:r>
                        <a:rPr lang="en-US" sz="2400" b="0" u="none" strike="noStrike">
                          <a:solidFill>
                            <a:srgbClr val="000000"/>
                          </a:solidFill>
                          <a:effectLst/>
                        </a:rPr>
                        <a:t>12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Cosine </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0.2178122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4387354"/>
                  </a:ext>
                </a:extLst>
              </a:tr>
            </a:tbl>
          </a:graphicData>
        </a:graphic>
      </p:graphicFrame>
      <p:sp>
        <p:nvSpPr>
          <p:cNvPr id="43" name="TextBox 42">
            <a:extLst>
              <a:ext uri="{FF2B5EF4-FFF2-40B4-BE49-F238E27FC236}">
                <a16:creationId xmlns:a16="http://schemas.microsoft.com/office/drawing/2014/main" id="{BD343152-4960-4376-23FD-0496C1BAB544}"/>
              </a:ext>
            </a:extLst>
          </p:cNvPr>
          <p:cNvSpPr txBox="1"/>
          <p:nvPr/>
        </p:nvSpPr>
        <p:spPr>
          <a:xfrm>
            <a:off x="17309737" y="47451506"/>
            <a:ext cx="20650387" cy="3908762"/>
          </a:xfrm>
          <a:prstGeom prst="rect">
            <a:avLst/>
          </a:prstGeom>
          <a:noFill/>
        </p:spPr>
        <p:txBody>
          <a:bodyPr wrap="square" rtlCol="0">
            <a:spAutoFit/>
          </a:bodyPr>
          <a:lstStyle/>
          <a:p>
            <a:pPr>
              <a:spcBef>
                <a:spcPts val="0"/>
              </a:spcBef>
              <a:spcAft>
                <a:spcPts val="0"/>
              </a:spcAft>
            </a:pPr>
            <a:endParaRPr lang="en-US" sz="1600" dirty="0">
              <a:effectLst/>
              <a:latin typeface="Calibri" panose="020F0502020204030204" pitchFamily="34" charset="0"/>
              <a:cs typeface="Calibri" panose="020F0502020204030204" pitchFamily="34" charset="0"/>
            </a:endParaRP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Bray F, Laversanne M, Sung H,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Global cancer statistics 2022: GLOBOCAN estimates of incidence and mortality worldwide for 36 cancers in 185 countries. </a:t>
            </a:r>
            <a:r>
              <a:rPr lang="en-US" sz="1600" i="1" dirty="0">
                <a:effectLst/>
                <a:latin typeface="Calibri" panose="020F0502020204030204" pitchFamily="34" charset="0"/>
                <a:cs typeface="Calibri" panose="020F0502020204030204" pitchFamily="34" charset="0"/>
              </a:rPr>
              <a:t>CA Cancer J Clin</a:t>
            </a:r>
            <a:r>
              <a:rPr lang="en-US" sz="1600" dirty="0">
                <a:effectLst/>
                <a:latin typeface="Calibri" panose="020F0502020204030204" pitchFamily="34" charset="0"/>
                <a:cs typeface="Calibri" panose="020F0502020204030204" pitchFamily="34" charset="0"/>
              </a:rPr>
              <a:t>. 2024;74:229–63.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Siegel RL, Giaquinto AN, Jemal A. Cancer statistics, 2024. </a:t>
            </a:r>
            <a:r>
              <a:rPr lang="en-US" sz="1600" i="1" dirty="0">
                <a:effectLst/>
                <a:latin typeface="Calibri" panose="020F0502020204030204" pitchFamily="34" charset="0"/>
                <a:cs typeface="Calibri" panose="020F0502020204030204" pitchFamily="34" charset="0"/>
              </a:rPr>
              <a:t>CA Cancer J Clin</a:t>
            </a:r>
            <a:r>
              <a:rPr lang="en-US" sz="1600" dirty="0">
                <a:effectLst/>
                <a:latin typeface="Calibri" panose="020F0502020204030204" pitchFamily="34" charset="0"/>
                <a:cs typeface="Calibri" panose="020F0502020204030204" pitchFamily="34" charset="0"/>
              </a:rPr>
              <a:t>. 2024;74:12–49.</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Matt GY, Sioson E, Shelton K,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St. Jude Survivorship Portal: Sharing and Analyzing Large Clinical and Genomic Datasets from Pediatric Cancer Survivors. </a:t>
            </a:r>
            <a:r>
              <a:rPr lang="en-US" sz="1600" i="1" dirty="0">
                <a:effectLst/>
                <a:latin typeface="Calibri" panose="020F0502020204030204" pitchFamily="34" charset="0"/>
                <a:cs typeface="Calibri" panose="020F0502020204030204" pitchFamily="34" charset="0"/>
              </a:rPr>
              <a:t>Cancer Discov</a:t>
            </a:r>
            <a:r>
              <a:rPr lang="en-US" sz="1600" dirty="0">
                <a:effectLst/>
                <a:latin typeface="Calibri" panose="020F0502020204030204" pitchFamily="34" charset="0"/>
                <a:cs typeface="Calibri" panose="020F0502020204030204" pitchFamily="34" charset="0"/>
              </a:rPr>
              <a:t>. 2024;14:1403–17.</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Aristizabal P, Winestone LE, Umaretiya P,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Disparities in Pediatric Oncology: The 21st Century Opportunity to Improve Outcomes for Children and Adolescents With Cancer. </a:t>
            </a:r>
            <a:r>
              <a:rPr lang="en-US" sz="1600" i="1" dirty="0">
                <a:effectLst/>
                <a:latin typeface="Calibri" panose="020F0502020204030204" pitchFamily="34" charset="0"/>
                <a:cs typeface="Calibri" panose="020F0502020204030204" pitchFamily="34" charset="0"/>
              </a:rPr>
              <a:t>Am Soc Clin Oncol Educ Book</a:t>
            </a:r>
            <a:r>
              <a:rPr lang="en-US" sz="1600" dirty="0">
                <a:effectLst/>
                <a:latin typeface="Calibri" panose="020F0502020204030204" pitchFamily="34" charset="0"/>
                <a:cs typeface="Calibri" panose="020F0502020204030204" pitchFamily="34" charset="0"/>
              </a:rPr>
              <a:t>. 2021;41:e315–26.</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Hunger Stephen P., Mullighan Charles G. Acute Lymphoblastic Leukemia in Children. </a:t>
            </a:r>
            <a:r>
              <a:rPr lang="en-US" sz="1600" i="1" dirty="0">
                <a:effectLst/>
                <a:latin typeface="Calibri" panose="020F0502020204030204" pitchFamily="34" charset="0"/>
                <a:cs typeface="Calibri" panose="020F0502020204030204" pitchFamily="34" charset="0"/>
              </a:rPr>
              <a:t>N Engl J Med</a:t>
            </a:r>
            <a:r>
              <a:rPr lang="en-US" sz="1600" dirty="0">
                <a:effectLst/>
                <a:latin typeface="Calibri" panose="020F0502020204030204" pitchFamily="34" charset="0"/>
                <a:cs typeface="Calibri" panose="020F0502020204030204" pitchFamily="34" charset="0"/>
              </a:rPr>
              <a:t>. ;373:1541–52.</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Laetsch TW, DuBois SG, Bender JG,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Opportunities and Challenges in Drug Development for Pediatric Cancers. </a:t>
            </a:r>
            <a:r>
              <a:rPr lang="en-US" sz="1600" i="1" dirty="0">
                <a:effectLst/>
                <a:latin typeface="Calibri" panose="020F0502020204030204" pitchFamily="34" charset="0"/>
                <a:cs typeface="Calibri" panose="020F0502020204030204" pitchFamily="34" charset="0"/>
              </a:rPr>
              <a:t>Cancer Discov</a:t>
            </a:r>
            <a:r>
              <a:rPr lang="en-US" sz="1600" dirty="0">
                <a:effectLst/>
                <a:latin typeface="Calibri" panose="020F0502020204030204" pitchFamily="34" charset="0"/>
                <a:cs typeface="Calibri" panose="020F0502020204030204" pitchFamily="34" charset="0"/>
              </a:rPr>
              <a:t>. 2021;11:545–59.</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Renfro LA, Ji L, Piao J,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Trial Design Challenges and Approaches for Precision Oncology in Rare Tumors: Experiences of the Children’s Oncology Group. </a:t>
            </a:r>
            <a:r>
              <a:rPr lang="en-US" sz="1600" i="1" dirty="0">
                <a:effectLst/>
                <a:latin typeface="Calibri" panose="020F0502020204030204" pitchFamily="34" charset="0"/>
                <a:cs typeface="Calibri" panose="020F0502020204030204" pitchFamily="34" charset="0"/>
              </a:rPr>
              <a:t>JCO Precis Oncol</a:t>
            </a:r>
            <a:r>
              <a:rPr lang="en-US" sz="1600" dirty="0">
                <a:effectLst/>
                <a:latin typeface="Calibri" panose="020F0502020204030204" pitchFamily="34" charset="0"/>
                <a:cs typeface="Calibri" panose="020F0502020204030204" pitchFamily="34" charset="0"/>
              </a:rPr>
              <a:t>. 2019;3. doi: 10.1200/PO.19.00060</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Rivers Z, Hyde B, Ronski K,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Exploring Barriers to Pediatric Cancer Clinical Trials: The Role of a Networked, Just-in-Time Study Program. </a:t>
            </a:r>
            <a:r>
              <a:rPr lang="en-US" sz="1600" i="1" dirty="0">
                <a:effectLst/>
                <a:latin typeface="Calibri" panose="020F0502020204030204" pitchFamily="34" charset="0"/>
                <a:cs typeface="Calibri" panose="020F0502020204030204" pitchFamily="34" charset="0"/>
              </a:rPr>
              <a:t>Clin Ther</a:t>
            </a:r>
            <a:r>
              <a:rPr lang="en-US" sz="1600" dirty="0">
                <a:effectLst/>
                <a:latin typeface="Calibri" panose="020F0502020204030204" pitchFamily="34" charset="0"/>
                <a:cs typeface="Calibri" panose="020F0502020204030204" pitchFamily="34" charset="0"/>
              </a:rPr>
              <a:t>. 2023;45:1148–50.</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Morris J, Kuleshov V, Shmatikov V,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Text embeddings reveal (almost) as much as text. </a:t>
            </a:r>
            <a:r>
              <a:rPr lang="en-US" sz="1600" i="1" dirty="0">
                <a:effectLst/>
                <a:latin typeface="Calibri" panose="020F0502020204030204" pitchFamily="34" charset="0"/>
                <a:cs typeface="Calibri" panose="020F0502020204030204" pitchFamily="34" charset="0"/>
              </a:rPr>
              <a:t>Proceedings of the 2023 Conference on Empirical Methods in Natural Language Processing</a:t>
            </a:r>
            <a:r>
              <a:rPr lang="en-US" sz="1600" dirty="0">
                <a:effectLst/>
                <a:latin typeface="Calibri" panose="020F0502020204030204" pitchFamily="34" charset="0"/>
                <a:cs typeface="Calibri" panose="020F0502020204030204" pitchFamily="34" charset="0"/>
              </a:rPr>
              <a:t>. Stroudsburg, PA, USA: Association for Computational Linguistics 2023.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Mikolov T. Efficient estimation of word representations in vector space. </a:t>
            </a:r>
            <a:r>
              <a:rPr lang="en-US" sz="1600" i="1" dirty="0">
                <a:effectLst/>
                <a:latin typeface="Calibri" panose="020F0502020204030204" pitchFamily="34" charset="0"/>
                <a:cs typeface="Calibri" panose="020F0502020204030204" pitchFamily="34" charset="0"/>
              </a:rPr>
              <a:t>arXiv preprint arXiv:13013781</a:t>
            </a:r>
            <a:r>
              <a:rPr lang="en-US" sz="1600" dirty="0">
                <a:effectLst/>
                <a:latin typeface="Calibri" panose="020F0502020204030204" pitchFamily="34" charset="0"/>
                <a:cs typeface="Calibri" panose="020F0502020204030204" pitchFamily="34" charset="0"/>
              </a:rPr>
              <a:t>. Published Online First: 2013.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Incitti F, Urli F, Snidaro L. Beyond word embeddings: A survey. </a:t>
            </a:r>
            <a:r>
              <a:rPr lang="en-US" sz="1600" i="1" dirty="0">
                <a:effectLst/>
                <a:latin typeface="Calibri" panose="020F0502020204030204" pitchFamily="34" charset="0"/>
                <a:cs typeface="Calibri" panose="020F0502020204030204" pitchFamily="34" charset="0"/>
              </a:rPr>
              <a:t>Inf Fusion</a:t>
            </a:r>
            <a:r>
              <a:rPr lang="en-US" sz="1600" dirty="0">
                <a:effectLst/>
                <a:latin typeface="Calibri" panose="020F0502020204030204" pitchFamily="34" charset="0"/>
                <a:cs typeface="Calibri" panose="020F0502020204030204" pitchFamily="34" charset="0"/>
              </a:rPr>
              <a:t>. 2023;89:418–36.</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Khattak FK, Jeblee S, Pou-Prom C,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A survey of word embeddings for clinical text. </a:t>
            </a:r>
            <a:r>
              <a:rPr lang="en-US" sz="1600" i="1" dirty="0">
                <a:effectLst/>
                <a:latin typeface="Calibri" panose="020F0502020204030204" pitchFamily="34" charset="0"/>
                <a:cs typeface="Calibri" panose="020F0502020204030204" pitchFamily="34" charset="0"/>
              </a:rPr>
              <a:t>J Biomed Inform</a:t>
            </a:r>
            <a:r>
              <a:rPr lang="en-US" sz="1600" dirty="0">
                <a:effectLst/>
                <a:latin typeface="Calibri" panose="020F0502020204030204" pitchFamily="34" charset="0"/>
                <a:cs typeface="Calibri" panose="020F0502020204030204" pitchFamily="34" charset="0"/>
              </a:rPr>
              <a:t>. 2019;100S:100057.</a:t>
            </a:r>
          </a:p>
          <a:p>
            <a:endParaRPr lang="en-US" dirty="0"/>
          </a:p>
        </p:txBody>
      </p:sp>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4805</TotalTime>
  <Words>2391</Words>
  <Application>Microsoft Macintosh PowerPoint</Application>
  <PresentationFormat>Custom</PresentationFormat>
  <Paragraphs>155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16</cp:revision>
  <dcterms:created xsi:type="dcterms:W3CDTF">2024-09-19T16:58:34Z</dcterms:created>
  <dcterms:modified xsi:type="dcterms:W3CDTF">2024-09-25T15:13:52Z</dcterms:modified>
</cp:coreProperties>
</file>