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2"/>
    <p:restoredTop sz="94671"/>
  </p:normalViewPr>
  <p:slideViewPr>
    <p:cSldViewPr snapToGrid="0">
      <p:cViewPr>
        <p:scale>
          <a:sx n="58" d="100"/>
          <a:sy n="58" d="100"/>
        </p:scale>
        <p:origin x="144" y="-4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242639" y="6090290"/>
            <a:ext cx="1689784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8437991"/>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242640" y="40318811"/>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242639" y="7124865"/>
            <a:ext cx="16938935" cy="11972508"/>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conditions data file from NIH's clinical trials registry and identifies tumors from the rest of the conditions. Following the tumor identification, each tumor from the registry is mapped to a standardized tumor terminology from the WHO tumor classification system and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 using twelve text standardization methods based on text-similarity and text-embedding methods. We evaluated the accuracy of each of these methods in mapping tumor names to standardized tumor terminology in the WHO tumor classification system on a subset of tumor names derived from the clinical trials registry.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the method that mapped a given tumor name in the registry to the nearest term from WHO tumor classification system using Euclidean distance in the embedding space outperformed other methods.</a:t>
            </a: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maps them to their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559752" y="6162854"/>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483044" y="48280343"/>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5" y="48280343"/>
            <a:ext cx="5686409" cy="2282520"/>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2639" y="48211621"/>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249314" y="41292159"/>
            <a:ext cx="16891165" cy="6750566"/>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spcAft>
                <a:spcPts val="2000"/>
              </a:spcAft>
            </a:pPr>
            <a:r>
              <a:rPr lang="en-US" sz="3200" dirty="0">
                <a:effectLst/>
                <a:latin typeface="Calibri" panose="020F0502020204030204" pitchFamily="34" charset="0"/>
                <a:cs typeface="Calibri" panose="020F0502020204030204" pitchFamily="34" charset="0"/>
              </a:rPr>
              <a:t>The WHO Tumor Classification database consists standardized terms for tumor names. This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NCI Thesaurus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provides reference terminology for many NCI and other systems. It covers vocabulary for clinical care, translational and basic research, and public information and administrative activities. The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database also provides standardized terms for tumor names. We used this database to standardize the tumor names from the clinical trials registry.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208214" y="46610020"/>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370802" y="19471291"/>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Health’s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to ensure data integrity, our analysis of the conditions file revealed that the conditions data contain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by the pipeline. For each tumor that was determined to be a pediatric tumor, we also manually added a citation from peer-reviewed literature, governmental websites, or articles published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pic>
        <p:nvPicPr>
          <p:cNvPr id="32" name="Picture 31" descr="A diagram of a company&#10;&#10;Description automatically generated">
            <a:extLst>
              <a:ext uri="{FF2B5EF4-FFF2-40B4-BE49-F238E27FC236}">
                <a16:creationId xmlns:a16="http://schemas.microsoft.com/office/drawing/2014/main" id="{02E85AC4-6FE5-A42A-06F8-4DFC24EE3E3E}"/>
              </a:ext>
            </a:extLst>
          </p:cNvPr>
          <p:cNvPicPr>
            <a:picLocks noChangeAspect="1"/>
          </p:cNvPicPr>
          <p:nvPr/>
        </p:nvPicPr>
        <p:blipFill>
          <a:blip r:embed="rId14"/>
          <a:stretch>
            <a:fillRect/>
          </a:stretch>
        </p:blipFill>
        <p:spPr>
          <a:xfrm>
            <a:off x="20799296" y="7101566"/>
            <a:ext cx="14098078" cy="13464086"/>
          </a:xfrm>
          <a:prstGeom prst="rect">
            <a:avLst/>
          </a:prstGeom>
        </p:spPr>
      </p:pic>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20646383" cy="14619387"/>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mapped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a:t>
            </a:r>
            <a:r>
              <a:rPr lang="en-US" sz="3200" dirty="0" err="1">
                <a:solidFill>
                  <a:srgbClr val="0E101A"/>
                </a:solidFill>
                <a:effectLst/>
              </a:rPr>
              <a:t>NCIt</a:t>
            </a:r>
            <a:r>
              <a:rPr lang="en-US" sz="3200" dirty="0">
                <a:solidFill>
                  <a:srgbClr val="0E101A"/>
                </a:solidFill>
                <a:effectLst/>
              </a:rPr>
              <a:t> databases and used it as a divergence metric for affinity propagation clustering. For each cluster, we evaluate if they are large and perform nested clustering if necessary. In the following step we performed outlier analysis using isolation forest and local outlier factors on each cluster. Finally, for each cluster, we assign a standardized cluster label. This </a:t>
            </a:r>
            <a:r>
              <a:rPr lang="en-US" sz="3200" dirty="0">
                <a:solidFill>
                  <a:srgbClr val="0E101A"/>
                </a:solidFill>
              </a:rPr>
              <a:t>was done by identifying </a:t>
            </a:r>
            <a:r>
              <a:rPr lang="en-US" sz="3200" dirty="0">
                <a:solidFill>
                  <a:srgbClr val="0E101A"/>
                </a:solidFill>
                <a:effectLst/>
              </a:rPr>
              <a:t>the WHO and </a:t>
            </a:r>
            <a:r>
              <a:rPr lang="en-US" sz="3200" dirty="0" err="1">
                <a:solidFill>
                  <a:srgbClr val="0E101A"/>
                </a:solidFill>
                <a:effectLst/>
              </a:rPr>
              <a:t>NCIt</a:t>
            </a:r>
            <a:r>
              <a:rPr lang="en-US" sz="3200" dirty="0">
                <a:solidFill>
                  <a:srgbClr val="0E101A"/>
                </a:solidFill>
                <a:effectLst/>
              </a:rPr>
              <a:t> terms closest to each cluster member. If there was a WHO or </a:t>
            </a:r>
            <a:r>
              <a:rPr lang="en-US" sz="3200" dirty="0" err="1">
                <a:solidFill>
                  <a:srgbClr val="0E101A"/>
                </a:solidFill>
                <a:effectLst/>
              </a:rPr>
              <a:t>NCIt</a:t>
            </a:r>
            <a:r>
              <a:rPr lang="en-US" sz="3200" dirty="0">
                <a:solidFill>
                  <a:srgbClr val="0E101A"/>
                </a:solidFill>
                <a:effectLst/>
              </a:rPr>
              <a:t> term closest to most of the cluster members (majority), then that term is assigned as the standardized tumor name for each cluster member; otherwise, each cluster member is assigned to its nearest (in terms of edit distances) matching WHO and </a:t>
            </a:r>
            <a:r>
              <a:rPr lang="en-US" sz="3200" dirty="0" err="1">
                <a:solidFill>
                  <a:srgbClr val="0E101A"/>
                </a:solidFill>
                <a:effectLst/>
              </a:rPr>
              <a:t>NCIt</a:t>
            </a:r>
            <a:r>
              <a:rPr lang="en-US" sz="3200" dirty="0">
                <a:solidFill>
                  <a:srgbClr val="0E101A"/>
                </a:solidFill>
                <a:effectLst/>
              </a:rPr>
              <a: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 principal component analysis to reduce the dimensionality of the embedding space. We then compute pairwise Euclidean distance between each tumor term in the CT registry, WHO, and </a:t>
            </a:r>
            <a:r>
              <a:rPr lang="en-US" sz="3200" dirty="0" err="1">
                <a:solidFill>
                  <a:srgbClr val="0E101A"/>
                </a:solidFill>
                <a:effectLst/>
              </a:rPr>
              <a:t>NCIt</a:t>
            </a:r>
            <a:r>
              <a:rPr lang="en-US" sz="3200" dirty="0">
                <a:solidFill>
                  <a:srgbClr val="0E101A"/>
                </a:solidFill>
                <a:effectLst/>
              </a:rPr>
              <a:t> databases in the PCA transformed embedding space and use it as a divergence metric for affinity propagation and K-Means clustering. For clusters formed using affinity propagation only, we evaluated if they were large and performed nested clustering if required. Then, for both clustering methods, we carry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407856" y="35029045"/>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1590498535"/>
              </p:ext>
            </p:extLst>
          </p:nvPr>
        </p:nvGraphicFramePr>
        <p:xfrm>
          <a:off x="28952955" y="39855801"/>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356795" y="35833696"/>
            <a:ext cx="20650387" cy="4031873"/>
          </a:xfrm>
          <a:prstGeom prst="rect">
            <a:avLst/>
          </a:prstGeom>
          <a:noFill/>
        </p:spPr>
        <p:txBody>
          <a:bodyPr wrap="square" rtlCol="0">
            <a:spAutoFit/>
          </a:bodyPr>
          <a:lstStyle/>
          <a:p>
            <a:r>
              <a:rPr lang="en-US" sz="3200" dirty="0"/>
              <a:t>To evaluate the performance accuracies of each method we needed to annotate the ground truth or the most appropriate standardized tumor name for each of the tumor term from the clinical trials registry. Since these annotations are not available it is not feasible to manually annotate all the 13,230 tumors. Thus, we arbitrarily sampled 1600 tumors from the CT registry and manually annotated the ground truths for them to evaluate the accuracies. However, we only limit the ground truth annotation with respect to the 5th edition and the combined editions (3</a:t>
            </a:r>
            <a:r>
              <a:rPr lang="en-US" sz="3200" baseline="30000" dirty="0"/>
              <a:t>rd</a:t>
            </a:r>
            <a:r>
              <a:rPr lang="en-US" sz="3200" dirty="0"/>
              <a:t>, 4</a:t>
            </a:r>
            <a:r>
              <a:rPr lang="en-US" sz="3200" baseline="30000" dirty="0"/>
              <a:t>th</a:t>
            </a:r>
            <a:r>
              <a:rPr lang="en-US" sz="3200" dirty="0"/>
              <a:t> and 5</a:t>
            </a:r>
            <a:r>
              <a:rPr lang="en-US" sz="3200" baseline="30000" dirty="0"/>
              <a:t>th</a:t>
            </a:r>
            <a:r>
              <a:rPr lang="en-US" sz="3200" dirty="0"/>
              <a:t>) edition of WHO database. We limit the accuracy evaluations to only the WHO tumor database as it is considered the gold standard for tumor nomenclature.  However, we provide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1553477944"/>
              </p:ext>
            </p:extLst>
          </p:nvPr>
        </p:nvGraphicFramePr>
        <p:xfrm>
          <a:off x="17478060" y="39907445"/>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309737" y="47451506"/>
            <a:ext cx="20650387" cy="3908762"/>
          </a:xfrm>
          <a:prstGeom prst="rect">
            <a:avLst/>
          </a:prstGeom>
          <a:noFill/>
        </p:spPr>
        <p:txBody>
          <a:bodyPr wrap="square" rtlCol="0">
            <a:spAutoFit/>
          </a:bodyPr>
          <a:lstStyle/>
          <a:p>
            <a:pPr>
              <a:spcBef>
                <a:spcPts val="0"/>
              </a:spcBef>
              <a:spcAft>
                <a:spcPts val="0"/>
              </a:spcAft>
            </a:pPr>
            <a:endParaRPr lang="en-US" sz="16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Bray F, Laversanne M, Sung H,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Siegel RL, Giaquinto AN, Jemal A. Cancer statistics, 2024.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Matt GY, Sioson E, Shelton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Aristizabal P, Winestone LE, Umaretiya P,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1600" i="1" dirty="0">
                <a:effectLst/>
                <a:latin typeface="Calibri" panose="020F0502020204030204" pitchFamily="34" charset="0"/>
                <a:cs typeface="Calibri" panose="020F0502020204030204" pitchFamily="34" charset="0"/>
              </a:rPr>
              <a:t>Am Soc Clin Oncol Educ Book</a:t>
            </a:r>
            <a:r>
              <a:rPr lang="en-US" sz="16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Hunger Stephen P., Mullighan Charles G. Acute Lymphoblastic Leukemia in Children. </a:t>
            </a:r>
            <a:r>
              <a:rPr lang="en-US" sz="1600" i="1" dirty="0">
                <a:effectLst/>
                <a:latin typeface="Calibri" panose="020F0502020204030204" pitchFamily="34" charset="0"/>
                <a:cs typeface="Calibri" panose="020F0502020204030204" pitchFamily="34" charset="0"/>
              </a:rPr>
              <a:t>N Engl J Med</a:t>
            </a:r>
            <a:r>
              <a:rPr lang="en-US" sz="16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Laetsch TW, DuBois SG, Bender JG,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Opportunities and Challenges in Drug Development for Pediatric Cancers.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Renfro LA, Ji L, Piao J,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1600" i="1" dirty="0">
                <a:effectLst/>
                <a:latin typeface="Calibri" panose="020F0502020204030204" pitchFamily="34" charset="0"/>
                <a:cs typeface="Calibri" panose="020F0502020204030204" pitchFamily="34" charset="0"/>
              </a:rPr>
              <a:t>JCO Precis Oncol</a:t>
            </a:r>
            <a:r>
              <a:rPr lang="en-US" sz="16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Rivers Z, Hyde B, Ronski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1600" i="1" dirty="0">
                <a:effectLst/>
                <a:latin typeface="Calibri" panose="020F0502020204030204" pitchFamily="34" charset="0"/>
                <a:cs typeface="Calibri" panose="020F0502020204030204" pitchFamily="34" charset="0"/>
              </a:rPr>
              <a:t>Clin Ther</a:t>
            </a:r>
            <a:r>
              <a:rPr lang="en-US" sz="16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Morris J, Kuleshov V, Shmatikov V,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Text embeddings reveal (almost) as much as text. </a:t>
            </a:r>
            <a:r>
              <a:rPr lang="en-US" sz="16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16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Mikolov T. Efficient estimation of word representations in vector space. </a:t>
            </a:r>
            <a:r>
              <a:rPr lang="en-US" sz="1600" i="1" dirty="0">
                <a:effectLst/>
                <a:latin typeface="Calibri" panose="020F0502020204030204" pitchFamily="34" charset="0"/>
                <a:cs typeface="Calibri" panose="020F0502020204030204" pitchFamily="34" charset="0"/>
              </a:rPr>
              <a:t>arXiv preprint arXiv:13013781</a:t>
            </a:r>
            <a:r>
              <a:rPr lang="en-US" sz="16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Incitti F, Urli F, Snidaro L. Beyond word embeddings: A survey. </a:t>
            </a:r>
            <a:r>
              <a:rPr lang="en-US" sz="1600" i="1" dirty="0">
                <a:effectLst/>
                <a:latin typeface="Calibri" panose="020F0502020204030204" pitchFamily="34" charset="0"/>
                <a:cs typeface="Calibri" panose="020F0502020204030204" pitchFamily="34" charset="0"/>
              </a:rPr>
              <a:t>Inf Fusion</a:t>
            </a:r>
            <a:r>
              <a:rPr lang="en-US" sz="16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Khattak FK, Jeblee S, Pou-Prom C,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A survey of word embeddings for clinical text. </a:t>
            </a:r>
            <a:r>
              <a:rPr lang="en-US" sz="1600" i="1" dirty="0">
                <a:effectLst/>
                <a:latin typeface="Calibri" panose="020F0502020204030204" pitchFamily="34" charset="0"/>
                <a:cs typeface="Calibri" panose="020F0502020204030204" pitchFamily="34" charset="0"/>
              </a:rPr>
              <a:t>J Biomed Inform</a:t>
            </a:r>
            <a:r>
              <a:rPr lang="en-US" sz="1600" dirty="0">
                <a:effectLst/>
                <a:latin typeface="Calibri" panose="020F0502020204030204" pitchFamily="34" charset="0"/>
                <a:cs typeface="Calibri" panose="020F0502020204030204" pitchFamily="34" charset="0"/>
              </a:rPr>
              <a:t>. 2019;100S:100057.</a:t>
            </a:r>
          </a:p>
          <a:p>
            <a:endParaRPr lang="en-US" dirty="0"/>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5086</TotalTime>
  <Words>2391</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18</cp:revision>
  <dcterms:created xsi:type="dcterms:W3CDTF">2024-09-19T16:58:34Z</dcterms:created>
  <dcterms:modified xsi:type="dcterms:W3CDTF">2024-09-25T19:55:07Z</dcterms:modified>
</cp:coreProperties>
</file>