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0"/>
  </p:notesMasterIdLst>
  <p:sldIdLst>
    <p:sldId id="256" r:id="rId5"/>
    <p:sldId id="272" r:id="rId6"/>
    <p:sldId id="259" r:id="rId7"/>
    <p:sldId id="260" r:id="rId8"/>
    <p:sldId id="265" r:id="rId9"/>
    <p:sldId id="266" r:id="rId10"/>
    <p:sldId id="267" r:id="rId11"/>
    <p:sldId id="262" r:id="rId12"/>
    <p:sldId id="261" r:id="rId13"/>
    <p:sldId id="269" r:id="rId14"/>
    <p:sldId id="270" r:id="rId15"/>
    <p:sldId id="274" r:id="rId16"/>
    <p:sldId id="275" r:id="rId17"/>
    <p:sldId id="276" r:id="rId18"/>
    <p:sldId id="277" r:id="rId19"/>
    <p:sldId id="278" r:id="rId20"/>
    <p:sldId id="273" r:id="rId21"/>
    <p:sldId id="280" r:id="rId22"/>
    <p:sldId id="282" r:id="rId23"/>
    <p:sldId id="283" r:id="rId24"/>
    <p:sldId id="285" r:id="rId25"/>
    <p:sldId id="284" r:id="rId26"/>
    <p:sldId id="286" r:id="rId27"/>
    <p:sldId id="281"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1960"/>
    <a:srgbClr val="584B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55" autoAdjust="0"/>
    <p:restoredTop sz="94660"/>
  </p:normalViewPr>
  <p:slideViewPr>
    <p:cSldViewPr snapToGrid="0">
      <p:cViewPr varScale="1">
        <p:scale>
          <a:sx n="143" d="100"/>
          <a:sy n="143" d="100"/>
        </p:scale>
        <p:origin x="73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74326-AD78-4E67-8599-BA8A5604D89A}" type="datetimeFigureOut">
              <a:rPr lang="en-US" smtClean="0"/>
              <a:t>6/3/24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EB8B-B78C-4FCA-B737-0D9226F57ED2}" type="slidenum">
              <a:rPr lang="en-US" smtClean="0"/>
              <a:t>‹#›</a:t>
            </a:fld>
            <a:endParaRPr lang="en-US"/>
          </a:p>
        </p:txBody>
      </p:sp>
    </p:spTree>
    <p:extLst>
      <p:ext uri="{BB962C8B-B14F-4D97-AF65-F5344CB8AC3E}">
        <p14:creationId xmlns:p14="http://schemas.microsoft.com/office/powerpoint/2010/main" val="222933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199" y="592924"/>
            <a:ext cx="5577591" cy="1207008"/>
          </a:xfrm>
        </p:spPr>
        <p:txBody>
          <a:bodyPr anchor="ctr"/>
          <a:lstStyle>
            <a:lvl1pPr algn="l">
              <a:defRPr sz="3600" b="1" cap="all" baseline="0">
                <a:solidFill>
                  <a:srgbClr val="3E9CC9"/>
                </a:solidFill>
                <a:latin typeface="+mj-lt"/>
              </a:defRPr>
            </a:lvl1pPr>
          </a:lstStyle>
          <a:p>
            <a:r>
              <a:rPr lang="en-US" cap="all" baseline="0" dirty="0"/>
              <a:t>Click to add title</a:t>
            </a:r>
            <a:endParaRPr lang="en-US" dirty="0"/>
          </a:p>
        </p:txBody>
      </p:sp>
      <p:sp>
        <p:nvSpPr>
          <p:cNvPr id="3" name="Subtitle 2"/>
          <p:cNvSpPr>
            <a:spLocks noGrp="1"/>
          </p:cNvSpPr>
          <p:nvPr>
            <p:ph type="subTitle" idx="1" hasCustomPrompt="1"/>
          </p:nvPr>
        </p:nvSpPr>
        <p:spPr>
          <a:xfrm>
            <a:off x="838199" y="1994858"/>
            <a:ext cx="5577589" cy="497951"/>
          </a:xfrm>
        </p:spPr>
        <p:txBody>
          <a:bodyPr>
            <a:normAutofit/>
          </a:bodyPr>
          <a:lstStyle>
            <a:lvl1pPr marL="0" indent="0" algn="l">
              <a:buNone/>
              <a:defRPr sz="2800" b="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p:cNvSpPr>
            <a:spLocks noGrp="1"/>
          </p:cNvSpPr>
          <p:nvPr>
            <p:ph type="sldNum" sz="quarter" idx="12"/>
          </p:nvPr>
        </p:nvSpPr>
        <p:spPr>
          <a:xfrm>
            <a:off x="11309685" y="6356352"/>
            <a:ext cx="563768" cy="365125"/>
          </a:xfrm>
        </p:spPr>
        <p:txBody>
          <a:bodyPr/>
          <a:lstStyle>
            <a:lvl1pPr>
              <a:defRPr>
                <a:solidFill>
                  <a:schemeClr val="bg1"/>
                </a:solidFill>
              </a:defRPr>
            </a:lvl1pPr>
          </a:lstStyle>
          <a:p>
            <a:fld id="{AD40181A-01B0-4CB8-8614-1473649F6741}" type="slidenum">
              <a:rPr lang="en-US" smtClean="0"/>
              <a:pPr/>
              <a:t>‹#›</a:t>
            </a:fld>
            <a:endParaRPr lang="en-US" dirty="0"/>
          </a:p>
        </p:txBody>
      </p:sp>
      <p:sp>
        <p:nvSpPr>
          <p:cNvPr id="12" name="Text Placeholder 11"/>
          <p:cNvSpPr>
            <a:spLocks noGrp="1"/>
          </p:cNvSpPr>
          <p:nvPr>
            <p:ph type="body" sz="quarter" idx="13" hasCustomPrompt="1"/>
          </p:nvPr>
        </p:nvSpPr>
        <p:spPr>
          <a:xfrm>
            <a:off x="838200" y="2764852"/>
            <a:ext cx="5577417" cy="502920"/>
          </a:xfrm>
        </p:spPr>
        <p:txBody>
          <a:bodyPr>
            <a:normAutofit/>
          </a:bodyPr>
          <a:lstStyle>
            <a:lvl1pPr marL="0" indent="0">
              <a:buNone/>
              <a:defRPr sz="2400" b="0" baseline="0">
                <a:latin typeface="Arial" panose="020B0604020202020204" pitchFamily="34" charset="0"/>
                <a:cs typeface="Arial" panose="020B0604020202020204" pitchFamily="34" charset="0"/>
              </a:defRPr>
            </a:lvl1pPr>
          </a:lstStyle>
          <a:p>
            <a:pPr lvl="0"/>
            <a:r>
              <a:rPr lang="en-US" dirty="0"/>
              <a:t>Click to add date</a:t>
            </a:r>
          </a:p>
        </p:txBody>
      </p:sp>
    </p:spTree>
    <p:extLst>
      <p:ext uri="{BB962C8B-B14F-4D97-AF65-F5344CB8AC3E}">
        <p14:creationId xmlns:p14="http://schemas.microsoft.com/office/powerpoint/2010/main" val="228282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2052" y="320156"/>
            <a:ext cx="11010595" cy="1143000"/>
          </a:xfrm>
        </p:spPr>
        <p:txBody>
          <a:bodyPr/>
          <a:lstStyle>
            <a:lvl1pPr>
              <a:defRPr b="1">
                <a:latin typeface="+mj-lt"/>
              </a:defRPr>
            </a:lvl1pPr>
          </a:lstStyle>
          <a:p>
            <a:r>
              <a:rPr lang="en-US" dirty="0"/>
              <a:t>Click to add title</a:t>
            </a:r>
          </a:p>
        </p:txBody>
      </p:sp>
      <p:sp>
        <p:nvSpPr>
          <p:cNvPr id="3" name="Content Placeholder 2"/>
          <p:cNvSpPr>
            <a:spLocks noGrp="1"/>
          </p:cNvSpPr>
          <p:nvPr>
            <p:ph idx="1" hasCustomPrompt="1"/>
          </p:nvPr>
        </p:nvSpPr>
        <p:spPr>
          <a:xfrm>
            <a:off x="1222052" y="1736231"/>
            <a:ext cx="11010595" cy="3895344"/>
          </a:xfrm>
        </p:spPr>
        <p:txBody>
          <a:bodyPr/>
          <a:lstStyle>
            <a:lvl1pPr>
              <a:defRPr>
                <a:latin typeface="Arial" panose="020B0604020202020204" pitchFamily="34" charset="0"/>
                <a:cs typeface="Arial" panose="020B0604020202020204" pitchFamily="34" charset="0"/>
              </a:defRPr>
            </a:lvl1pPr>
          </a:lstStyle>
          <a:p>
            <a:pPr lvl="0"/>
            <a:r>
              <a:rPr lang="en-US" dirty="0"/>
              <a:t>Click to add text</a:t>
            </a:r>
          </a:p>
        </p:txBody>
      </p:sp>
      <p:sp>
        <p:nvSpPr>
          <p:cNvPr id="6" name="Slide Number Placeholder 5"/>
          <p:cNvSpPr>
            <a:spLocks noGrp="1"/>
          </p:cNvSpPr>
          <p:nvPr>
            <p:ph type="sldNum" sz="quarter" idx="12"/>
          </p:nvPr>
        </p:nvSpPr>
        <p:spPr>
          <a:xfrm>
            <a:off x="11325727" y="6356352"/>
            <a:ext cx="547727" cy="365125"/>
          </a:xfrm>
        </p:spPr>
        <p:txBody>
          <a:bodyPr/>
          <a:lstStyle>
            <a:lvl1pPr>
              <a:defRPr>
                <a:solidFill>
                  <a:srgbClr val="FFFFFE"/>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420067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1325727" y="6356352"/>
            <a:ext cx="548647" cy="365125"/>
          </a:xfrm>
        </p:spPr>
        <p:txBody>
          <a:bodyPr/>
          <a:lstStyle>
            <a:lvl1pPr>
              <a:defRPr>
                <a:solidFill>
                  <a:srgbClr val="FFFFFE"/>
                </a:solidFill>
              </a:defRPr>
            </a:lvl1pPr>
          </a:lstStyle>
          <a:p>
            <a:fld id="{AD40181A-01B0-4CB8-8614-1473649F6741}" type="slidenum">
              <a:rPr lang="en-US" smtClean="0"/>
              <a:pPr/>
              <a:t>‹#›</a:t>
            </a:fld>
            <a:endParaRPr lang="en-US" dirty="0"/>
          </a:p>
        </p:txBody>
      </p:sp>
      <p:sp>
        <p:nvSpPr>
          <p:cNvPr id="2" name="Title 1"/>
          <p:cNvSpPr>
            <a:spLocks noGrp="1"/>
          </p:cNvSpPr>
          <p:nvPr>
            <p:ph type="title" hasCustomPrompt="1"/>
          </p:nvPr>
        </p:nvSpPr>
        <p:spPr>
          <a:xfrm>
            <a:off x="1745733" y="1543930"/>
            <a:ext cx="9753600" cy="1444752"/>
          </a:xfrm>
        </p:spPr>
        <p:txBody>
          <a:bodyPr/>
          <a:lstStyle>
            <a:lvl1pPr>
              <a:defRPr b="1">
                <a:latin typeface="+mj-lt"/>
              </a:defRPr>
            </a:lvl1pPr>
          </a:lstStyle>
          <a:p>
            <a:r>
              <a:rPr lang="en-US" dirty="0"/>
              <a:t>Click to add title</a:t>
            </a:r>
          </a:p>
        </p:txBody>
      </p:sp>
    </p:spTree>
    <p:extLst>
      <p:ext uri="{BB962C8B-B14F-4D97-AF65-F5344CB8AC3E}">
        <p14:creationId xmlns:p14="http://schemas.microsoft.com/office/powerpoint/2010/main" val="510993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rgbClr val="3E9CC9"/>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rgbClr val="3E9CC9"/>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accent3"/>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9959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lnSpc>
          <a:spcPct val="90000"/>
        </a:lnSpc>
        <a:spcBef>
          <a:spcPct val="0"/>
        </a:spcBef>
        <a:buNone/>
        <a:defRPr sz="3600" b="0" i="0" kern="1200" cap="all" baseline="0">
          <a:solidFill>
            <a:srgbClr val="3E9CC9"/>
          </a:solidFill>
          <a:latin typeface="Rubrik-SemiBold"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584B3D"/>
          </a:solidFill>
          <a:latin typeface="Chronicle Text G1 Roman"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584B3D"/>
          </a:solidFill>
          <a:latin typeface="Chronicle Text G1 Roman"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584B3D"/>
          </a:solidFill>
          <a:latin typeface="Chronicle Text G1 Roman"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A comprehensive pipeline for the Analysis of drug , target and Tumor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t>1</a:t>
            </a:fld>
            <a:endParaRPr lang="en-US" dirty="0"/>
          </a:p>
        </p:txBody>
      </p:sp>
      <p:sp>
        <p:nvSpPr>
          <p:cNvPr id="9" name="Text Placeholder 8"/>
          <p:cNvSpPr>
            <a:spLocks noGrp="1"/>
          </p:cNvSpPr>
          <p:nvPr>
            <p:ph type="body" sz="quarter" idx="13"/>
          </p:nvPr>
        </p:nvSpPr>
        <p:spPr>
          <a:xfrm>
            <a:off x="180975" y="4555149"/>
            <a:ext cx="5577417" cy="502920"/>
          </a:xfrm>
        </p:spPr>
        <p:txBody>
          <a:bodyPr/>
          <a:lstStyle/>
          <a:p>
            <a:r>
              <a:rPr lang="en-US" dirty="0"/>
              <a:t>Aditya </a:t>
            </a:r>
            <a:r>
              <a:rPr lang="en-US" dirty="0" err="1"/>
              <a:t>Lahiri</a:t>
            </a:r>
            <a:r>
              <a:rPr lang="en-US" dirty="0"/>
              <a:t> and Deanne Taylor</a:t>
            </a:r>
          </a:p>
          <a:p>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287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10</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
        <p:nvSpPr>
          <p:cNvPr id="8" name="TextBox 7">
            <a:extLst>
              <a:ext uri="{FF2B5EF4-FFF2-40B4-BE49-F238E27FC236}">
                <a16:creationId xmlns:a16="http://schemas.microsoft.com/office/drawing/2014/main" id="{E01B3997-B373-6207-E527-1A0CA762558F}"/>
              </a:ext>
            </a:extLst>
          </p:cNvPr>
          <p:cNvSpPr txBox="1"/>
          <p:nvPr/>
        </p:nvSpPr>
        <p:spPr>
          <a:xfrm>
            <a:off x="676656" y="4518582"/>
            <a:ext cx="11116252" cy="646331"/>
          </a:xfrm>
          <a:prstGeom prst="rect">
            <a:avLst/>
          </a:prstGeom>
          <a:noFill/>
        </p:spPr>
        <p:txBody>
          <a:bodyPr wrap="square">
            <a:spAutoFit/>
          </a:bodyPr>
          <a:lstStyle/>
          <a:p>
            <a:r>
              <a:rPr lang="en-US" sz="1800" dirty="0"/>
              <a:t>The OT and IDG databases contain targets which are not part of the FDA-PMTL , we perform a similar pipeline-based analysis to identify their associated drugs and tumors.</a:t>
            </a:r>
          </a:p>
        </p:txBody>
      </p:sp>
    </p:spTree>
    <p:extLst>
      <p:ext uri="{BB962C8B-B14F-4D97-AF65-F5344CB8AC3E}">
        <p14:creationId xmlns:p14="http://schemas.microsoft.com/office/powerpoint/2010/main" val="337476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Summary: What got left out ?</a:t>
            </a:r>
          </a:p>
        </p:txBody>
      </p:sp>
      <p:sp>
        <p:nvSpPr>
          <p:cNvPr id="3" name="Content Placeholder 2"/>
          <p:cNvSpPr>
            <a:spLocks noGrp="1"/>
          </p:cNvSpPr>
          <p:nvPr>
            <p:ph idx="1"/>
          </p:nvPr>
        </p:nvSpPr>
        <p:spPr>
          <a:xfrm>
            <a:off x="591116" y="1143000"/>
            <a:ext cx="11600884" cy="4663440"/>
          </a:xfrm>
        </p:spPr>
        <p:txBody>
          <a:bodyPr>
            <a:noAutofit/>
          </a:bodyPr>
          <a:lstStyle/>
          <a:p>
            <a:r>
              <a:rPr lang="en-US" sz="1800" dirty="0">
                <a:solidFill>
                  <a:srgbClr val="000000"/>
                </a:solidFill>
              </a:rPr>
              <a:t>The OT and IDG databases contain drugs which could not be found in the clinical trials database, for these drugs we build an additional section of the pipeline to identify their associated targets and tumors.  </a:t>
            </a:r>
          </a:p>
          <a:p>
            <a:pPr lvl="1"/>
            <a:r>
              <a:rPr lang="en-US" sz="1400" b="0" i="0" u="none" strike="noStrike" dirty="0">
                <a:solidFill>
                  <a:srgbClr val="000000"/>
                </a:solidFill>
                <a:effectLst/>
                <a:latin typeface="Arial" panose="020B0604020202020204" pitchFamily="34" charset="0"/>
              </a:rPr>
              <a:t>For each of these targets we further determine i</a:t>
            </a:r>
            <a:r>
              <a:rPr lang="en-US" sz="1400" dirty="0">
                <a:solidFill>
                  <a:srgbClr val="000000"/>
                </a:solidFill>
                <a:latin typeface="Arial" panose="020B0604020202020204" pitchFamily="34" charset="0"/>
              </a:rPr>
              <a:t>f they are part of the FDA-PMTL</a:t>
            </a:r>
          </a:p>
          <a:p>
            <a:pPr lvl="1"/>
            <a:r>
              <a:rPr lang="en-US" sz="1400" b="0" i="0" u="none" strike="noStrike" dirty="0">
                <a:solidFill>
                  <a:srgbClr val="000000"/>
                </a:solidFill>
                <a:effectLst/>
                <a:latin typeface="Arial" panose="020B0604020202020204" pitchFamily="34" charset="0"/>
              </a:rPr>
              <a:t>For each of these tumors we classify if these tumors are pediatric or adult tumors. </a:t>
            </a:r>
          </a:p>
          <a:p>
            <a:pPr lvl="1"/>
            <a:r>
              <a:rPr lang="en-US" sz="1400" dirty="0">
                <a:solidFill>
                  <a:srgbClr val="000000"/>
                </a:solidFill>
                <a:latin typeface="Arial" panose="020B0604020202020204" pitchFamily="34" charset="0"/>
              </a:rPr>
              <a:t>If no associated targets or tumors were found, these drugs are discarded by the pipeline.</a:t>
            </a:r>
            <a:endParaRPr lang="en-US" sz="1400" b="0" i="0" u="none" strike="noStrike" dirty="0">
              <a:solidFill>
                <a:srgbClr val="000000"/>
              </a:solidFill>
              <a:effectLst/>
              <a:latin typeface="Arial" panose="020B0604020202020204" pitchFamily="34" charset="0"/>
            </a:endParaRPr>
          </a:p>
          <a:p>
            <a:pPr marL="0" indent="0">
              <a:buNone/>
            </a:pPr>
            <a:endParaRPr lang="en-US" sz="1800" dirty="0">
              <a:solidFill>
                <a:srgbClr val="000000"/>
              </a:solidFill>
            </a:endParaRPr>
          </a:p>
          <a:p>
            <a:r>
              <a:rPr lang="en-US" sz="1800" dirty="0">
                <a:solidFill>
                  <a:srgbClr val="000000"/>
                </a:solidFill>
              </a:rPr>
              <a:t>Similarly, clinical trials database contains drugs that for which were not in OT or IDG. Thus, we could not find their associated targets or diseases in OT or IDG. </a:t>
            </a:r>
          </a:p>
          <a:p>
            <a:pPr lvl="1"/>
            <a:r>
              <a:rPr lang="en-US" sz="1400" dirty="0">
                <a:solidFill>
                  <a:srgbClr val="000000"/>
                </a:solidFill>
              </a:rPr>
              <a:t>But CT database contains disease information for drugs used in certain clinical trials study. Searching the clinical trials database with the CT ID of these drugs can help us identify their associated diseases.</a:t>
            </a:r>
          </a:p>
          <a:p>
            <a:pPr lvl="1"/>
            <a:r>
              <a:rPr lang="en-US" sz="1400" dirty="0">
                <a:solidFill>
                  <a:srgbClr val="000000"/>
                </a:solidFill>
              </a:rPr>
              <a:t>The diseases can be further be filtered for tumors and then be cross referenced with the OT and IDG databases.</a:t>
            </a:r>
          </a:p>
          <a:p>
            <a:pPr lvl="1"/>
            <a:r>
              <a:rPr lang="en-US" sz="1400" dirty="0">
                <a:solidFill>
                  <a:schemeClr val="tx1"/>
                </a:solidFill>
              </a:rPr>
              <a:t>ROAD BLOCK : Disease names in CT database are not standardized.  Specifically, tumor names do not follow standard tumor naming convention developed by the WHO. Furthermore, tumor names contain multiple sources of variations due to typographical errors, extraneous information, disease names presented in different languages etc. </a:t>
            </a:r>
          </a:p>
          <a:p>
            <a:pPr lvl="1"/>
            <a:r>
              <a:rPr lang="en-US" sz="1400" dirty="0">
                <a:solidFill>
                  <a:schemeClr val="accent3"/>
                </a:solidFill>
              </a:rPr>
              <a:t>Solution: We develop a pipeline to standardize tumors from clinical trials, before they can be used to cross reference with databases such as IDG or OT.  This is discussed in part 2 of this slide deck.</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69371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a:t>
            </a:r>
          </a:p>
        </p:txBody>
      </p:sp>
      <p:sp>
        <p:nvSpPr>
          <p:cNvPr id="3" name="Content Placeholder 2"/>
          <p:cNvSpPr>
            <a:spLocks noGrp="1"/>
          </p:cNvSpPr>
          <p:nvPr>
            <p:ph idx="1"/>
          </p:nvPr>
        </p:nvSpPr>
        <p:spPr>
          <a:xfrm>
            <a:off x="591117" y="1143000"/>
            <a:ext cx="11600884" cy="4663440"/>
          </a:xfrm>
        </p:spPr>
        <p:txBody>
          <a:bodyPr>
            <a:noAutofit/>
          </a:bodyPr>
          <a:lstStyle/>
          <a:p>
            <a:r>
              <a:rPr lang="en-US" sz="1800" dirty="0">
                <a:solidFill>
                  <a:srgbClr val="000000"/>
                </a:solidFill>
              </a:rPr>
              <a:t>For both PMTL and other targets (from OT and CT) we have generated tables that map their relationships to tumors and drugs. Following are the description of each table. </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401029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PMTL Drug Table</a:t>
            </a:r>
          </a:p>
        </p:txBody>
      </p:sp>
      <p:sp>
        <p:nvSpPr>
          <p:cNvPr id="3" name="Content Placeholder 2"/>
          <p:cNvSpPr>
            <a:spLocks noGrp="1"/>
          </p:cNvSpPr>
          <p:nvPr>
            <p:ph idx="1"/>
          </p:nvPr>
        </p:nvSpPr>
        <p:spPr>
          <a:xfrm>
            <a:off x="538284" y="841248"/>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PMTL-Drug table :For each PMTL , this table provides their Gene Symbol, associated drug name, if the drug was registered in clinical trials, the age type (pediatric, adult, or mixed) of population the drug was tested on in clinical trials, if the drug was present in IDG or OT databases, source of the PMTL-Target relationship, source where the PMTL was found. </a:t>
            </a:r>
          </a:p>
          <a:p>
            <a:r>
              <a:rPr lang="en-US" sz="1800" dirty="0">
                <a:solidFill>
                  <a:srgbClr val="000000"/>
                </a:solidFill>
              </a:rPr>
              <a:t>Following is a snapshot of the results taken from the PMTL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13</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69523453"/>
              </p:ext>
            </p:extLst>
          </p:nvPr>
        </p:nvGraphicFramePr>
        <p:xfrm>
          <a:off x="538284" y="2914944"/>
          <a:ext cx="11548050" cy="2010384"/>
        </p:xfrm>
        <a:graphic>
          <a:graphicData uri="http://schemas.openxmlformats.org/drawingml/2006/table">
            <a:tbl>
              <a:tblPr firstRow="1" bandRow="1">
                <a:tableStyleId>{5C22544A-7EE6-4342-B048-85BDC9FD1C3A}</a:tableStyleId>
              </a:tblPr>
              <a:tblGrid>
                <a:gridCol w="1132143">
                  <a:extLst>
                    <a:ext uri="{9D8B030D-6E8A-4147-A177-3AD203B41FA5}">
                      <a16:colId xmlns:a16="http://schemas.microsoft.com/office/drawing/2014/main" val="767560716"/>
                    </a:ext>
                  </a:extLst>
                </a:gridCol>
                <a:gridCol w="1048622">
                  <a:extLst>
                    <a:ext uri="{9D8B030D-6E8A-4147-A177-3AD203B41FA5}">
                      <a16:colId xmlns:a16="http://schemas.microsoft.com/office/drawing/2014/main" val="1109429456"/>
                    </a:ext>
                  </a:extLst>
                </a:gridCol>
                <a:gridCol w="1048622">
                  <a:extLst>
                    <a:ext uri="{9D8B030D-6E8A-4147-A177-3AD203B41FA5}">
                      <a16:colId xmlns:a16="http://schemas.microsoft.com/office/drawing/2014/main" val="3792169147"/>
                    </a:ext>
                  </a:extLst>
                </a:gridCol>
                <a:gridCol w="1141421">
                  <a:extLst>
                    <a:ext uri="{9D8B030D-6E8A-4147-A177-3AD203B41FA5}">
                      <a16:colId xmlns:a16="http://schemas.microsoft.com/office/drawing/2014/main" val="4106209877"/>
                    </a:ext>
                  </a:extLst>
                </a:gridCol>
                <a:gridCol w="1094299">
                  <a:extLst>
                    <a:ext uri="{9D8B030D-6E8A-4147-A177-3AD203B41FA5}">
                      <a16:colId xmlns:a16="http://schemas.microsoft.com/office/drawing/2014/main" val="1469228664"/>
                    </a:ext>
                  </a:extLst>
                </a:gridCol>
                <a:gridCol w="1172249">
                  <a:extLst>
                    <a:ext uri="{9D8B030D-6E8A-4147-A177-3AD203B41FA5}">
                      <a16:colId xmlns:a16="http://schemas.microsoft.com/office/drawing/2014/main" val="73438543"/>
                    </a:ext>
                  </a:extLst>
                </a:gridCol>
                <a:gridCol w="921630">
                  <a:extLst>
                    <a:ext uri="{9D8B030D-6E8A-4147-A177-3AD203B41FA5}">
                      <a16:colId xmlns:a16="http://schemas.microsoft.com/office/drawing/2014/main" val="2200530130"/>
                    </a:ext>
                  </a:extLst>
                </a:gridCol>
                <a:gridCol w="1075236">
                  <a:extLst>
                    <a:ext uri="{9D8B030D-6E8A-4147-A177-3AD203B41FA5}">
                      <a16:colId xmlns:a16="http://schemas.microsoft.com/office/drawing/2014/main" val="1589697548"/>
                    </a:ext>
                  </a:extLst>
                </a:gridCol>
                <a:gridCol w="1454143">
                  <a:extLst>
                    <a:ext uri="{9D8B030D-6E8A-4147-A177-3AD203B41FA5}">
                      <a16:colId xmlns:a16="http://schemas.microsoft.com/office/drawing/2014/main" val="1740583638"/>
                    </a:ext>
                  </a:extLst>
                </a:gridCol>
                <a:gridCol w="1459685">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60688">
                <a:tc>
                  <a:txBody>
                    <a:bodyPr/>
                    <a:lstStyle/>
                    <a:p>
                      <a:pPr algn="l" fontAlgn="b"/>
                      <a:r>
                        <a:rPr lang="en-US" sz="1200" b="0" i="0" u="none" strike="noStrike" dirty="0">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Axitinib</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BCL2</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oblimersen</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PARP10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rucaparib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IDG_PMTL</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MAP2K2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bay86-9766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4110069009"/>
                  </a:ext>
                </a:extLst>
              </a:tr>
              <a:tr h="521352">
                <a:tc>
                  <a:txBody>
                    <a:bodyPr/>
                    <a:lstStyle/>
                    <a:p>
                      <a:pPr algn="l" fontAlgn="b"/>
                      <a:r>
                        <a:rPr lang="en-US" sz="1200" b="0" i="0" u="none" strike="noStrike" dirty="0">
                          <a:solidFill>
                            <a:srgbClr val="000000"/>
                          </a:solidFill>
                          <a:effectLst/>
                          <a:latin typeface="Aptos Narrow" panose="020B0004020202020204" pitchFamily="34" charset="0"/>
                        </a:rPr>
                        <a:t>JAK2</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xl-019</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91117" y="5135356"/>
            <a:ext cx="11427536" cy="646331"/>
          </a:xfrm>
          <a:prstGeom prst="rect">
            <a:avLst/>
          </a:prstGeom>
          <a:noFill/>
        </p:spPr>
        <p:txBody>
          <a:bodyPr wrap="square" rtlCol="0">
            <a:spAutoFit/>
          </a:bodyPr>
          <a:lstStyle/>
          <a:p>
            <a:r>
              <a:rPr lang="en-US" dirty="0"/>
              <a:t>Majority of the PMTLs have multiple drugs associated with them. This table has 6669 relationships (rows) between PMTLs and Drugs</a:t>
            </a:r>
          </a:p>
        </p:txBody>
      </p:sp>
    </p:spTree>
    <p:extLst>
      <p:ext uri="{BB962C8B-B14F-4D97-AF65-F5344CB8AC3E}">
        <p14:creationId xmlns:p14="http://schemas.microsoft.com/office/powerpoint/2010/main" val="11569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PMTL Tumor Table</a:t>
            </a:r>
          </a:p>
        </p:txBody>
      </p:sp>
      <p:sp>
        <p:nvSpPr>
          <p:cNvPr id="3" name="Content Placeholder 2"/>
          <p:cNvSpPr>
            <a:spLocks noGrp="1"/>
          </p:cNvSpPr>
          <p:nvPr>
            <p:ph idx="1"/>
          </p:nvPr>
        </p:nvSpPr>
        <p:spPr>
          <a:xfrm>
            <a:off x="127370" y="639633"/>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PMTL-Tumor table :For each PMTL , this table provides the following: PMTL Gene Symbol , if the PMTL is targeted by at least one drug in CT, OT, or ID, sources where the PMTL was found, associated tumor name, if tumor is a pediatric cancer, reference for pediatric tumor, evidence count for the given PMTL-tumor relationship from OT , source of the relationship between PMTL and tumor. </a:t>
            </a:r>
          </a:p>
          <a:p>
            <a:r>
              <a:rPr lang="en-US" sz="1800" dirty="0">
                <a:solidFill>
                  <a:srgbClr val="000000"/>
                </a:solidFill>
              </a:rPr>
              <a:t>Following is a snapshot of the results taken from the PMTL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14</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421392879"/>
              </p:ext>
            </p:extLst>
          </p:nvPr>
        </p:nvGraphicFramePr>
        <p:xfrm>
          <a:off x="416563" y="2472170"/>
          <a:ext cx="11775437" cy="2830903"/>
        </p:xfrm>
        <a:graphic>
          <a:graphicData uri="http://schemas.openxmlformats.org/drawingml/2006/table">
            <a:tbl>
              <a:tblPr firstRow="1" bandRow="1">
                <a:tableStyleId>{5C22544A-7EE6-4342-B048-85BDC9FD1C3A}</a:tableStyleId>
              </a:tblPr>
              <a:tblGrid>
                <a:gridCol w="1154436">
                  <a:extLst>
                    <a:ext uri="{9D8B030D-6E8A-4147-A177-3AD203B41FA5}">
                      <a16:colId xmlns:a16="http://schemas.microsoft.com/office/drawing/2014/main" val="767560716"/>
                    </a:ext>
                  </a:extLst>
                </a:gridCol>
                <a:gridCol w="1069270">
                  <a:extLst>
                    <a:ext uri="{9D8B030D-6E8A-4147-A177-3AD203B41FA5}">
                      <a16:colId xmlns:a16="http://schemas.microsoft.com/office/drawing/2014/main" val="1109429456"/>
                    </a:ext>
                  </a:extLst>
                </a:gridCol>
                <a:gridCol w="1069270">
                  <a:extLst>
                    <a:ext uri="{9D8B030D-6E8A-4147-A177-3AD203B41FA5}">
                      <a16:colId xmlns:a16="http://schemas.microsoft.com/office/drawing/2014/main" val="3792169147"/>
                    </a:ext>
                  </a:extLst>
                </a:gridCol>
                <a:gridCol w="1163896">
                  <a:extLst>
                    <a:ext uri="{9D8B030D-6E8A-4147-A177-3AD203B41FA5}">
                      <a16:colId xmlns:a16="http://schemas.microsoft.com/office/drawing/2014/main" val="4106209877"/>
                    </a:ext>
                  </a:extLst>
                </a:gridCol>
                <a:gridCol w="1115846">
                  <a:extLst>
                    <a:ext uri="{9D8B030D-6E8A-4147-A177-3AD203B41FA5}">
                      <a16:colId xmlns:a16="http://schemas.microsoft.com/office/drawing/2014/main" val="1469228664"/>
                    </a:ext>
                  </a:extLst>
                </a:gridCol>
                <a:gridCol w="1195331">
                  <a:extLst>
                    <a:ext uri="{9D8B030D-6E8A-4147-A177-3AD203B41FA5}">
                      <a16:colId xmlns:a16="http://schemas.microsoft.com/office/drawing/2014/main" val="73438543"/>
                    </a:ext>
                  </a:extLst>
                </a:gridCol>
                <a:gridCol w="939777">
                  <a:extLst>
                    <a:ext uri="{9D8B030D-6E8A-4147-A177-3AD203B41FA5}">
                      <a16:colId xmlns:a16="http://schemas.microsoft.com/office/drawing/2014/main" val="2200530130"/>
                    </a:ext>
                  </a:extLst>
                </a:gridCol>
                <a:gridCol w="1096408">
                  <a:extLst>
                    <a:ext uri="{9D8B030D-6E8A-4147-A177-3AD203B41FA5}">
                      <a16:colId xmlns:a16="http://schemas.microsoft.com/office/drawing/2014/main" val="1589697548"/>
                    </a:ext>
                  </a:extLst>
                </a:gridCol>
                <a:gridCol w="1057059">
                  <a:extLst>
                    <a:ext uri="{9D8B030D-6E8A-4147-A177-3AD203B41FA5}">
                      <a16:colId xmlns:a16="http://schemas.microsoft.com/office/drawing/2014/main" val="1740583638"/>
                    </a:ext>
                  </a:extLst>
                </a:gridCol>
                <a:gridCol w="1914144">
                  <a:extLst>
                    <a:ext uri="{9D8B030D-6E8A-4147-A177-3AD203B41FA5}">
                      <a16:colId xmlns:a16="http://schemas.microsoft.com/office/drawing/2014/main" val="3889417040"/>
                    </a:ext>
                  </a:extLst>
                </a:gridCol>
              </a:tblGrid>
              <a:tr h="420115">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66466">
                <a:tc>
                  <a:txBody>
                    <a:bodyPr/>
                    <a:lstStyle/>
                    <a:p>
                      <a:pPr algn="l" fontAlgn="b"/>
                      <a:r>
                        <a:rPr lang="en-US" sz="1200" b="0" i="0" u="none" strike="noStrike">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acral lentiginous melanoma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https://link.springer.com/article/10.1007/BF02303565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3</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343368">
                <a:tc>
                  <a:txBody>
                    <a:bodyPr/>
                    <a:lstStyle/>
                    <a:p>
                      <a:pPr algn="l" fontAlgn="b"/>
                      <a:r>
                        <a:rPr lang="en-US" sz="1200" b="0" i="0" u="none" strike="noStrike">
                          <a:solidFill>
                            <a:srgbClr val="000000"/>
                          </a:solidFill>
                          <a:effectLst/>
                          <a:latin typeface="Aptos Narrow" panose="020B0004020202020204" pitchFamily="34" charset="0"/>
                        </a:rPr>
                        <a:t>FOXO3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teratoma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42377">
                <a:tc>
                  <a:txBody>
                    <a:bodyPr/>
                    <a:lstStyle/>
                    <a:p>
                      <a:pPr algn="l" fontAlgn="b"/>
                      <a:r>
                        <a:rPr lang="en-US" sz="1200" b="0" i="0" u="none" strike="noStrike">
                          <a:solidFill>
                            <a:srgbClr val="000000"/>
                          </a:solidFill>
                          <a:effectLst/>
                          <a:latin typeface="Aptos Narrow" panose="020B0004020202020204" pitchFamily="34" charset="0"/>
                        </a:rPr>
                        <a:t>JAK1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pancreatic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1217362924"/>
                  </a:ext>
                </a:extLst>
              </a:tr>
              <a:tr h="333269">
                <a:tc>
                  <a:txBody>
                    <a:bodyPr/>
                    <a:lstStyle/>
                    <a:p>
                      <a:pPr algn="l" fontAlgn="b"/>
                      <a:r>
                        <a:rPr lang="en-US" sz="1200" b="0" i="0" u="none" strike="noStrike">
                          <a:solidFill>
                            <a:srgbClr val="000000"/>
                          </a:solidFill>
                          <a:effectLst/>
                          <a:latin typeface="Aptos Narrow" panose="020B0004020202020204" pitchFamily="34" charset="0"/>
                        </a:rPr>
                        <a:t>PTEN</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fibrosarcoma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4110069009"/>
                  </a:ext>
                </a:extLst>
              </a:tr>
              <a:tr h="575805">
                <a:tc>
                  <a:txBody>
                    <a:bodyPr/>
                    <a:lstStyle/>
                    <a:p>
                      <a:pPr algn="l" fontAlgn="b"/>
                      <a:r>
                        <a:rPr lang="en-US" sz="1200" b="0" i="0" u="none" strike="noStrike">
                          <a:solidFill>
                            <a:srgbClr val="000000"/>
                          </a:solidFill>
                          <a:effectLst/>
                          <a:latin typeface="Aptos Narrow" panose="020B0004020202020204" pitchFamily="34" charset="0"/>
                        </a:rPr>
                        <a:t>STAT3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olfactory 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https://</a:t>
                      </a:r>
                      <a:r>
                        <a:rPr lang="en-US" sz="1200" b="0" i="0" u="none" strike="noStrike" dirty="0" err="1">
                          <a:solidFill>
                            <a:srgbClr val="000000"/>
                          </a:solidFill>
                          <a:effectLst/>
                          <a:latin typeface="Aptos Narrow" panose="020B0004020202020204" pitchFamily="34" charset="0"/>
                        </a:rPr>
                        <a:t>www.mdpi.com</a:t>
                      </a:r>
                      <a:r>
                        <a:rPr lang="en-US" sz="1200" b="0" i="0" u="none" strike="noStrike" dirty="0">
                          <a:solidFill>
                            <a:srgbClr val="000000"/>
                          </a:solidFill>
                          <a:effectLst/>
                          <a:latin typeface="Aptos Narrow" panose="020B0004020202020204" pitchFamily="34" charset="0"/>
                        </a:rPr>
                        <a:t>/2077-0383/10/12/2685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382232" y="5296375"/>
            <a:ext cx="11427536" cy="646331"/>
          </a:xfrm>
          <a:prstGeom prst="rect">
            <a:avLst/>
          </a:prstGeom>
          <a:noFill/>
        </p:spPr>
        <p:txBody>
          <a:bodyPr wrap="square" rtlCol="0">
            <a:spAutoFit/>
          </a:bodyPr>
          <a:lstStyle/>
          <a:p>
            <a:r>
              <a:rPr lang="en-US" dirty="0"/>
              <a:t>Majority of the PMTLs have multiple tumors associated with them. This table has 36298 relationships (rows) between PMTLs and tumors.</a:t>
            </a:r>
          </a:p>
        </p:txBody>
      </p:sp>
    </p:spTree>
    <p:extLst>
      <p:ext uri="{BB962C8B-B14F-4D97-AF65-F5344CB8AC3E}">
        <p14:creationId xmlns:p14="http://schemas.microsoft.com/office/powerpoint/2010/main" val="407866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Target Drug Table</a:t>
            </a:r>
          </a:p>
        </p:txBody>
      </p:sp>
      <p:sp>
        <p:nvSpPr>
          <p:cNvPr id="3" name="Content Placeholder 2"/>
          <p:cNvSpPr>
            <a:spLocks noGrp="1"/>
          </p:cNvSpPr>
          <p:nvPr>
            <p:ph idx="1"/>
          </p:nvPr>
        </p:nvSpPr>
        <p:spPr>
          <a:xfrm>
            <a:off x="417769" y="685800"/>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Target-Drug table :For each Target, this table provides the Gene Symbol, PMTL Status, associated drug name, if the drug was registered in clinical trials, the age type (pediatric, adult, or mixed) of population it was tested on in clinical trials, if the drug was present in IDG or OT databases, source of the Target-Drug relationship, source where the Target was found. </a:t>
            </a:r>
          </a:p>
          <a:p>
            <a:endParaRPr lang="en-US" sz="1800" dirty="0">
              <a:solidFill>
                <a:srgbClr val="000000"/>
              </a:solidFill>
            </a:endParaRPr>
          </a:p>
          <a:p>
            <a:r>
              <a:rPr lang="en-US" sz="1800" dirty="0">
                <a:solidFill>
                  <a:srgbClr val="000000"/>
                </a:solidFill>
              </a:rPr>
              <a:t>Following is a snapshot of the results taken from the Target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15</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2313549650"/>
              </p:ext>
            </p:extLst>
          </p:nvPr>
        </p:nvGraphicFramePr>
        <p:xfrm>
          <a:off x="444187" y="3095928"/>
          <a:ext cx="11548048" cy="1706928"/>
        </p:xfrm>
        <a:graphic>
          <a:graphicData uri="http://schemas.openxmlformats.org/drawingml/2006/table">
            <a:tbl>
              <a:tblPr firstRow="1" bandRow="1">
                <a:tableStyleId>{5C22544A-7EE6-4342-B048-85BDC9FD1C3A}</a:tableStyleId>
              </a:tblPr>
              <a:tblGrid>
                <a:gridCol w="1037897">
                  <a:extLst>
                    <a:ext uri="{9D8B030D-6E8A-4147-A177-3AD203B41FA5}">
                      <a16:colId xmlns:a16="http://schemas.microsoft.com/office/drawing/2014/main" val="767560716"/>
                    </a:ext>
                  </a:extLst>
                </a:gridCol>
                <a:gridCol w="961328">
                  <a:extLst>
                    <a:ext uri="{9D8B030D-6E8A-4147-A177-3AD203B41FA5}">
                      <a16:colId xmlns:a16="http://schemas.microsoft.com/office/drawing/2014/main" val="444106678"/>
                    </a:ext>
                  </a:extLst>
                </a:gridCol>
                <a:gridCol w="961328">
                  <a:extLst>
                    <a:ext uri="{9D8B030D-6E8A-4147-A177-3AD203B41FA5}">
                      <a16:colId xmlns:a16="http://schemas.microsoft.com/office/drawing/2014/main" val="1109429456"/>
                    </a:ext>
                  </a:extLst>
                </a:gridCol>
                <a:gridCol w="961328">
                  <a:extLst>
                    <a:ext uri="{9D8B030D-6E8A-4147-A177-3AD203B41FA5}">
                      <a16:colId xmlns:a16="http://schemas.microsoft.com/office/drawing/2014/main" val="3792169147"/>
                    </a:ext>
                  </a:extLst>
                </a:gridCol>
                <a:gridCol w="1046402">
                  <a:extLst>
                    <a:ext uri="{9D8B030D-6E8A-4147-A177-3AD203B41FA5}">
                      <a16:colId xmlns:a16="http://schemas.microsoft.com/office/drawing/2014/main" val="4106209877"/>
                    </a:ext>
                  </a:extLst>
                </a:gridCol>
                <a:gridCol w="1003203">
                  <a:extLst>
                    <a:ext uri="{9D8B030D-6E8A-4147-A177-3AD203B41FA5}">
                      <a16:colId xmlns:a16="http://schemas.microsoft.com/office/drawing/2014/main" val="1469228664"/>
                    </a:ext>
                  </a:extLst>
                </a:gridCol>
                <a:gridCol w="1074664">
                  <a:extLst>
                    <a:ext uri="{9D8B030D-6E8A-4147-A177-3AD203B41FA5}">
                      <a16:colId xmlns:a16="http://schemas.microsoft.com/office/drawing/2014/main" val="73438543"/>
                    </a:ext>
                  </a:extLst>
                </a:gridCol>
                <a:gridCol w="844908">
                  <a:extLst>
                    <a:ext uri="{9D8B030D-6E8A-4147-A177-3AD203B41FA5}">
                      <a16:colId xmlns:a16="http://schemas.microsoft.com/office/drawing/2014/main" val="2200530130"/>
                    </a:ext>
                  </a:extLst>
                </a:gridCol>
                <a:gridCol w="985727">
                  <a:extLst>
                    <a:ext uri="{9D8B030D-6E8A-4147-A177-3AD203B41FA5}">
                      <a16:colId xmlns:a16="http://schemas.microsoft.com/office/drawing/2014/main" val="1589697548"/>
                    </a:ext>
                  </a:extLst>
                </a:gridCol>
                <a:gridCol w="1333091">
                  <a:extLst>
                    <a:ext uri="{9D8B030D-6E8A-4147-A177-3AD203B41FA5}">
                      <a16:colId xmlns:a16="http://schemas.microsoft.com/office/drawing/2014/main" val="1740583638"/>
                    </a:ext>
                  </a:extLst>
                </a:gridCol>
                <a:gridCol w="1338172">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PMTL_Status</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40840">
                <a:tc>
                  <a:txBody>
                    <a:bodyPr/>
                    <a:lstStyle/>
                    <a:p>
                      <a:pPr algn="l" fontAlgn="b"/>
                      <a:r>
                        <a:rPr lang="en-US" sz="1200" b="0" i="0" u="none" strike="noStrike" dirty="0">
                          <a:solidFill>
                            <a:srgbClr val="000000"/>
                          </a:solidFill>
                          <a:effectLst/>
                          <a:latin typeface="Aptos Narrow" panose="020B0004020202020204" pitchFamily="34" charset="0"/>
                        </a:rPr>
                        <a:t>ACE</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accupril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EGFR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falnidamol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SCN11A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phenytoin</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TYRP1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imc-20d7s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4110069009"/>
                  </a:ext>
                </a:extLst>
              </a:tr>
              <a:tr h="237744">
                <a:tc>
                  <a:txBody>
                    <a:bodyPr/>
                    <a:lstStyle/>
                    <a:p>
                      <a:pPr algn="l" fontAlgn="b"/>
                      <a:r>
                        <a:rPr lang="en-US" sz="1200" b="0" i="0" u="none" strike="noStrike" dirty="0">
                          <a:solidFill>
                            <a:srgbClr val="000000"/>
                          </a:solidFill>
                          <a:effectLst/>
                          <a:latin typeface="Aptos Narrow" panose="020B0004020202020204" pitchFamily="34" charset="0"/>
                        </a:rPr>
                        <a:t>ZAP70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fostamatinib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445918" y="5105244"/>
            <a:ext cx="11427536" cy="646331"/>
          </a:xfrm>
          <a:prstGeom prst="rect">
            <a:avLst/>
          </a:prstGeom>
          <a:noFill/>
        </p:spPr>
        <p:txBody>
          <a:bodyPr wrap="square" rtlCol="0">
            <a:spAutoFit/>
          </a:bodyPr>
          <a:lstStyle/>
          <a:p>
            <a:r>
              <a:rPr lang="en-US" dirty="0"/>
              <a:t>Majority of the Targets have multiple drugs associated with them. This table has 26880 relationships (rows) between Targets and Drugs</a:t>
            </a:r>
          </a:p>
        </p:txBody>
      </p:sp>
    </p:spTree>
    <p:extLst>
      <p:ext uri="{BB962C8B-B14F-4D97-AF65-F5344CB8AC3E}">
        <p14:creationId xmlns:p14="http://schemas.microsoft.com/office/powerpoint/2010/main" val="224759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Target Tumor Table</a:t>
            </a:r>
          </a:p>
        </p:txBody>
      </p:sp>
      <p:sp>
        <p:nvSpPr>
          <p:cNvPr id="3" name="Content Placeholder 2"/>
          <p:cNvSpPr>
            <a:spLocks noGrp="1"/>
          </p:cNvSpPr>
          <p:nvPr>
            <p:ph idx="1"/>
          </p:nvPr>
        </p:nvSpPr>
        <p:spPr>
          <a:xfrm>
            <a:off x="83398" y="328737"/>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Target-Tumor table :For each Target , this table provides the following: Gene Symbol , if these Targets are targeted by at least one drug in CT, OT, or ID, sources where the Target was found, tumor name, if the tumor is a pediatric tumor, reference for pediatric tumor, evidence count for the given target-tumor relationship from OT , source of the relationship between target and tumor. </a:t>
            </a:r>
          </a:p>
          <a:p>
            <a:endParaRPr lang="en-US" sz="1800" dirty="0">
              <a:solidFill>
                <a:srgbClr val="000000"/>
              </a:solidFill>
            </a:endParaRPr>
          </a:p>
          <a:p>
            <a:r>
              <a:rPr lang="en-US" sz="1800" dirty="0">
                <a:solidFill>
                  <a:srgbClr val="000000"/>
                </a:solidFill>
              </a:rPr>
              <a:t>Following is a snapshot of the results taken from the Target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16</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530524130"/>
              </p:ext>
            </p:extLst>
          </p:nvPr>
        </p:nvGraphicFramePr>
        <p:xfrm>
          <a:off x="256746" y="2767785"/>
          <a:ext cx="11512941" cy="2224392"/>
        </p:xfrm>
        <a:graphic>
          <a:graphicData uri="http://schemas.openxmlformats.org/drawingml/2006/table">
            <a:tbl>
              <a:tblPr firstRow="1" bandRow="1">
                <a:tableStyleId>{5C22544A-7EE6-4342-B048-85BDC9FD1C3A}</a:tableStyleId>
              </a:tblPr>
              <a:tblGrid>
                <a:gridCol w="1027926">
                  <a:extLst>
                    <a:ext uri="{9D8B030D-6E8A-4147-A177-3AD203B41FA5}">
                      <a16:colId xmlns:a16="http://schemas.microsoft.com/office/drawing/2014/main" val="767560716"/>
                    </a:ext>
                  </a:extLst>
                </a:gridCol>
                <a:gridCol w="892856">
                  <a:extLst>
                    <a:ext uri="{9D8B030D-6E8A-4147-A177-3AD203B41FA5}">
                      <a16:colId xmlns:a16="http://schemas.microsoft.com/office/drawing/2014/main" val="3139742265"/>
                    </a:ext>
                  </a:extLst>
                </a:gridCol>
                <a:gridCol w="851478">
                  <a:extLst>
                    <a:ext uri="{9D8B030D-6E8A-4147-A177-3AD203B41FA5}">
                      <a16:colId xmlns:a16="http://schemas.microsoft.com/office/drawing/2014/main" val="1109429456"/>
                    </a:ext>
                  </a:extLst>
                </a:gridCol>
                <a:gridCol w="929675">
                  <a:extLst>
                    <a:ext uri="{9D8B030D-6E8A-4147-A177-3AD203B41FA5}">
                      <a16:colId xmlns:a16="http://schemas.microsoft.com/office/drawing/2014/main" val="3792169147"/>
                    </a:ext>
                  </a:extLst>
                </a:gridCol>
                <a:gridCol w="1094757">
                  <a:extLst>
                    <a:ext uri="{9D8B030D-6E8A-4147-A177-3AD203B41FA5}">
                      <a16:colId xmlns:a16="http://schemas.microsoft.com/office/drawing/2014/main" val="4106209877"/>
                    </a:ext>
                  </a:extLst>
                </a:gridCol>
                <a:gridCol w="920986">
                  <a:extLst>
                    <a:ext uri="{9D8B030D-6E8A-4147-A177-3AD203B41FA5}">
                      <a16:colId xmlns:a16="http://schemas.microsoft.com/office/drawing/2014/main" val="1469228664"/>
                    </a:ext>
                  </a:extLst>
                </a:gridCol>
                <a:gridCol w="1338036">
                  <a:extLst>
                    <a:ext uri="{9D8B030D-6E8A-4147-A177-3AD203B41FA5}">
                      <a16:colId xmlns:a16="http://schemas.microsoft.com/office/drawing/2014/main" val="73438543"/>
                    </a:ext>
                  </a:extLst>
                </a:gridCol>
                <a:gridCol w="835370">
                  <a:extLst>
                    <a:ext uri="{9D8B030D-6E8A-4147-A177-3AD203B41FA5}">
                      <a16:colId xmlns:a16="http://schemas.microsoft.com/office/drawing/2014/main" val="2200530130"/>
                    </a:ext>
                  </a:extLst>
                </a:gridCol>
                <a:gridCol w="1447557">
                  <a:extLst>
                    <a:ext uri="{9D8B030D-6E8A-4147-A177-3AD203B41FA5}">
                      <a16:colId xmlns:a16="http://schemas.microsoft.com/office/drawing/2014/main" val="1589697548"/>
                    </a:ext>
                  </a:extLst>
                </a:gridCol>
                <a:gridCol w="844950">
                  <a:extLst>
                    <a:ext uri="{9D8B030D-6E8A-4147-A177-3AD203B41FA5}">
                      <a16:colId xmlns:a16="http://schemas.microsoft.com/office/drawing/2014/main" val="1740583638"/>
                    </a:ext>
                  </a:extLst>
                </a:gridCol>
                <a:gridCol w="1329350">
                  <a:extLst>
                    <a:ext uri="{9D8B030D-6E8A-4147-A177-3AD203B41FA5}">
                      <a16:colId xmlns:a16="http://schemas.microsoft.com/office/drawing/2014/main" val="3889417040"/>
                    </a:ext>
                  </a:extLst>
                </a:gridCol>
              </a:tblGrid>
              <a:tr h="293298">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PMTL_Status</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17046">
                <a:tc>
                  <a:txBody>
                    <a:bodyPr/>
                    <a:lstStyle/>
                    <a:p>
                      <a:pPr algn="l" fontAlgn="b"/>
                      <a:r>
                        <a:rPr lang="en-US" sz="1200" b="0" i="0" u="none" strike="noStrike">
                          <a:solidFill>
                            <a:srgbClr val="000000"/>
                          </a:solidFill>
                          <a:effectLst/>
                          <a:latin typeface="Aptos Narrow" panose="020B0004020202020204" pitchFamily="34" charset="0"/>
                        </a:rPr>
                        <a:t>ABAT</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520827">
                <a:tc>
                  <a:txBody>
                    <a:bodyPr/>
                    <a:lstStyle/>
                    <a:p>
                      <a:pPr algn="l" fontAlgn="b"/>
                      <a:r>
                        <a:rPr lang="en-US" sz="1200" b="0" i="0" u="none" strike="noStrike">
                          <a:solidFill>
                            <a:srgbClr val="000000"/>
                          </a:solidFill>
                          <a:effectLst/>
                          <a:latin typeface="Aptos Narrow" panose="020B0004020202020204" pitchFamily="34" charset="0"/>
                        </a:rPr>
                        <a:t>BAX</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follicular lymphoma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https://www.ncbi.nlm.nih.gov/pmc/articles/PMC3566339/</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26047">
                <a:tc>
                  <a:txBody>
                    <a:bodyPr/>
                    <a:lstStyle/>
                    <a:p>
                      <a:pPr algn="l" fontAlgn="b"/>
                      <a:r>
                        <a:rPr lang="en-US" sz="1200" b="0" i="0" u="none" strike="noStrike">
                          <a:solidFill>
                            <a:srgbClr val="000000"/>
                          </a:solidFill>
                          <a:effectLst/>
                          <a:latin typeface="Aptos Narrow" panose="020B0004020202020204" pitchFamily="34" charset="0"/>
                        </a:rPr>
                        <a:t>MAPRE3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lung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50180">
                <a:tc>
                  <a:txBody>
                    <a:bodyPr/>
                    <a:lstStyle/>
                    <a:p>
                      <a:pPr algn="l" fontAlgn="b"/>
                      <a:r>
                        <a:rPr lang="en-US" sz="1200" b="0" i="0" u="none" strike="noStrike">
                          <a:solidFill>
                            <a:srgbClr val="000000"/>
                          </a:solidFill>
                          <a:effectLst/>
                          <a:latin typeface="Aptos Narrow" panose="020B0004020202020204" pitchFamily="34" charset="0"/>
                        </a:rPr>
                        <a:t>STXBP6</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subependymal giant cell astrocytoma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4110069009"/>
                  </a:ext>
                </a:extLst>
              </a:tr>
              <a:tr h="350180">
                <a:tc>
                  <a:txBody>
                    <a:bodyPr/>
                    <a:lstStyle/>
                    <a:p>
                      <a:pPr algn="l" fontAlgn="b"/>
                      <a:r>
                        <a:rPr lang="en-US" sz="1200" b="0" i="0" u="none" strike="noStrike">
                          <a:solidFill>
                            <a:srgbClr val="000000"/>
                          </a:solidFill>
                          <a:effectLst/>
                          <a:latin typeface="Aptos Narrow" panose="020B0004020202020204" pitchFamily="34" charset="0"/>
                        </a:rPr>
                        <a:t>UTF1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atypical teratoid rhabdoid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256746" y="5214520"/>
            <a:ext cx="11427536" cy="646331"/>
          </a:xfrm>
          <a:prstGeom prst="rect">
            <a:avLst/>
          </a:prstGeom>
          <a:noFill/>
        </p:spPr>
        <p:txBody>
          <a:bodyPr wrap="square" rtlCol="0">
            <a:spAutoFit/>
          </a:bodyPr>
          <a:lstStyle/>
          <a:p>
            <a:r>
              <a:rPr lang="en-US" dirty="0"/>
              <a:t>Majority of the targets have multiple tumors associated with them. This table has 127506 relationships (rows) between targets  and tumors.</a:t>
            </a:r>
          </a:p>
        </p:txBody>
      </p:sp>
    </p:spTree>
    <p:extLst>
      <p:ext uri="{BB962C8B-B14F-4D97-AF65-F5344CB8AC3E}">
        <p14:creationId xmlns:p14="http://schemas.microsoft.com/office/powerpoint/2010/main" val="94046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2: Pipeline to standardize tumors from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t>17</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349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18295" cy="632012"/>
          </a:xfrm>
        </p:spPr>
        <p:txBody>
          <a:bodyPr/>
          <a:lstStyle/>
          <a:p>
            <a:r>
              <a:rPr lang="en-US" dirty="0"/>
              <a:t>Background</a:t>
            </a:r>
          </a:p>
        </p:txBody>
      </p:sp>
      <p:sp>
        <p:nvSpPr>
          <p:cNvPr id="3" name="Content Placeholder 2"/>
          <p:cNvSpPr>
            <a:spLocks noGrp="1"/>
          </p:cNvSpPr>
          <p:nvPr>
            <p:ph idx="1"/>
          </p:nvPr>
        </p:nvSpPr>
        <p:spPr>
          <a:xfrm>
            <a:off x="702875" y="826015"/>
            <a:ext cx="11408442" cy="1958788"/>
          </a:xfrm>
        </p:spPr>
        <p:txBody>
          <a:bodyPr>
            <a:noAutofit/>
          </a:bodyPr>
          <a:lstStyle/>
          <a:p>
            <a:r>
              <a:rPr lang="en-US" sz="1600" b="0" i="0" u="none" strike="noStrike" dirty="0">
                <a:solidFill>
                  <a:srgbClr val="000000"/>
                </a:solidFill>
                <a:effectLst/>
                <a:latin typeface="Arial" panose="020B0604020202020204" pitchFamily="34" charset="0"/>
              </a:rPr>
              <a:t>There are limited public resources linking </a:t>
            </a:r>
            <a:r>
              <a:rPr lang="en-US" sz="1600" dirty="0">
                <a:solidFill>
                  <a:srgbClr val="000000"/>
                </a:solidFill>
              </a:rPr>
              <a:t>d</a:t>
            </a:r>
            <a:r>
              <a:rPr lang="en-US" sz="1600" b="0" i="0" u="none" strike="noStrike" dirty="0">
                <a:solidFill>
                  <a:srgbClr val="000000"/>
                </a:solidFill>
                <a:effectLst/>
                <a:latin typeface="Arial" panose="020B0604020202020204" pitchFamily="34" charset="0"/>
              </a:rPr>
              <a:t>iseases from CT database to FDA-PMTLs or targets and drugs in OT and IDG.</a:t>
            </a:r>
          </a:p>
          <a:p>
            <a:endParaRPr lang="en-US" sz="1600" dirty="0">
              <a:solidFill>
                <a:srgbClr val="000000"/>
              </a:solidFill>
            </a:endParaRPr>
          </a:p>
          <a:p>
            <a:r>
              <a:rPr lang="en-US" sz="1600" dirty="0">
                <a:solidFill>
                  <a:srgbClr val="000000"/>
                </a:solidFill>
              </a:rPr>
              <a:t>There are over 800,000 disease records (as of Aug 31, 2023) in the CT database. We are interested in extracting the tumors from these diseases. </a:t>
            </a:r>
          </a:p>
          <a:p>
            <a:endParaRPr lang="en-US" sz="1600" dirty="0">
              <a:solidFill>
                <a:srgbClr val="000000"/>
              </a:solidFill>
            </a:endParaRPr>
          </a:p>
          <a:p>
            <a:r>
              <a:rPr lang="en-US" sz="1600" dirty="0">
                <a:solidFill>
                  <a:srgbClr val="000000"/>
                </a:solidFill>
              </a:rPr>
              <a:t>However, integrating extracted tumors with other public databases is not trivial as tumor names are not standardized and contain multiple sources of variation. </a:t>
            </a:r>
          </a:p>
          <a:p>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18</a:t>
            </a:fld>
            <a:endParaRPr lang="en-US" dirty="0">
              <a:solidFill>
                <a:schemeClr val="bg1"/>
              </a:solidFill>
            </a:endParaRPr>
          </a:p>
        </p:txBody>
      </p:sp>
      <p:graphicFrame>
        <p:nvGraphicFramePr>
          <p:cNvPr id="5" name="Table 4">
            <a:extLst>
              <a:ext uri="{FF2B5EF4-FFF2-40B4-BE49-F238E27FC236}">
                <a16:creationId xmlns:a16="http://schemas.microsoft.com/office/drawing/2014/main" id="{58A84435-4DA4-37F0-5B89-DDB022AB0231}"/>
              </a:ext>
            </a:extLst>
          </p:cNvPr>
          <p:cNvGraphicFramePr>
            <a:graphicFrameLocks noGrp="1"/>
          </p:cNvGraphicFramePr>
          <p:nvPr>
            <p:extLst>
              <p:ext uri="{D42A27DB-BD31-4B8C-83A1-F6EECF244321}">
                <p14:modId xmlns:p14="http://schemas.microsoft.com/office/powerpoint/2010/main" val="1837091241"/>
              </p:ext>
            </p:extLst>
          </p:nvPr>
        </p:nvGraphicFramePr>
        <p:xfrm>
          <a:off x="2106706" y="3074894"/>
          <a:ext cx="7763436" cy="2741468"/>
        </p:xfrm>
        <a:graphic>
          <a:graphicData uri="http://schemas.openxmlformats.org/drawingml/2006/table">
            <a:tbl>
              <a:tblPr firstRow="1" bandRow="1">
                <a:tableStyleId>{5C22544A-7EE6-4342-B048-85BDC9FD1C3A}</a:tableStyleId>
              </a:tblPr>
              <a:tblGrid>
                <a:gridCol w="2664926">
                  <a:extLst>
                    <a:ext uri="{9D8B030D-6E8A-4147-A177-3AD203B41FA5}">
                      <a16:colId xmlns:a16="http://schemas.microsoft.com/office/drawing/2014/main" val="3723134122"/>
                    </a:ext>
                  </a:extLst>
                </a:gridCol>
                <a:gridCol w="2605945">
                  <a:extLst>
                    <a:ext uri="{9D8B030D-6E8A-4147-A177-3AD203B41FA5}">
                      <a16:colId xmlns:a16="http://schemas.microsoft.com/office/drawing/2014/main" val="1056878674"/>
                    </a:ext>
                  </a:extLst>
                </a:gridCol>
                <a:gridCol w="2492565">
                  <a:extLst>
                    <a:ext uri="{9D8B030D-6E8A-4147-A177-3AD203B41FA5}">
                      <a16:colId xmlns:a16="http://schemas.microsoft.com/office/drawing/2014/main" val="1500776081"/>
                    </a:ext>
                  </a:extLst>
                </a:gridCol>
              </a:tblGrid>
              <a:tr h="484147">
                <a:tc>
                  <a:txBody>
                    <a:bodyPr/>
                    <a:lstStyle/>
                    <a:p>
                      <a:r>
                        <a:rPr lang="en-US" sz="1100" dirty="0"/>
                        <a:t>CT Tumor Names</a:t>
                      </a:r>
                    </a:p>
                  </a:txBody>
                  <a:tcPr/>
                </a:tc>
                <a:tc>
                  <a:txBody>
                    <a:bodyPr/>
                    <a:lstStyle/>
                    <a:p>
                      <a:r>
                        <a:rPr lang="en-US" sz="1100" dirty="0"/>
                        <a:t>Issues</a:t>
                      </a:r>
                    </a:p>
                  </a:txBody>
                  <a:tcPr/>
                </a:tc>
                <a:tc>
                  <a:txBody>
                    <a:bodyPr/>
                    <a:lstStyle/>
                    <a:p>
                      <a:r>
                        <a:rPr lang="en-US" sz="1100" dirty="0"/>
                        <a:t>WHO Standard Names</a:t>
                      </a:r>
                    </a:p>
                  </a:txBody>
                  <a:tcPr/>
                </a:tc>
                <a:extLst>
                  <a:ext uri="{0D108BD9-81ED-4DB2-BD59-A6C34878D82A}">
                    <a16:rowId xmlns:a16="http://schemas.microsoft.com/office/drawing/2014/main" val="3698500330"/>
                  </a:ext>
                </a:extLst>
              </a:tr>
              <a:tr h="299812">
                <a:tc>
                  <a:txBody>
                    <a:bodyPr/>
                    <a:lstStyle/>
                    <a:p>
                      <a:r>
                        <a:rPr lang="en-US" sz="1100" dirty="0"/>
                        <a:t>acute myeloid </a:t>
                      </a:r>
                      <a:r>
                        <a:rPr lang="en-US" sz="1100" dirty="0" err="1"/>
                        <a:t>leucaemia</a:t>
                      </a:r>
                      <a:endParaRPr lang="en-US" sz="1100" dirty="0"/>
                    </a:p>
                  </a:txBody>
                  <a:tcPr/>
                </a:tc>
                <a:tc>
                  <a:txBody>
                    <a:bodyPr/>
                    <a:lstStyle/>
                    <a:p>
                      <a:r>
                        <a:rPr lang="en-US" sz="1100" dirty="0" err="1"/>
                        <a:t>Leukaemia</a:t>
                      </a:r>
                      <a:r>
                        <a:rPr lang="en-US" sz="1100" dirty="0"/>
                        <a:t> not spelled correctly </a:t>
                      </a:r>
                    </a:p>
                  </a:txBody>
                  <a:tcPr/>
                </a:tc>
                <a:tc>
                  <a:txBody>
                    <a:bodyPr/>
                    <a:lstStyle/>
                    <a:p>
                      <a:r>
                        <a:rPr lang="en-US" sz="1100" dirty="0">
                          <a:effectLst/>
                        </a:rPr>
                        <a:t>acute myeloid </a:t>
                      </a:r>
                      <a:r>
                        <a:rPr lang="en-US" sz="1100" dirty="0" err="1">
                          <a:effectLst/>
                        </a:rPr>
                        <a:t>leukaemia</a:t>
                      </a:r>
                      <a:endParaRPr lang="en-US" sz="1100" dirty="0">
                        <a:effectLst/>
                      </a:endParaRPr>
                    </a:p>
                  </a:txBody>
                  <a:tcPr marL="47625" marR="47625" marT="38100" marB="38100" anchor="ctr"/>
                </a:tc>
                <a:extLst>
                  <a:ext uri="{0D108BD9-81ED-4DB2-BD59-A6C34878D82A}">
                    <a16:rowId xmlns:a16="http://schemas.microsoft.com/office/drawing/2014/main" val="19790689"/>
                  </a:ext>
                </a:extLst>
              </a:tr>
              <a:tr h="567914">
                <a:tc>
                  <a:txBody>
                    <a:bodyPr/>
                    <a:lstStyle/>
                    <a:p>
                      <a:r>
                        <a:rPr lang="en-US" sz="1100" dirty="0"/>
                        <a:t>glioblastoma or solid tumors, epidermal growth factor receptor (</a:t>
                      </a:r>
                      <a:r>
                        <a:rPr lang="en-US" sz="1100" dirty="0" err="1"/>
                        <a:t>egfr</a:t>
                      </a:r>
                      <a:r>
                        <a:rPr lang="en-US" sz="1100" dirty="0"/>
                        <a:t>) diagnosis</a:t>
                      </a:r>
                    </a:p>
                    <a:p>
                      <a:endParaRPr lang="en-US" sz="1100" dirty="0"/>
                    </a:p>
                  </a:txBody>
                  <a:tcPr/>
                </a:tc>
                <a:tc>
                  <a:txBody>
                    <a:bodyPr/>
                    <a:lstStyle/>
                    <a:p>
                      <a:r>
                        <a:rPr lang="en-US" sz="1100" dirty="0"/>
                        <a:t>Has two types of tumor: glioblastoma and solid tumors, extra information on  EGFR</a:t>
                      </a:r>
                    </a:p>
                  </a:txBody>
                  <a:tcPr/>
                </a:tc>
                <a:tc>
                  <a:txBody>
                    <a:bodyPr/>
                    <a:lstStyle/>
                    <a:p>
                      <a:r>
                        <a:rPr lang="en-US" sz="1100" dirty="0"/>
                        <a:t>glioblastoma, </a:t>
                      </a:r>
                      <a:r>
                        <a:rPr lang="en-US" sz="1100" dirty="0" err="1"/>
                        <a:t>idh</a:t>
                      </a:r>
                      <a:r>
                        <a:rPr lang="en-US" sz="1100" dirty="0"/>
                        <a:t>-wildtype</a:t>
                      </a:r>
                    </a:p>
                  </a:txBody>
                  <a:tcPr/>
                </a:tc>
                <a:extLst>
                  <a:ext uri="{0D108BD9-81ED-4DB2-BD59-A6C34878D82A}">
                    <a16:rowId xmlns:a16="http://schemas.microsoft.com/office/drawing/2014/main" val="2914966253"/>
                  </a:ext>
                </a:extLst>
              </a:tr>
              <a:tr h="394385">
                <a:tc>
                  <a:txBody>
                    <a:bodyPr/>
                    <a:lstStyle/>
                    <a:p>
                      <a:r>
                        <a:rPr lang="en-US" sz="1100" dirty="0">
                          <a:effectLst/>
                        </a:rPr>
                        <a:t>pathologic stage </a:t>
                      </a:r>
                      <a:r>
                        <a:rPr lang="en-US" sz="1100" dirty="0" err="1">
                          <a:effectLst/>
                        </a:rPr>
                        <a:t>i</a:t>
                      </a:r>
                      <a:r>
                        <a:rPr lang="en-US" sz="1100" dirty="0">
                          <a:effectLst/>
                        </a:rPr>
                        <a:t> </a:t>
                      </a:r>
                      <a:r>
                        <a:rPr lang="en-US" sz="1100" dirty="0" err="1">
                          <a:effectLst/>
                        </a:rPr>
                        <a:t>merkel</a:t>
                      </a:r>
                      <a:r>
                        <a:rPr lang="en-US" sz="1100" dirty="0">
                          <a:effectLst/>
                        </a:rPr>
                        <a:t> cell carcinoma </a:t>
                      </a:r>
                      <a:r>
                        <a:rPr lang="en-US" sz="1100" dirty="0" err="1">
                          <a:effectLst/>
                        </a:rPr>
                        <a:t>ajcc</a:t>
                      </a:r>
                      <a:r>
                        <a:rPr lang="en-US" sz="1100" dirty="0">
                          <a:effectLst/>
                        </a:rPr>
                        <a:t> v8</a:t>
                      </a:r>
                    </a:p>
                  </a:txBody>
                  <a:tcPr marL="47625" marR="47625" marT="38100" marB="38100" anchor="ctr"/>
                </a:tc>
                <a:tc>
                  <a:txBody>
                    <a:bodyPr/>
                    <a:lstStyle/>
                    <a:p>
                      <a:r>
                        <a:rPr lang="en-US" sz="1100" dirty="0">
                          <a:effectLst/>
                        </a:rPr>
                        <a:t>extra information on staging</a:t>
                      </a:r>
                    </a:p>
                  </a:txBody>
                  <a:tcPr marL="47625" marR="47625" marT="38100" marB="38100" anchor="ctr"/>
                </a:tc>
                <a:tc>
                  <a:txBody>
                    <a:bodyPr/>
                    <a:lstStyle/>
                    <a:p>
                      <a:r>
                        <a:rPr lang="en-US" sz="1100" dirty="0" err="1">
                          <a:effectLst/>
                        </a:rPr>
                        <a:t>merkel</a:t>
                      </a:r>
                      <a:r>
                        <a:rPr lang="en-US" sz="1100" dirty="0">
                          <a:effectLst/>
                        </a:rPr>
                        <a:t> cell carcinoma</a:t>
                      </a:r>
                    </a:p>
                  </a:txBody>
                  <a:tcPr marL="47625" marR="47625" marT="38100" marB="38100" anchor="ctr"/>
                </a:tc>
                <a:extLst>
                  <a:ext uri="{0D108BD9-81ED-4DB2-BD59-A6C34878D82A}">
                    <a16:rowId xmlns:a16="http://schemas.microsoft.com/office/drawing/2014/main" val="2625969749"/>
                  </a:ext>
                </a:extLst>
              </a:tr>
              <a:tr h="357309">
                <a:tc>
                  <a:txBody>
                    <a:bodyPr/>
                    <a:lstStyle/>
                    <a:p>
                      <a:r>
                        <a:rPr lang="en-US" sz="1100" dirty="0">
                          <a:effectLst/>
                        </a:rPr>
                        <a:t>adrenocortical carcinoma (part g)</a:t>
                      </a:r>
                    </a:p>
                  </a:txBody>
                  <a:tcPr marL="47625" marR="47625" marT="38100" marB="38100" anchor="ctr"/>
                </a:tc>
                <a:tc>
                  <a:txBody>
                    <a:bodyPr/>
                    <a:lstStyle/>
                    <a:p>
                      <a:r>
                        <a:rPr lang="en-US" sz="1100" dirty="0">
                          <a:effectLst/>
                        </a:rPr>
                        <a:t> Extra information in bracket</a:t>
                      </a:r>
                    </a:p>
                  </a:txBody>
                  <a:tcPr marL="47625" marR="47625" marT="38100" marB="38100" anchor="ctr"/>
                </a:tc>
                <a:tc>
                  <a:txBody>
                    <a:bodyPr/>
                    <a:lstStyle/>
                    <a:p>
                      <a:r>
                        <a:rPr lang="en-US" sz="1100" dirty="0">
                          <a:effectLst/>
                        </a:rPr>
                        <a:t> adrenal cortical carcinoma</a:t>
                      </a:r>
                    </a:p>
                  </a:txBody>
                  <a:tcPr marL="47625" marR="47625" marT="38100" marB="38100" anchor="ctr"/>
                </a:tc>
                <a:extLst>
                  <a:ext uri="{0D108BD9-81ED-4DB2-BD59-A6C34878D82A}">
                    <a16:rowId xmlns:a16="http://schemas.microsoft.com/office/drawing/2014/main" val="2523183528"/>
                  </a:ext>
                </a:extLst>
              </a:tr>
              <a:tr h="567914">
                <a:tc>
                  <a:txBody>
                    <a:bodyPr/>
                    <a:lstStyle/>
                    <a:p>
                      <a:r>
                        <a:rPr lang="en-US" sz="1100" dirty="0" err="1"/>
                        <a:t>ann</a:t>
                      </a:r>
                      <a:r>
                        <a:rPr lang="en-US" sz="1100" dirty="0"/>
                        <a:t> arbor stage iii diffuse large b-cell lymphoma</a:t>
                      </a:r>
                    </a:p>
                    <a:p>
                      <a:endParaRPr lang="en-US" sz="1100" dirty="0"/>
                    </a:p>
                  </a:txBody>
                  <a:tcPr/>
                </a:tc>
                <a:tc>
                  <a:txBody>
                    <a:bodyPr/>
                    <a:lstStyle/>
                    <a:p>
                      <a:r>
                        <a:rPr lang="en-US" sz="1100" dirty="0"/>
                        <a:t> extra information on staging </a:t>
                      </a:r>
                    </a:p>
                  </a:txBody>
                  <a:tcPr/>
                </a:tc>
                <a:tc>
                  <a:txBody>
                    <a:bodyPr/>
                    <a:lstStyle/>
                    <a:p>
                      <a:r>
                        <a:rPr lang="en-US" sz="1100" dirty="0"/>
                        <a:t>diffuse large b-cell lymphoma</a:t>
                      </a:r>
                    </a:p>
                    <a:p>
                      <a:endParaRPr lang="en-US" sz="1100" dirty="0"/>
                    </a:p>
                  </a:txBody>
                  <a:tcPr/>
                </a:tc>
                <a:extLst>
                  <a:ext uri="{0D108BD9-81ED-4DB2-BD59-A6C34878D82A}">
                    <a16:rowId xmlns:a16="http://schemas.microsoft.com/office/drawing/2014/main" val="50512747"/>
                  </a:ext>
                </a:extLst>
              </a:tr>
            </a:tbl>
          </a:graphicData>
        </a:graphic>
      </p:graphicFrame>
    </p:spTree>
    <p:extLst>
      <p:ext uri="{BB962C8B-B14F-4D97-AF65-F5344CB8AC3E}">
        <p14:creationId xmlns:p14="http://schemas.microsoft.com/office/powerpoint/2010/main" val="235197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6" y="0"/>
            <a:ext cx="10865777" cy="1143000"/>
          </a:xfrm>
        </p:spPr>
        <p:txBody>
          <a:bodyPr/>
          <a:lstStyle/>
          <a:p>
            <a:r>
              <a:rPr lang="en-US" dirty="0"/>
              <a:t>Standardizing CT tumor names Method 1</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Method 1 (Edit Distance) : Find the pairwise edit distance between every tumor in CT and WHO Tumors, and find the closest WHO tumor. </a:t>
            </a: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19</a:t>
            </a:fld>
            <a:endParaRPr lang="en-US" dirty="0">
              <a:solidFill>
                <a:schemeClr val="bg1"/>
              </a:solidFill>
            </a:endParaRPr>
          </a:p>
        </p:txBody>
      </p:sp>
      <p:pic>
        <p:nvPicPr>
          <p:cNvPr id="8" name="Picture 7" descr="A diagram of a cancer patient&#10;&#10;Description automatically generated">
            <a:extLst>
              <a:ext uri="{FF2B5EF4-FFF2-40B4-BE49-F238E27FC236}">
                <a16:creationId xmlns:a16="http://schemas.microsoft.com/office/drawing/2014/main" id="{FEA93937-F77D-9402-D568-CBAADABFA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447" y="1437750"/>
            <a:ext cx="9350188" cy="4643646"/>
          </a:xfrm>
          <a:prstGeom prst="rect">
            <a:avLst/>
          </a:prstGeom>
        </p:spPr>
      </p:pic>
    </p:spTree>
    <p:extLst>
      <p:ext uri="{BB962C8B-B14F-4D97-AF65-F5344CB8AC3E}">
        <p14:creationId xmlns:p14="http://schemas.microsoft.com/office/powerpoint/2010/main" val="84658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1</a:t>
            </a:r>
          </a:p>
        </p:txBody>
      </p:sp>
      <p:sp>
        <p:nvSpPr>
          <p:cNvPr id="4" name="Slide Number Placeholder 3"/>
          <p:cNvSpPr>
            <a:spLocks noGrp="1"/>
          </p:cNvSpPr>
          <p:nvPr>
            <p:ph type="sldNum" sz="quarter" idx="12"/>
          </p:nvPr>
        </p:nvSpPr>
        <p:spPr/>
        <p:txBody>
          <a:bodyPr/>
          <a:lstStyle/>
          <a:p>
            <a:fld id="{AD40181A-01B0-4CB8-8614-1473649F6741}" type="slidenum">
              <a:rPr lang="en-US" smtClean="0"/>
              <a:t>2</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424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982318" cy="1157464"/>
          </a:xfrm>
        </p:spPr>
        <p:txBody>
          <a:bodyPr/>
          <a:lstStyle/>
          <a:p>
            <a:r>
              <a:rPr lang="en-US" dirty="0"/>
              <a:t>Standardizing CT tumor names Method 2</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Method 2 (Edit Distance + Clustering): Use the edit distances as dissimilarity matrix in clustering algorithms and cluster similar tumors together.  For each cluster member in a given cluster, find the closest matching WHO tumor, the WHO tumor which is represented the most in the cluster is established as the standardized tumor name for that cluster of tumors. </a:t>
            </a: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20</a:t>
            </a:fld>
            <a:endParaRPr lang="en-US" dirty="0">
              <a:solidFill>
                <a:schemeClr val="bg1"/>
              </a:solidFill>
            </a:endParaRPr>
          </a:p>
        </p:txBody>
      </p:sp>
      <p:pic>
        <p:nvPicPr>
          <p:cNvPr id="11" name="Picture 10" descr="A diagram of a medical procedure&#10;&#10;Description automatically generated">
            <a:extLst>
              <a:ext uri="{FF2B5EF4-FFF2-40B4-BE49-F238E27FC236}">
                <a16:creationId xmlns:a16="http://schemas.microsoft.com/office/drawing/2014/main" id="{66EB9C56-D7DC-7D88-B1D2-13E6ABFE3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16" y="1935372"/>
            <a:ext cx="10635087" cy="3900651"/>
          </a:xfrm>
          <a:prstGeom prst="rect">
            <a:avLst/>
          </a:prstGeom>
        </p:spPr>
      </p:pic>
    </p:spTree>
    <p:extLst>
      <p:ext uri="{BB962C8B-B14F-4D97-AF65-F5344CB8AC3E}">
        <p14:creationId xmlns:p14="http://schemas.microsoft.com/office/powerpoint/2010/main" val="1055254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803024" cy="1192306"/>
          </a:xfrm>
        </p:spPr>
        <p:txBody>
          <a:bodyPr/>
          <a:lstStyle/>
          <a:p>
            <a:r>
              <a:rPr lang="en-US" dirty="0"/>
              <a:t>Standardizing CT tumor names Method 3</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Method 3 (Embedding and compute embedding distance ): </a:t>
            </a:r>
          </a:p>
          <a:p>
            <a:pPr lvl="1"/>
            <a:r>
              <a:rPr lang="en-US" sz="1800" b="0" i="0" u="none" strike="noStrike" dirty="0">
                <a:solidFill>
                  <a:srgbClr val="000000"/>
                </a:solidFill>
                <a:effectLst/>
                <a:latin typeface="Arial" panose="020B0604020202020204" pitchFamily="34" charset="0"/>
              </a:rPr>
              <a:t>Generate embeddings (convert tumor names to numeric vectors) using Open AI’s ADA 2.0 and V-3 Large. </a:t>
            </a:r>
          </a:p>
          <a:p>
            <a:pPr lvl="1"/>
            <a:r>
              <a:rPr lang="en-US" sz="1800" b="0" i="0" u="none" strike="noStrike" dirty="0">
                <a:solidFill>
                  <a:srgbClr val="000000"/>
                </a:solidFill>
                <a:effectLst/>
                <a:latin typeface="Arial" panose="020B0604020202020204" pitchFamily="34" charset="0"/>
              </a:rPr>
              <a:t>Embeddings are low dimensional representation of text data. </a:t>
            </a:r>
          </a:p>
          <a:p>
            <a:pPr lvl="1"/>
            <a:r>
              <a:rPr lang="en-US" sz="1800" b="0" i="0" u="none" strike="noStrike" dirty="0">
                <a:solidFill>
                  <a:srgbClr val="000000"/>
                </a:solidFill>
                <a:effectLst/>
                <a:latin typeface="Arial" panose="020B0604020202020204" pitchFamily="34" charset="0"/>
              </a:rPr>
              <a:t>Embeddings gene</a:t>
            </a:r>
            <a:r>
              <a:rPr lang="en-US" sz="1800" dirty="0">
                <a:solidFill>
                  <a:srgbClr val="000000"/>
                </a:solidFill>
                <a:latin typeface="Arial" panose="020B0604020202020204" pitchFamily="34" charset="0"/>
              </a:rPr>
              <a:t>rated by ADA 2.0 has 1536 dimensions and V-3 has 3072 dimensions.  </a:t>
            </a:r>
          </a:p>
          <a:p>
            <a:pPr lvl="1"/>
            <a:r>
              <a:rPr lang="en-US" sz="1800" dirty="0">
                <a:solidFill>
                  <a:srgbClr val="000000"/>
                </a:solidFill>
                <a:latin typeface="Arial" panose="020B0604020202020204" pitchFamily="34" charset="0"/>
              </a:rPr>
              <a:t>Cost of generating embeddings for 15K diseases ~$6.00 for ADA 2.0.</a:t>
            </a:r>
          </a:p>
          <a:p>
            <a:pPr lvl="1"/>
            <a:r>
              <a:rPr lang="en-US" sz="1800" dirty="0">
                <a:solidFill>
                  <a:srgbClr val="000000"/>
                </a:solidFill>
                <a:latin typeface="Arial" panose="020B0604020202020204" pitchFamily="34" charset="0"/>
              </a:rPr>
              <a:t>For each CT tumor compute the closest matching WHO tumor by computing the pairwise Euclidean distance.</a:t>
            </a:r>
          </a:p>
          <a:p>
            <a:pPr lvl="1"/>
            <a:endParaRPr lang="en-US" sz="1800" dirty="0">
              <a:solidFill>
                <a:srgbClr val="000000"/>
              </a:solidFill>
              <a:latin typeface="Arial" panose="020B0604020202020204" pitchFamily="34" charset="0"/>
            </a:endParaRPr>
          </a:p>
          <a:p>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21</a:t>
            </a:fld>
            <a:endParaRPr lang="en-US" dirty="0">
              <a:solidFill>
                <a:schemeClr val="bg1"/>
              </a:solidFill>
            </a:endParaRPr>
          </a:p>
        </p:txBody>
      </p:sp>
      <p:pic>
        <p:nvPicPr>
          <p:cNvPr id="6" name="Picture 5" descr="A black background with white rectangles&#10;&#10;Description automatically generated">
            <a:extLst>
              <a:ext uri="{FF2B5EF4-FFF2-40B4-BE49-F238E27FC236}">
                <a16:creationId xmlns:a16="http://schemas.microsoft.com/office/drawing/2014/main" id="{659048EE-3C72-7CBC-3259-05D0FB63B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197055"/>
            <a:ext cx="10022541" cy="2745941"/>
          </a:xfrm>
          <a:prstGeom prst="rect">
            <a:avLst/>
          </a:prstGeom>
        </p:spPr>
      </p:pic>
    </p:spTree>
    <p:extLst>
      <p:ext uri="{BB962C8B-B14F-4D97-AF65-F5344CB8AC3E}">
        <p14:creationId xmlns:p14="http://schemas.microsoft.com/office/powerpoint/2010/main" val="338671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803024" cy="1192306"/>
          </a:xfrm>
        </p:spPr>
        <p:txBody>
          <a:bodyPr/>
          <a:lstStyle/>
          <a:p>
            <a:r>
              <a:rPr lang="en-US" dirty="0"/>
              <a:t>Standardizing CT tumor names Method 4</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Method 4 (Embedding and Clustering ): </a:t>
            </a:r>
          </a:p>
          <a:p>
            <a:pPr lvl="1"/>
            <a:r>
              <a:rPr lang="en-US" sz="1800" b="0" i="0" u="none" strike="noStrike" dirty="0">
                <a:solidFill>
                  <a:srgbClr val="000000"/>
                </a:solidFill>
                <a:effectLst/>
                <a:latin typeface="Arial" panose="020B0604020202020204" pitchFamily="34" charset="0"/>
              </a:rPr>
              <a:t>Generate embeddings (convert tumor names to numeric vectors) using Open AI’s ADA 2.0 and V-3 Large. </a:t>
            </a:r>
          </a:p>
          <a:p>
            <a:pPr lvl="1"/>
            <a:r>
              <a:rPr lang="en-US" sz="1800" b="0" i="0" u="none" strike="noStrike" dirty="0">
                <a:solidFill>
                  <a:srgbClr val="000000"/>
                </a:solidFill>
                <a:effectLst/>
                <a:latin typeface="Arial" panose="020B0604020202020204" pitchFamily="34" charset="0"/>
              </a:rPr>
              <a:t>Embeddings gene</a:t>
            </a:r>
            <a:r>
              <a:rPr lang="en-US" sz="1800" dirty="0">
                <a:solidFill>
                  <a:srgbClr val="000000"/>
                </a:solidFill>
                <a:latin typeface="Arial" panose="020B0604020202020204" pitchFamily="34" charset="0"/>
              </a:rPr>
              <a:t>rated by ADA 2.0 has 1536 dimensions and V-3 has 3072 dimensions.  </a:t>
            </a:r>
          </a:p>
          <a:p>
            <a:pPr lvl="1"/>
            <a:r>
              <a:rPr lang="en-US" sz="1800" dirty="0">
                <a:solidFill>
                  <a:srgbClr val="000000"/>
                </a:solidFill>
                <a:latin typeface="Arial" panose="020B0604020202020204" pitchFamily="34" charset="0"/>
              </a:rPr>
              <a:t>Apply PCA to reduce dimensions and Cluster the tumor names using </a:t>
            </a:r>
            <a:r>
              <a:rPr lang="en-US" sz="1800" dirty="0" err="1">
                <a:solidFill>
                  <a:srgbClr val="000000"/>
                </a:solidFill>
                <a:latin typeface="Arial" panose="020B0604020202020204" pitchFamily="34" charset="0"/>
              </a:rPr>
              <a:t>Kmeans</a:t>
            </a:r>
            <a:r>
              <a:rPr lang="en-US" sz="1800" dirty="0">
                <a:solidFill>
                  <a:srgbClr val="000000"/>
                </a:solidFill>
                <a:latin typeface="Arial" panose="020B0604020202020204" pitchFamily="34" charset="0"/>
              </a:rPr>
              <a:t> and Affinity propagation.</a:t>
            </a:r>
          </a:p>
          <a:p>
            <a:pPr lvl="1"/>
            <a:r>
              <a:rPr lang="en-US" sz="1800" dirty="0">
                <a:solidFill>
                  <a:srgbClr val="000000"/>
                </a:solidFill>
                <a:latin typeface="Arial" panose="020B0604020202020204" pitchFamily="34" charset="0"/>
              </a:rPr>
              <a:t>For each cluster compute the closest WHO tumor by computing pairwise Euclidean distance for each cluster member. Assign the WHO tumor which is most represented in the cluster as the standardized tumor name.</a:t>
            </a:r>
          </a:p>
          <a:p>
            <a:pPr lvl="1"/>
            <a:endParaRPr lang="en-US" sz="1800" dirty="0">
              <a:solidFill>
                <a:srgbClr val="000000"/>
              </a:solidFill>
              <a:latin typeface="Arial" panose="020B0604020202020204" pitchFamily="34" charset="0"/>
            </a:endParaRPr>
          </a:p>
          <a:p>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22</a:t>
            </a:fld>
            <a:endParaRPr lang="en-US" dirty="0">
              <a:solidFill>
                <a:schemeClr val="bg1"/>
              </a:solidFill>
            </a:endParaRPr>
          </a:p>
        </p:txBody>
      </p:sp>
      <p:pic>
        <p:nvPicPr>
          <p:cNvPr id="6" name="Picture 5" descr="A black background with white rectangles&#10;&#10;Description automatically generated">
            <a:extLst>
              <a:ext uri="{FF2B5EF4-FFF2-40B4-BE49-F238E27FC236}">
                <a16:creationId xmlns:a16="http://schemas.microsoft.com/office/drawing/2014/main" id="{F844E533-BB1C-0578-7347-9D1C9BB71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7" y="2717594"/>
            <a:ext cx="11856223" cy="3360475"/>
          </a:xfrm>
          <a:prstGeom prst="rect">
            <a:avLst/>
          </a:prstGeom>
        </p:spPr>
      </p:pic>
    </p:spTree>
    <p:extLst>
      <p:ext uri="{BB962C8B-B14F-4D97-AF65-F5344CB8AC3E}">
        <p14:creationId xmlns:p14="http://schemas.microsoft.com/office/powerpoint/2010/main" val="135993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803024" cy="1192306"/>
          </a:xfrm>
        </p:spPr>
        <p:txBody>
          <a:bodyPr/>
          <a:lstStyle/>
          <a:p>
            <a:r>
              <a:rPr lang="en-US" dirty="0"/>
              <a:t>Method Evaluation</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We went over the 800,000 diseases in CT databases, and selected the diseases which were associated with a drug registered in clinical </a:t>
            </a:r>
            <a:r>
              <a:rPr lang="en-US" sz="1800" dirty="0" err="1">
                <a:solidFill>
                  <a:srgbClr val="000000"/>
                </a:solidFill>
              </a:rPr>
              <a:t>trials,and</a:t>
            </a:r>
            <a:r>
              <a:rPr lang="en-US" sz="1800" dirty="0">
                <a:solidFill>
                  <a:srgbClr val="000000"/>
                </a:solidFill>
              </a:rPr>
              <a:t> removed instances of duplicate diseases. </a:t>
            </a:r>
          </a:p>
          <a:p>
            <a:endParaRPr lang="en-US" sz="1800" dirty="0">
              <a:solidFill>
                <a:srgbClr val="000000"/>
              </a:solidFill>
            </a:endParaRPr>
          </a:p>
          <a:p>
            <a:r>
              <a:rPr lang="en-US" sz="1800" dirty="0">
                <a:solidFill>
                  <a:srgbClr val="000000"/>
                </a:solidFill>
              </a:rPr>
              <a:t>After filtering the diseases, we identified 13K unique tumors in the CT database .</a:t>
            </a:r>
          </a:p>
          <a:p>
            <a:endParaRPr lang="en-US" sz="1800" dirty="0">
              <a:solidFill>
                <a:srgbClr val="000000"/>
              </a:solidFill>
            </a:endParaRPr>
          </a:p>
          <a:p>
            <a:r>
              <a:rPr lang="en-US" sz="1800" dirty="0">
                <a:solidFill>
                  <a:srgbClr val="000000"/>
                </a:solidFill>
              </a:rPr>
              <a:t>We randomly selected 1600  tumors from the CT database to evaluate the performance of our methods. Out of which 578 tumors had a viable ground truth , i.e., they could be mapped to tumor name in the WHO database.  There many tumor in the CT database which cannot be mapped to a WHO Tumor. For instance, consider the CT tumor :  “Triple Negative Breast Cancer”, this term is not present in the WHO Tumor database (5</a:t>
            </a:r>
            <a:r>
              <a:rPr lang="en-US" sz="1800" baseline="30000" dirty="0">
                <a:solidFill>
                  <a:srgbClr val="000000"/>
                </a:solidFill>
              </a:rPr>
              <a:t>th</a:t>
            </a:r>
            <a:r>
              <a:rPr lang="en-US" sz="1800" dirty="0">
                <a:solidFill>
                  <a:srgbClr val="000000"/>
                </a:solidFill>
              </a:rPr>
              <a:t> Edition).  Thus, for such tumors our methods cannot be expected to perform.</a:t>
            </a:r>
          </a:p>
          <a:p>
            <a:endParaRPr lang="en-US" sz="1800" dirty="0">
              <a:solidFill>
                <a:srgbClr val="000000"/>
              </a:solidFill>
            </a:endParaRPr>
          </a:p>
          <a:p>
            <a:r>
              <a:rPr lang="en-US" sz="1800" dirty="0">
                <a:solidFill>
                  <a:srgbClr val="000000"/>
                </a:solidFill>
              </a:rPr>
              <a:t>In the next slide we present the accuracy of each method with respect to the 578 tumors in for which we identified a viable tumor name (ground truth) from the WHO database.</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23</a:t>
            </a:fld>
            <a:endParaRPr lang="en-US" dirty="0">
              <a:solidFill>
                <a:schemeClr val="bg1"/>
              </a:solidFill>
            </a:endParaRPr>
          </a:p>
        </p:txBody>
      </p:sp>
    </p:spTree>
    <p:extLst>
      <p:ext uri="{BB962C8B-B14F-4D97-AF65-F5344CB8AC3E}">
        <p14:creationId xmlns:p14="http://schemas.microsoft.com/office/powerpoint/2010/main" val="4031105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409" y="0"/>
            <a:ext cx="10982318" cy="802640"/>
          </a:xfrm>
        </p:spPr>
        <p:txBody>
          <a:bodyPr/>
          <a:lstStyle/>
          <a:p>
            <a:r>
              <a:rPr lang="en-US" dirty="0"/>
              <a:t>Standardization method Accuracy</a:t>
            </a:r>
          </a:p>
        </p:txBody>
      </p:sp>
      <p:sp>
        <p:nvSpPr>
          <p:cNvPr id="3" name="Content Placeholder 2"/>
          <p:cNvSpPr>
            <a:spLocks noGrp="1"/>
          </p:cNvSpPr>
          <p:nvPr>
            <p:ph idx="1"/>
          </p:nvPr>
        </p:nvSpPr>
        <p:spPr>
          <a:xfrm>
            <a:off x="591116" y="1143000"/>
            <a:ext cx="11600884" cy="4663440"/>
          </a:xfrm>
        </p:spPr>
        <p:txBody>
          <a:bodyPr>
            <a:noAutofit/>
          </a:bodyPr>
          <a:lstStyle/>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24</a:t>
            </a:fld>
            <a:endParaRPr lang="en-US" dirty="0">
              <a:solidFill>
                <a:schemeClr val="bg1"/>
              </a:solidFill>
            </a:endParaRPr>
          </a:p>
        </p:txBody>
      </p:sp>
      <p:graphicFrame>
        <p:nvGraphicFramePr>
          <p:cNvPr id="6" name="Table 5">
            <a:extLst>
              <a:ext uri="{FF2B5EF4-FFF2-40B4-BE49-F238E27FC236}">
                <a16:creationId xmlns:a16="http://schemas.microsoft.com/office/drawing/2014/main" id="{4A3D3223-34E1-A2D3-57A9-AA01D320501E}"/>
              </a:ext>
            </a:extLst>
          </p:cNvPr>
          <p:cNvGraphicFramePr>
            <a:graphicFrameLocks noGrp="1"/>
          </p:cNvGraphicFramePr>
          <p:nvPr>
            <p:extLst>
              <p:ext uri="{D42A27DB-BD31-4B8C-83A1-F6EECF244321}">
                <p14:modId xmlns:p14="http://schemas.microsoft.com/office/powerpoint/2010/main" val="249216997"/>
              </p:ext>
            </p:extLst>
          </p:nvPr>
        </p:nvGraphicFramePr>
        <p:xfrm>
          <a:off x="1117600" y="894080"/>
          <a:ext cx="8128000" cy="4820920"/>
        </p:xfrm>
        <a:graphic>
          <a:graphicData uri="http://schemas.openxmlformats.org/drawingml/2006/table">
            <a:tbl>
              <a:tblPr firstRow="1" bandRow="1">
                <a:tableStyleId>{5C22544A-7EE6-4342-B048-85BDC9FD1C3A}</a:tableStyleId>
              </a:tblPr>
              <a:tblGrid>
                <a:gridCol w="5641788">
                  <a:extLst>
                    <a:ext uri="{9D8B030D-6E8A-4147-A177-3AD203B41FA5}">
                      <a16:colId xmlns:a16="http://schemas.microsoft.com/office/drawing/2014/main" val="3977354354"/>
                    </a:ext>
                  </a:extLst>
                </a:gridCol>
                <a:gridCol w="2486212">
                  <a:extLst>
                    <a:ext uri="{9D8B030D-6E8A-4147-A177-3AD203B41FA5}">
                      <a16:colId xmlns:a16="http://schemas.microsoft.com/office/drawing/2014/main" val="2370144248"/>
                    </a:ext>
                  </a:extLst>
                </a:gridCol>
              </a:tblGrid>
              <a:tr h="370840">
                <a:tc>
                  <a:txBody>
                    <a:bodyPr/>
                    <a:lstStyle/>
                    <a:p>
                      <a:r>
                        <a:rPr lang="en-US" dirty="0"/>
                        <a:t>Methods</a:t>
                      </a:r>
                    </a:p>
                  </a:txBody>
                  <a:tcPr/>
                </a:tc>
                <a:tc>
                  <a:txBody>
                    <a:bodyPr/>
                    <a:lstStyle/>
                    <a:p>
                      <a:r>
                        <a:rPr lang="en-US" dirty="0"/>
                        <a:t>Accuracy</a:t>
                      </a:r>
                    </a:p>
                  </a:txBody>
                  <a:tcPr/>
                </a:tc>
                <a:extLst>
                  <a:ext uri="{0D108BD9-81ED-4DB2-BD59-A6C34878D82A}">
                    <a16:rowId xmlns:a16="http://schemas.microsoft.com/office/drawing/2014/main" val="2484472652"/>
                  </a:ext>
                </a:extLst>
              </a:tr>
              <a:tr h="370840">
                <a:tc>
                  <a:txBody>
                    <a:bodyPr/>
                    <a:lstStyle/>
                    <a:p>
                      <a:r>
                        <a:rPr lang="en-US" sz="1600" dirty="0"/>
                        <a:t>Cosine Distance</a:t>
                      </a:r>
                    </a:p>
                  </a:txBody>
                  <a:tcPr/>
                </a:tc>
                <a:tc>
                  <a:txBody>
                    <a:bodyPr/>
                    <a:lstStyle/>
                    <a:p>
                      <a:r>
                        <a:rPr lang="en-US" sz="1600" dirty="0"/>
                        <a:t>0.3408304</a:t>
                      </a:r>
                    </a:p>
                  </a:txBody>
                  <a:tcPr/>
                </a:tc>
                <a:extLst>
                  <a:ext uri="{0D108BD9-81ED-4DB2-BD59-A6C34878D82A}">
                    <a16:rowId xmlns:a16="http://schemas.microsoft.com/office/drawing/2014/main" val="1996394542"/>
                  </a:ext>
                </a:extLst>
              </a:tr>
              <a:tr h="370840">
                <a:tc>
                  <a:txBody>
                    <a:bodyPr/>
                    <a:lstStyle/>
                    <a:p>
                      <a:r>
                        <a:rPr lang="en-US" sz="1600" dirty="0" err="1"/>
                        <a:t>Jarro</a:t>
                      </a:r>
                      <a:r>
                        <a:rPr lang="en-US" sz="1600" dirty="0"/>
                        <a:t> Winkler Distance</a:t>
                      </a:r>
                    </a:p>
                  </a:txBody>
                  <a:tcPr/>
                </a:tc>
                <a:tc>
                  <a:txBody>
                    <a:bodyPr/>
                    <a:lstStyle/>
                    <a:p>
                      <a:r>
                        <a:rPr lang="en-US" sz="1600" dirty="0"/>
                        <a:t>0.3944637</a:t>
                      </a:r>
                    </a:p>
                  </a:txBody>
                  <a:tcPr/>
                </a:tc>
                <a:extLst>
                  <a:ext uri="{0D108BD9-81ED-4DB2-BD59-A6C34878D82A}">
                    <a16:rowId xmlns:a16="http://schemas.microsoft.com/office/drawing/2014/main" val="952909177"/>
                  </a:ext>
                </a:extLst>
              </a:tr>
              <a:tr h="370840">
                <a:tc>
                  <a:txBody>
                    <a:bodyPr/>
                    <a:lstStyle/>
                    <a:p>
                      <a:r>
                        <a:rPr lang="en-US" sz="1600" dirty="0" err="1"/>
                        <a:t>Levenshtein</a:t>
                      </a:r>
                      <a:r>
                        <a:rPr lang="en-US" sz="1600" dirty="0"/>
                        <a:t> Distance</a:t>
                      </a:r>
                    </a:p>
                  </a:txBody>
                  <a:tcPr/>
                </a:tc>
                <a:tc>
                  <a:txBody>
                    <a:bodyPr/>
                    <a:lstStyle/>
                    <a:p>
                      <a:r>
                        <a:rPr lang="en-US" sz="1600" dirty="0"/>
                        <a:t>0.4965398</a:t>
                      </a:r>
                    </a:p>
                  </a:txBody>
                  <a:tcPr/>
                </a:tc>
                <a:extLst>
                  <a:ext uri="{0D108BD9-81ED-4DB2-BD59-A6C34878D82A}">
                    <a16:rowId xmlns:a16="http://schemas.microsoft.com/office/drawing/2014/main" val="3449370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Cosine + Affinity Propagation</a:t>
                      </a:r>
                    </a:p>
                  </a:txBody>
                  <a:tcPr/>
                </a:tc>
                <a:tc>
                  <a:txBody>
                    <a:bodyPr/>
                    <a:lstStyle/>
                    <a:p>
                      <a:r>
                        <a:rPr lang="en-US" sz="1600" dirty="0"/>
                        <a:t>0.3252595</a:t>
                      </a:r>
                    </a:p>
                  </a:txBody>
                  <a:tcPr/>
                </a:tc>
                <a:extLst>
                  <a:ext uri="{0D108BD9-81ED-4DB2-BD59-A6C34878D82A}">
                    <a16:rowId xmlns:a16="http://schemas.microsoft.com/office/drawing/2014/main" val="1714697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Jarro</a:t>
                      </a:r>
                      <a:r>
                        <a:rPr lang="en-US" sz="1600" dirty="0"/>
                        <a:t> Winkler + Affinity Propagation</a:t>
                      </a:r>
                    </a:p>
                  </a:txBody>
                  <a:tcPr/>
                </a:tc>
                <a:tc>
                  <a:txBody>
                    <a:bodyPr/>
                    <a:lstStyle/>
                    <a:p>
                      <a:r>
                        <a:rPr lang="en-US" sz="1600" dirty="0"/>
                        <a:t>0.3754325</a:t>
                      </a:r>
                    </a:p>
                  </a:txBody>
                  <a:tcPr/>
                </a:tc>
                <a:extLst>
                  <a:ext uri="{0D108BD9-81ED-4DB2-BD59-A6C34878D82A}">
                    <a16:rowId xmlns:a16="http://schemas.microsoft.com/office/drawing/2014/main" val="290907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Levenshtein</a:t>
                      </a:r>
                      <a:r>
                        <a:rPr lang="en-US" sz="1600" dirty="0"/>
                        <a:t>+ Affinity Propagation</a:t>
                      </a:r>
                    </a:p>
                  </a:txBody>
                  <a:tcPr/>
                </a:tc>
                <a:tc>
                  <a:txBody>
                    <a:bodyPr/>
                    <a:lstStyle/>
                    <a:p>
                      <a:r>
                        <a:rPr lang="en-US" sz="1600" dirty="0"/>
                        <a:t>0.4532872 </a:t>
                      </a:r>
                    </a:p>
                  </a:txBody>
                  <a:tcPr/>
                </a:tc>
                <a:extLst>
                  <a:ext uri="{0D108BD9-81ED-4DB2-BD59-A6C34878D82A}">
                    <a16:rowId xmlns:a16="http://schemas.microsoft.com/office/drawing/2014/main" val="1626579686"/>
                  </a:ext>
                </a:extLst>
              </a:tr>
              <a:tr h="370840">
                <a:tc>
                  <a:txBody>
                    <a:bodyPr/>
                    <a:lstStyle/>
                    <a:p>
                      <a:r>
                        <a:rPr lang="en-US" sz="1600" dirty="0"/>
                        <a:t>Embedding ADA 2.0 Euclidean Distance</a:t>
                      </a:r>
                    </a:p>
                  </a:txBody>
                  <a:tcPr/>
                </a:tc>
                <a:tc>
                  <a:txBody>
                    <a:bodyPr/>
                    <a:lstStyle/>
                    <a:p>
                      <a:r>
                        <a:rPr lang="en-US" sz="1600" dirty="0"/>
                        <a:t>0.8235294</a:t>
                      </a:r>
                    </a:p>
                  </a:txBody>
                  <a:tcPr/>
                </a:tc>
                <a:extLst>
                  <a:ext uri="{0D108BD9-81ED-4DB2-BD59-A6C34878D82A}">
                    <a16:rowId xmlns:a16="http://schemas.microsoft.com/office/drawing/2014/main" val="774862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Embedding V3 Euclidean Distance</a:t>
                      </a:r>
                    </a:p>
                  </a:txBody>
                  <a:tcPr/>
                </a:tc>
                <a:tc>
                  <a:txBody>
                    <a:bodyPr/>
                    <a:lstStyle/>
                    <a:p>
                      <a:r>
                        <a:rPr lang="en-US" sz="1600" dirty="0"/>
                        <a:t>0.8217993</a:t>
                      </a:r>
                    </a:p>
                  </a:txBody>
                  <a:tcPr/>
                </a:tc>
                <a:extLst>
                  <a:ext uri="{0D108BD9-81ED-4DB2-BD59-A6C34878D82A}">
                    <a16:rowId xmlns:a16="http://schemas.microsoft.com/office/drawing/2014/main" val="3531064288"/>
                  </a:ext>
                </a:extLst>
              </a:tr>
              <a:tr h="370840">
                <a:tc>
                  <a:txBody>
                    <a:bodyPr/>
                    <a:lstStyle/>
                    <a:p>
                      <a:r>
                        <a:rPr lang="en-US" sz="1600" dirty="0"/>
                        <a:t>Embedding ADA 2.0  + </a:t>
                      </a:r>
                      <a:r>
                        <a:rPr lang="en-US" sz="1600" dirty="0" err="1"/>
                        <a:t>KMeans</a:t>
                      </a:r>
                      <a:endParaRPr lang="en-US" sz="1600" dirty="0"/>
                    </a:p>
                  </a:txBody>
                  <a:tcPr/>
                </a:tc>
                <a:tc>
                  <a:txBody>
                    <a:bodyPr/>
                    <a:lstStyle/>
                    <a:p>
                      <a:r>
                        <a:rPr lang="en-US" sz="1600" dirty="0"/>
                        <a:t>0.7906574</a:t>
                      </a:r>
                    </a:p>
                  </a:txBody>
                  <a:tcPr/>
                </a:tc>
                <a:extLst>
                  <a:ext uri="{0D108BD9-81ED-4DB2-BD59-A6C34878D82A}">
                    <a16:rowId xmlns:a16="http://schemas.microsoft.com/office/drawing/2014/main" val="956803156"/>
                  </a:ext>
                </a:extLst>
              </a:tr>
              <a:tr h="370840">
                <a:tc>
                  <a:txBody>
                    <a:bodyPr/>
                    <a:lstStyle/>
                    <a:p>
                      <a:r>
                        <a:rPr lang="en-US" sz="1600" dirty="0"/>
                        <a:t>Embedding ADA 2.0 + Affinity Propagation</a:t>
                      </a:r>
                    </a:p>
                  </a:txBody>
                  <a:tcPr/>
                </a:tc>
                <a:tc>
                  <a:txBody>
                    <a:bodyPr/>
                    <a:lstStyle/>
                    <a:p>
                      <a:r>
                        <a:rPr lang="en-US" sz="1600" dirty="0"/>
                        <a:t>0.8183391</a:t>
                      </a:r>
                    </a:p>
                  </a:txBody>
                  <a:tcPr/>
                </a:tc>
                <a:extLst>
                  <a:ext uri="{0D108BD9-81ED-4DB2-BD59-A6C34878D82A}">
                    <a16:rowId xmlns:a16="http://schemas.microsoft.com/office/drawing/2014/main" val="3588952459"/>
                  </a:ext>
                </a:extLst>
              </a:tr>
              <a:tr h="370840">
                <a:tc>
                  <a:txBody>
                    <a:bodyPr/>
                    <a:lstStyle/>
                    <a:p>
                      <a:r>
                        <a:rPr lang="en-US" sz="1600" dirty="0"/>
                        <a:t>Embedding  V3 Large + </a:t>
                      </a:r>
                      <a:r>
                        <a:rPr lang="en-US" sz="1600" dirty="0" err="1"/>
                        <a:t>KMeans</a:t>
                      </a:r>
                      <a:endParaRPr lang="en-US" sz="1600" dirty="0"/>
                    </a:p>
                  </a:txBody>
                  <a:tcPr/>
                </a:tc>
                <a:tc>
                  <a:txBody>
                    <a:bodyPr/>
                    <a:lstStyle/>
                    <a:p>
                      <a:r>
                        <a:rPr lang="en-US" sz="1600" dirty="0"/>
                        <a:t>0.7941176</a:t>
                      </a:r>
                    </a:p>
                  </a:txBody>
                  <a:tcPr/>
                </a:tc>
                <a:extLst>
                  <a:ext uri="{0D108BD9-81ED-4DB2-BD59-A6C34878D82A}">
                    <a16:rowId xmlns:a16="http://schemas.microsoft.com/office/drawing/2014/main" val="2924208906"/>
                  </a:ext>
                </a:extLst>
              </a:tr>
              <a:tr h="370840">
                <a:tc>
                  <a:txBody>
                    <a:bodyPr/>
                    <a:lstStyle/>
                    <a:p>
                      <a:r>
                        <a:rPr lang="en-US" sz="1600" dirty="0"/>
                        <a:t>Embedding V3 Large + Affinity Propagation</a:t>
                      </a:r>
                    </a:p>
                  </a:txBody>
                  <a:tcPr/>
                </a:tc>
                <a:tc>
                  <a:txBody>
                    <a:bodyPr/>
                    <a:lstStyle/>
                    <a:p>
                      <a:r>
                        <a:rPr lang="en-US" sz="1600" dirty="0"/>
                        <a:t>0.8131488 </a:t>
                      </a:r>
                    </a:p>
                  </a:txBody>
                  <a:tcPr/>
                </a:tc>
                <a:extLst>
                  <a:ext uri="{0D108BD9-81ED-4DB2-BD59-A6C34878D82A}">
                    <a16:rowId xmlns:a16="http://schemas.microsoft.com/office/drawing/2014/main" val="3836112313"/>
                  </a:ext>
                </a:extLst>
              </a:tr>
            </a:tbl>
          </a:graphicData>
        </a:graphic>
      </p:graphicFrame>
      <p:sp>
        <p:nvSpPr>
          <p:cNvPr id="8" name="Cloud 7">
            <a:extLst>
              <a:ext uri="{FF2B5EF4-FFF2-40B4-BE49-F238E27FC236}">
                <a16:creationId xmlns:a16="http://schemas.microsoft.com/office/drawing/2014/main" id="{F45B766C-7BB1-9946-3687-9CA8231DE9ED}"/>
              </a:ext>
            </a:extLst>
          </p:cNvPr>
          <p:cNvSpPr/>
          <p:nvPr/>
        </p:nvSpPr>
        <p:spPr>
          <a:xfrm>
            <a:off x="10036629" y="1426029"/>
            <a:ext cx="2079171" cy="1774371"/>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Results for 578 CT tumors</a:t>
            </a:r>
          </a:p>
        </p:txBody>
      </p:sp>
    </p:spTree>
    <p:extLst>
      <p:ext uri="{BB962C8B-B14F-4D97-AF65-F5344CB8AC3E}">
        <p14:creationId xmlns:p14="http://schemas.microsoft.com/office/powerpoint/2010/main" val="3836037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40181A-01B0-4CB8-8614-1473649F6741}" type="slidenum">
              <a:rPr lang="en-US" smtClean="0">
                <a:solidFill>
                  <a:srgbClr val="FFFFFE"/>
                </a:solidFill>
              </a:rPr>
              <a:t>25</a:t>
            </a:fld>
            <a:endParaRPr lang="en-US" dirty="0">
              <a:solidFill>
                <a:srgbClr val="FFFFFE"/>
              </a:solidFill>
            </a:endParaRPr>
          </a:p>
        </p:txBody>
      </p:sp>
      <p:sp>
        <p:nvSpPr>
          <p:cNvPr id="7" name="Title 1">
            <a:extLst>
              <a:ext uri="{FF2B5EF4-FFF2-40B4-BE49-F238E27FC236}">
                <a16:creationId xmlns:a16="http://schemas.microsoft.com/office/drawing/2014/main" id="{FC47028C-20C8-694F-5E21-C0C65B8EC677}"/>
              </a:ext>
            </a:extLst>
          </p:cNvPr>
          <p:cNvSpPr>
            <a:spLocks noGrp="1"/>
          </p:cNvSpPr>
          <p:nvPr>
            <p:ph type="title"/>
          </p:nvPr>
        </p:nvSpPr>
        <p:spPr>
          <a:xfrm>
            <a:off x="343409" y="0"/>
            <a:ext cx="10982318" cy="802640"/>
          </a:xfrm>
        </p:spPr>
        <p:txBody>
          <a:bodyPr/>
          <a:lstStyle/>
          <a:p>
            <a:r>
              <a:rPr lang="en-US" dirty="0"/>
              <a:t>Standardization method Example</a:t>
            </a:r>
          </a:p>
        </p:txBody>
      </p:sp>
      <p:sp>
        <p:nvSpPr>
          <p:cNvPr id="9" name="TextBox 8">
            <a:extLst>
              <a:ext uri="{FF2B5EF4-FFF2-40B4-BE49-F238E27FC236}">
                <a16:creationId xmlns:a16="http://schemas.microsoft.com/office/drawing/2014/main" id="{00E7FC88-F2EF-807A-970F-303ACD000397}"/>
              </a:ext>
            </a:extLst>
          </p:cNvPr>
          <p:cNvSpPr txBox="1"/>
          <p:nvPr/>
        </p:nvSpPr>
        <p:spPr>
          <a:xfrm>
            <a:off x="343409" y="679549"/>
            <a:ext cx="5361468" cy="369332"/>
          </a:xfrm>
          <a:prstGeom prst="rect">
            <a:avLst/>
          </a:prstGeom>
          <a:noFill/>
        </p:spPr>
        <p:txBody>
          <a:bodyPr wrap="none" rtlCol="0">
            <a:spAutoFit/>
          </a:bodyPr>
          <a:lstStyle/>
          <a:p>
            <a:r>
              <a:rPr lang="en-US" dirty="0">
                <a:solidFill>
                  <a:srgbClr val="000000"/>
                </a:solidFill>
                <a:latin typeface="Arial" panose="020B0604020202020204" pitchFamily="34" charset="0"/>
              </a:rPr>
              <a:t>CT Tumor: melanoma (excluding uveal melanoma)</a:t>
            </a:r>
            <a:endParaRPr lang="en-US" dirty="0"/>
          </a:p>
        </p:txBody>
      </p:sp>
      <p:graphicFrame>
        <p:nvGraphicFramePr>
          <p:cNvPr id="10" name="Table 9">
            <a:extLst>
              <a:ext uri="{FF2B5EF4-FFF2-40B4-BE49-F238E27FC236}">
                <a16:creationId xmlns:a16="http://schemas.microsoft.com/office/drawing/2014/main" id="{A7867368-81F4-3C96-8DA4-DA2BDDA1A163}"/>
              </a:ext>
            </a:extLst>
          </p:cNvPr>
          <p:cNvGraphicFramePr>
            <a:graphicFrameLocks noGrp="1"/>
          </p:cNvGraphicFramePr>
          <p:nvPr>
            <p:extLst>
              <p:ext uri="{D42A27DB-BD31-4B8C-83A1-F6EECF244321}">
                <p14:modId xmlns:p14="http://schemas.microsoft.com/office/powerpoint/2010/main" val="1570595116"/>
              </p:ext>
            </p:extLst>
          </p:nvPr>
        </p:nvGraphicFramePr>
        <p:xfrm>
          <a:off x="785603" y="1048881"/>
          <a:ext cx="10807683" cy="4914598"/>
        </p:xfrm>
        <a:graphic>
          <a:graphicData uri="http://schemas.openxmlformats.org/drawingml/2006/table">
            <a:tbl>
              <a:tblPr firstRow="1" bandRow="1">
                <a:tableStyleId>{5C22544A-7EE6-4342-B048-85BDC9FD1C3A}</a:tableStyleId>
              </a:tblPr>
              <a:tblGrid>
                <a:gridCol w="2509329">
                  <a:extLst>
                    <a:ext uri="{9D8B030D-6E8A-4147-A177-3AD203B41FA5}">
                      <a16:colId xmlns:a16="http://schemas.microsoft.com/office/drawing/2014/main" val="3977354354"/>
                    </a:ext>
                  </a:extLst>
                </a:gridCol>
                <a:gridCol w="4149177">
                  <a:extLst>
                    <a:ext uri="{9D8B030D-6E8A-4147-A177-3AD203B41FA5}">
                      <a16:colId xmlns:a16="http://schemas.microsoft.com/office/drawing/2014/main" val="2370144248"/>
                    </a:ext>
                  </a:extLst>
                </a:gridCol>
                <a:gridCol w="4149177">
                  <a:extLst>
                    <a:ext uri="{9D8B030D-6E8A-4147-A177-3AD203B41FA5}">
                      <a16:colId xmlns:a16="http://schemas.microsoft.com/office/drawing/2014/main" val="1061402576"/>
                    </a:ext>
                  </a:extLst>
                </a:gridCol>
              </a:tblGrid>
              <a:tr h="328705">
                <a:tc>
                  <a:txBody>
                    <a:bodyPr/>
                    <a:lstStyle/>
                    <a:p>
                      <a:r>
                        <a:rPr lang="en-US" dirty="0"/>
                        <a:t>Methods</a:t>
                      </a:r>
                    </a:p>
                  </a:txBody>
                  <a:tcPr/>
                </a:tc>
                <a:tc>
                  <a:txBody>
                    <a:bodyPr/>
                    <a:lstStyle/>
                    <a:p>
                      <a:r>
                        <a:rPr lang="en-US" dirty="0"/>
                        <a:t>WHO Standardized Name</a:t>
                      </a:r>
                    </a:p>
                  </a:txBody>
                  <a:tcPr/>
                </a:tc>
                <a:tc>
                  <a:txBody>
                    <a:bodyPr/>
                    <a:lstStyle/>
                    <a:p>
                      <a:r>
                        <a:rPr lang="en-US" dirty="0"/>
                        <a:t>Acceptable Standardization</a:t>
                      </a:r>
                    </a:p>
                  </a:txBody>
                  <a:tcPr/>
                </a:tc>
                <a:extLst>
                  <a:ext uri="{0D108BD9-81ED-4DB2-BD59-A6C34878D82A}">
                    <a16:rowId xmlns:a16="http://schemas.microsoft.com/office/drawing/2014/main" val="2484472652"/>
                  </a:ext>
                </a:extLst>
              </a:tr>
              <a:tr h="260225">
                <a:tc>
                  <a:txBody>
                    <a:bodyPr/>
                    <a:lstStyle/>
                    <a:p>
                      <a:r>
                        <a:rPr lang="en-US" sz="1200" dirty="0"/>
                        <a:t>Cosine Distance</a:t>
                      </a:r>
                    </a:p>
                  </a:txBody>
                  <a:tcPr/>
                </a:tc>
                <a:tc>
                  <a:txBody>
                    <a:bodyPr/>
                    <a:lstStyle/>
                    <a:p>
                      <a:r>
                        <a:rPr lang="en-US" sz="1400" dirty="0">
                          <a:effectLst/>
                        </a:rPr>
                        <a:t>uveal melanoma</a:t>
                      </a:r>
                    </a:p>
                  </a:txBody>
                  <a:tcPr marL="47625" marR="47625" marT="38100" marB="38100"/>
                </a:tc>
                <a:tc>
                  <a:txBody>
                    <a:bodyPr/>
                    <a:lstStyle/>
                    <a:p>
                      <a:r>
                        <a:rPr lang="en-US" sz="1400" dirty="0">
                          <a:effectLst/>
                        </a:rPr>
                        <a:t> No</a:t>
                      </a:r>
                    </a:p>
                  </a:txBody>
                  <a:tcPr marL="47625" marR="47625" marT="38100" marB="38100"/>
                </a:tc>
                <a:extLst>
                  <a:ext uri="{0D108BD9-81ED-4DB2-BD59-A6C34878D82A}">
                    <a16:rowId xmlns:a16="http://schemas.microsoft.com/office/drawing/2014/main" val="1996394542"/>
                  </a:ext>
                </a:extLst>
              </a:tr>
              <a:tr h="312118">
                <a:tc>
                  <a:txBody>
                    <a:bodyPr/>
                    <a:lstStyle/>
                    <a:p>
                      <a:r>
                        <a:rPr lang="en-US" sz="1200" dirty="0" err="1"/>
                        <a:t>Jarro</a:t>
                      </a:r>
                      <a:r>
                        <a:rPr lang="en-US" sz="1200" dirty="0"/>
                        <a:t> Winkler Distance</a:t>
                      </a:r>
                    </a:p>
                  </a:txBody>
                  <a:tcPr/>
                </a:tc>
                <a:tc>
                  <a:txBody>
                    <a:bodyPr/>
                    <a:lstStyle/>
                    <a:p>
                      <a:r>
                        <a:rPr lang="en-US" sz="1400" dirty="0">
                          <a:effectLst/>
                        </a:rPr>
                        <a:t>melanoma involving the lacrimal drainage system</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952909177"/>
                  </a:ext>
                </a:extLst>
              </a:tr>
              <a:tr h="260225">
                <a:tc>
                  <a:txBody>
                    <a:bodyPr/>
                    <a:lstStyle/>
                    <a:p>
                      <a:r>
                        <a:rPr lang="en-US" sz="1200" dirty="0" err="1"/>
                        <a:t>Levenshtein</a:t>
                      </a:r>
                      <a:r>
                        <a:rPr lang="en-US" sz="1200" dirty="0"/>
                        <a:t> Distance</a:t>
                      </a:r>
                    </a:p>
                  </a:txBody>
                  <a:tcPr/>
                </a:tc>
                <a:tc>
                  <a:txBody>
                    <a:bodyPr/>
                    <a:lstStyle/>
                    <a:p>
                      <a:r>
                        <a:rPr lang="en-US" sz="1400" dirty="0" err="1">
                          <a:effectLst/>
                        </a:rPr>
                        <a:t>pecoma</a:t>
                      </a:r>
                      <a:r>
                        <a:rPr lang="en-US" sz="1400" dirty="0">
                          <a:effectLst/>
                        </a:rPr>
                        <a:t>, including angiomyolipoma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3449370862"/>
                  </a:ext>
                </a:extLst>
              </a:tr>
              <a:tr h="289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Cosine + Affinity Propagation</a:t>
                      </a:r>
                    </a:p>
                  </a:txBody>
                  <a:tcPr/>
                </a:tc>
                <a:tc>
                  <a:txBody>
                    <a:bodyPr/>
                    <a:lstStyle/>
                    <a:p>
                      <a:r>
                        <a:rPr lang="en-US" sz="1400" dirty="0">
                          <a:effectLst/>
                        </a:rPr>
                        <a:t>uveal melanoma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1714697645"/>
                  </a:ext>
                </a:extLst>
              </a:tr>
              <a:tr h="410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Jarro</a:t>
                      </a:r>
                      <a:r>
                        <a:rPr lang="en-US" sz="1200" dirty="0"/>
                        <a:t> Winkler + Affinity Propagation</a:t>
                      </a:r>
                    </a:p>
                  </a:txBody>
                  <a:tcPr/>
                </a:tc>
                <a:tc>
                  <a:txBody>
                    <a:bodyPr/>
                    <a:lstStyle/>
                    <a:p>
                      <a:r>
                        <a:rPr lang="en-US" sz="1400" dirty="0">
                          <a:effectLst/>
                        </a:rPr>
                        <a:t>melanoma involving the lacrimal drainage system</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2909075646"/>
                  </a:ext>
                </a:extLst>
              </a:tr>
              <a:tr h="289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Levenshtein</a:t>
                      </a:r>
                      <a:r>
                        <a:rPr lang="en-US" sz="1200" dirty="0"/>
                        <a:t>+ Affinity Propagation</a:t>
                      </a:r>
                    </a:p>
                  </a:txBody>
                  <a:tcPr/>
                </a:tc>
                <a:tc>
                  <a:txBody>
                    <a:bodyPr/>
                    <a:lstStyle/>
                    <a:p>
                      <a:r>
                        <a:rPr lang="en-US" sz="1400" dirty="0" err="1">
                          <a:effectLst/>
                        </a:rPr>
                        <a:t>pecoma</a:t>
                      </a:r>
                      <a:r>
                        <a:rPr lang="en-US" sz="1400" dirty="0">
                          <a:effectLst/>
                        </a:rPr>
                        <a:t>, including angiomyolipoma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1626579686"/>
                  </a:ext>
                </a:extLst>
              </a:tr>
              <a:tr h="410881">
                <a:tc>
                  <a:txBody>
                    <a:bodyPr/>
                    <a:lstStyle/>
                    <a:p>
                      <a:r>
                        <a:rPr lang="en-US" sz="1200" dirty="0"/>
                        <a:t>Embedding ADA 2.0 Euclidean Distance</a:t>
                      </a:r>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r>
                        <a:rPr lang="en-US" sz="1200" dirty="0"/>
                        <a:t>Yes</a:t>
                      </a:r>
                    </a:p>
                  </a:txBody>
                  <a:tcPr/>
                </a:tc>
                <a:extLst>
                  <a:ext uri="{0D108BD9-81ED-4DB2-BD59-A6C34878D82A}">
                    <a16:rowId xmlns:a16="http://schemas.microsoft.com/office/drawing/2014/main" val="774862546"/>
                  </a:ext>
                </a:extLst>
              </a:tr>
              <a:tr h="410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Embedding V3 Euclidean Distance</a:t>
                      </a:r>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Yes</a:t>
                      </a:r>
                    </a:p>
                    <a:p>
                      <a:endParaRPr lang="en-US" sz="1200" dirty="0"/>
                    </a:p>
                  </a:txBody>
                  <a:tcPr/>
                </a:tc>
                <a:extLst>
                  <a:ext uri="{0D108BD9-81ED-4DB2-BD59-A6C34878D82A}">
                    <a16:rowId xmlns:a16="http://schemas.microsoft.com/office/drawing/2014/main" val="3531064288"/>
                  </a:ext>
                </a:extLst>
              </a:tr>
              <a:tr h="410881">
                <a:tc>
                  <a:txBody>
                    <a:bodyPr/>
                    <a:lstStyle/>
                    <a:p>
                      <a:r>
                        <a:rPr lang="en-US" sz="1200" dirty="0"/>
                        <a:t>Embedding ADA 2.0  + </a:t>
                      </a:r>
                      <a:r>
                        <a:rPr lang="en-US" sz="1200" dirty="0" err="1"/>
                        <a:t>KMeans</a:t>
                      </a:r>
                      <a:endParaRPr lang="en-US" sz="1200" dirty="0"/>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Yes</a:t>
                      </a:r>
                    </a:p>
                    <a:p>
                      <a:endParaRPr lang="en-US" sz="1200" dirty="0"/>
                    </a:p>
                  </a:txBody>
                  <a:tcPr/>
                </a:tc>
                <a:extLst>
                  <a:ext uri="{0D108BD9-81ED-4DB2-BD59-A6C34878D82A}">
                    <a16:rowId xmlns:a16="http://schemas.microsoft.com/office/drawing/2014/main" val="956803156"/>
                  </a:ext>
                </a:extLst>
              </a:tr>
              <a:tr h="410881">
                <a:tc>
                  <a:txBody>
                    <a:bodyPr/>
                    <a:lstStyle/>
                    <a:p>
                      <a:r>
                        <a:rPr lang="en-US" sz="1200" dirty="0"/>
                        <a:t>Embedding ADA 2.0 + Affinity Propagation</a:t>
                      </a:r>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Yes</a:t>
                      </a:r>
                    </a:p>
                    <a:p>
                      <a:endParaRPr lang="en-US" sz="1200" dirty="0"/>
                    </a:p>
                  </a:txBody>
                  <a:tcPr/>
                </a:tc>
                <a:extLst>
                  <a:ext uri="{0D108BD9-81ED-4DB2-BD59-A6C34878D82A}">
                    <a16:rowId xmlns:a16="http://schemas.microsoft.com/office/drawing/2014/main" val="3588952459"/>
                  </a:ext>
                </a:extLst>
              </a:tr>
              <a:tr h="289280">
                <a:tc>
                  <a:txBody>
                    <a:bodyPr/>
                    <a:lstStyle/>
                    <a:p>
                      <a:r>
                        <a:rPr lang="en-US" sz="1200" dirty="0"/>
                        <a:t>Embedding  V3 Large + </a:t>
                      </a:r>
                      <a:r>
                        <a:rPr lang="en-US" sz="1200" dirty="0" err="1"/>
                        <a:t>KMeans</a:t>
                      </a:r>
                      <a:endParaRPr lang="en-US" sz="1200" dirty="0"/>
                    </a:p>
                  </a:txBody>
                  <a:tcPr/>
                </a:tc>
                <a:tc>
                  <a:txBody>
                    <a:bodyPr/>
                    <a:lstStyle/>
                    <a:p>
                      <a:r>
                        <a:rPr lang="en-US" sz="1400" dirty="0">
                          <a:effectLst/>
                        </a:rPr>
                        <a:t>uveal melanoma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2924208906"/>
                  </a:ext>
                </a:extLst>
              </a:tr>
              <a:tr h="451969">
                <a:tc>
                  <a:txBody>
                    <a:bodyPr/>
                    <a:lstStyle/>
                    <a:p>
                      <a:r>
                        <a:rPr lang="en-US" sz="1200" dirty="0"/>
                        <a:t>Embedding V3 Large + Affinity Propagation</a:t>
                      </a:r>
                    </a:p>
                  </a:txBody>
                  <a:tcPr/>
                </a:tc>
                <a:tc>
                  <a:txBody>
                    <a:bodyPr/>
                    <a:lstStyle/>
                    <a:p>
                      <a:r>
                        <a:rPr lang="en-US" sz="1400" dirty="0">
                          <a:effectLst/>
                        </a:rPr>
                        <a:t>melanoma</a:t>
                      </a:r>
                    </a:p>
                  </a:txBody>
                  <a:tcPr marL="47625" marR="47625" marT="38100" marB="381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p>
                      <a:endParaRPr lang="en-US" sz="1400" dirty="0">
                        <a:effectLst/>
                      </a:endParaRPr>
                    </a:p>
                  </a:txBody>
                  <a:tcPr marL="47625" marR="47625" marT="38100" marB="38100"/>
                </a:tc>
                <a:extLst>
                  <a:ext uri="{0D108BD9-81ED-4DB2-BD59-A6C34878D82A}">
                    <a16:rowId xmlns:a16="http://schemas.microsoft.com/office/drawing/2014/main" val="3836112313"/>
                  </a:ext>
                </a:extLst>
              </a:tr>
            </a:tbl>
          </a:graphicData>
        </a:graphic>
      </p:graphicFrame>
    </p:spTree>
    <p:extLst>
      <p:ext uri="{BB962C8B-B14F-4D97-AF65-F5344CB8AC3E}">
        <p14:creationId xmlns:p14="http://schemas.microsoft.com/office/powerpoint/2010/main" val="33214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Background</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There are multiple publicly available databases that outline drug-target ,  drug-disease, and disease-target relationships.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However, there is a lack is a lack of publicly available resources that highlight these relationships for cancers , especially pediatric cancer.</a:t>
            </a:r>
          </a:p>
          <a:p>
            <a:pPr lvl="1"/>
            <a:r>
              <a:rPr lang="en-US" sz="1900" dirty="0">
                <a:solidFill>
                  <a:srgbClr val="000000"/>
                </a:solidFill>
                <a:latin typeface="Arial" panose="020B0604020202020204" pitchFamily="34" charset="0"/>
              </a:rPr>
              <a:t>Such a resource can help us understand the drug and target landscape for a particular cancer. </a:t>
            </a:r>
            <a:endParaRPr lang="en-US" sz="1900" b="0" i="0" u="none" strike="noStrike" dirty="0">
              <a:solidFill>
                <a:srgbClr val="000000"/>
              </a:solidFill>
              <a:effectLst/>
              <a:latin typeface="Arial" panose="020B0604020202020204" pitchFamily="34" charset="0"/>
            </a:endParaRP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Furthermore, there are limited publicly available resources which elucidate these relationships for drug and disease (specifically cancers) registered in clinical trials database.</a:t>
            </a:r>
          </a:p>
          <a:p>
            <a:pPr lvl="1"/>
            <a:r>
              <a:rPr lang="en-US" sz="1900" b="0" i="0" u="none" strike="noStrike" dirty="0">
                <a:solidFill>
                  <a:srgbClr val="000000"/>
                </a:solidFill>
                <a:effectLst/>
                <a:latin typeface="Arial" panose="020B0604020202020204" pitchFamily="34" charset="0"/>
              </a:rPr>
              <a:t>In particular, there is a need to identify these relationships for the FDA Pediatric Molecular Target List (FDA-PMTL) , which contains over 400 pediatric cancer gene targets of interest.</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chemeClr val="tx1"/>
                </a:solidFill>
                <a:effectLst/>
                <a:latin typeface="Arial" panose="020B0604020202020204" pitchFamily="34" charset="0"/>
              </a:rPr>
              <a:t>We propose to build a pipeline that ingests data from major public databases </a:t>
            </a:r>
            <a:r>
              <a:rPr lang="en-US" sz="1800" dirty="0">
                <a:solidFill>
                  <a:schemeClr val="tx1"/>
                </a:solidFill>
              </a:rPr>
              <a:t>to </a:t>
            </a:r>
            <a:r>
              <a:rPr lang="en-US" sz="1800" b="0" i="0" u="none" strike="noStrike" dirty="0">
                <a:solidFill>
                  <a:schemeClr val="tx1"/>
                </a:solidFill>
                <a:effectLst/>
                <a:latin typeface="Arial" panose="020B0604020202020204" pitchFamily="34" charset="0"/>
              </a:rPr>
              <a:t>highlight the relationship among drug, cancer, and drug targets.</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9022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FDA PMTL</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4</a:t>
            </a:fld>
            <a:endParaRPr lang="en-US" dirty="0">
              <a:solidFill>
                <a:schemeClr val="bg1"/>
              </a:solidFill>
            </a:endParaRPr>
          </a:p>
        </p:txBody>
      </p:sp>
      <p:pic>
        <p:nvPicPr>
          <p:cNvPr id="10" name="Picture 9" descr="A diagram of a diagram of a cylinder&#10;&#10;Description automatically generated">
            <a:extLst>
              <a:ext uri="{FF2B5EF4-FFF2-40B4-BE49-F238E27FC236}">
                <a16:creationId xmlns:a16="http://schemas.microsoft.com/office/drawing/2014/main" id="{54D6C45A-A9BE-018A-FFFA-48006C0CF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407" y="815270"/>
            <a:ext cx="5114737" cy="2762648"/>
          </a:xfrm>
          <a:prstGeom prst="rect">
            <a:avLst/>
          </a:prstGeom>
        </p:spPr>
      </p:pic>
      <p:graphicFrame>
        <p:nvGraphicFramePr>
          <p:cNvPr id="11" name="Table 10">
            <a:extLst>
              <a:ext uri="{FF2B5EF4-FFF2-40B4-BE49-F238E27FC236}">
                <a16:creationId xmlns:a16="http://schemas.microsoft.com/office/drawing/2014/main" id="{73872112-10E2-9AB1-C912-CB2C64F3EBE1}"/>
              </a:ext>
            </a:extLst>
          </p:cNvPr>
          <p:cNvGraphicFramePr>
            <a:graphicFrameLocks noGrp="1"/>
          </p:cNvGraphicFramePr>
          <p:nvPr>
            <p:extLst>
              <p:ext uri="{D42A27DB-BD31-4B8C-83A1-F6EECF244321}">
                <p14:modId xmlns:p14="http://schemas.microsoft.com/office/powerpoint/2010/main" val="723563373"/>
              </p:ext>
            </p:extLst>
          </p:nvPr>
        </p:nvGraphicFramePr>
        <p:xfrm>
          <a:off x="2904645" y="4775782"/>
          <a:ext cx="6650738" cy="60611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66020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5</a:t>
            </a:fld>
            <a:endParaRPr lang="en-US" dirty="0">
              <a:solidFill>
                <a:schemeClr val="bg1"/>
              </a:solidFill>
            </a:endParaRPr>
          </a:p>
        </p:txBody>
      </p:sp>
      <p:pic>
        <p:nvPicPr>
          <p:cNvPr id="5" name="Picture 4" descr="A diagram of a medical procedure&#10;&#10;Description automatically generated">
            <a:extLst>
              <a:ext uri="{FF2B5EF4-FFF2-40B4-BE49-F238E27FC236}">
                <a16:creationId xmlns:a16="http://schemas.microsoft.com/office/drawing/2014/main" id="{3B1E731B-FF93-3A40-CC59-22C18CCC6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594" y="704088"/>
            <a:ext cx="3124448" cy="4160520"/>
          </a:xfrm>
          <a:prstGeom prst="rect">
            <a:avLst/>
          </a:prstGeom>
        </p:spPr>
      </p:pic>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317365227"/>
              </p:ext>
            </p:extLst>
          </p:nvPr>
        </p:nvGraphicFramePr>
        <p:xfrm>
          <a:off x="3160677" y="5013526"/>
          <a:ext cx="6650738" cy="78899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Clinical Trials (CT) </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84604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Open Targets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6</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416826399"/>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7" name="Picture 6" descr="A diagram of a diagram of a target&#10;&#10;Description automatically generated with medium confidence">
            <a:extLst>
              <a:ext uri="{FF2B5EF4-FFF2-40B4-BE49-F238E27FC236}">
                <a16:creationId xmlns:a16="http://schemas.microsoft.com/office/drawing/2014/main" id="{DE2A1DD0-F029-5744-78A0-693A816D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97" y="1055475"/>
            <a:ext cx="5394006" cy="3954068"/>
          </a:xfrm>
          <a:prstGeom prst="rect">
            <a:avLst/>
          </a:prstGeom>
        </p:spPr>
      </p:pic>
    </p:spTree>
    <p:extLst>
      <p:ext uri="{BB962C8B-B14F-4D97-AF65-F5344CB8AC3E}">
        <p14:creationId xmlns:p14="http://schemas.microsoft.com/office/powerpoint/2010/main" val="404499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25" y="237744"/>
            <a:ext cx="10651402" cy="1143000"/>
          </a:xfrm>
        </p:spPr>
        <p:txBody>
          <a:bodyPr/>
          <a:lstStyle/>
          <a:p>
            <a:r>
              <a:rPr lang="en-US" dirty="0"/>
              <a:t>Primary Databases : Illuminating the Druggable Genome</a:t>
            </a:r>
            <a:br>
              <a:rPr lang="en-US" sz="3600" b="0" dirty="0"/>
            </a:b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7</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1445289813"/>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5" name="Picture 4" descr="A group of circles with text&#10;&#10;Description automatically generated">
            <a:extLst>
              <a:ext uri="{FF2B5EF4-FFF2-40B4-BE49-F238E27FC236}">
                <a16:creationId xmlns:a16="http://schemas.microsoft.com/office/drawing/2014/main" id="{7B4CDCEE-4B24-3347-4BFD-50F5343A5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760" y="942458"/>
            <a:ext cx="5903928" cy="3700266"/>
          </a:xfrm>
          <a:prstGeom prst="rect">
            <a:avLst/>
          </a:prstGeom>
        </p:spPr>
      </p:pic>
    </p:spTree>
    <p:extLst>
      <p:ext uri="{BB962C8B-B14F-4D97-AF65-F5344CB8AC3E}">
        <p14:creationId xmlns:p14="http://schemas.microsoft.com/office/powerpoint/2010/main" val="322523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ALL Primary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8</a:t>
            </a:fld>
            <a:endParaRPr lang="en-US" dirty="0">
              <a:solidFill>
                <a:schemeClr val="bg1"/>
              </a:solidFill>
            </a:endParaRPr>
          </a:p>
        </p:txBody>
      </p:sp>
      <p:graphicFrame>
        <p:nvGraphicFramePr>
          <p:cNvPr id="8" name="Table 7">
            <a:extLst>
              <a:ext uri="{FF2B5EF4-FFF2-40B4-BE49-F238E27FC236}">
                <a16:creationId xmlns:a16="http://schemas.microsoft.com/office/drawing/2014/main" id="{34326590-4065-6365-04C4-6D5B32C5773B}"/>
              </a:ext>
            </a:extLst>
          </p:cNvPr>
          <p:cNvGraphicFramePr>
            <a:graphicFrameLocks noGrp="1"/>
          </p:cNvGraphicFramePr>
          <p:nvPr>
            <p:extLst>
              <p:ext uri="{D42A27DB-BD31-4B8C-83A1-F6EECF244321}">
                <p14:modId xmlns:p14="http://schemas.microsoft.com/office/powerpoint/2010/main" val="2384600558"/>
              </p:ext>
            </p:extLst>
          </p:nvPr>
        </p:nvGraphicFramePr>
        <p:xfrm>
          <a:off x="2408472" y="860637"/>
          <a:ext cx="7144707" cy="2568363"/>
        </p:xfrm>
        <a:graphic>
          <a:graphicData uri="http://schemas.openxmlformats.org/drawingml/2006/table">
            <a:tbl>
              <a:tblPr firstRow="1" bandRow="1">
                <a:tableStyleId>{5C22544A-7EE6-4342-B048-85BDC9FD1C3A}</a:tableStyleId>
              </a:tblPr>
              <a:tblGrid>
                <a:gridCol w="3833992">
                  <a:extLst>
                    <a:ext uri="{9D8B030D-6E8A-4147-A177-3AD203B41FA5}">
                      <a16:colId xmlns:a16="http://schemas.microsoft.com/office/drawing/2014/main" val="2911442727"/>
                    </a:ext>
                  </a:extLst>
                </a:gridCol>
                <a:gridCol w="3310715">
                  <a:extLst>
                    <a:ext uri="{9D8B030D-6E8A-4147-A177-3AD203B41FA5}">
                      <a16:colId xmlns:a16="http://schemas.microsoft.com/office/drawing/2014/main" val="4273447464"/>
                    </a:ext>
                  </a:extLst>
                </a:gridCol>
              </a:tblGrid>
              <a:tr h="0">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38908">
                <a:tc>
                  <a:txBody>
                    <a:bodyPr/>
                    <a:lstStyle/>
                    <a:p>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r h="398181">
                <a:tc>
                  <a:txBody>
                    <a:bodyPr/>
                    <a:lstStyle/>
                    <a:p>
                      <a:r>
                        <a:rPr lang="en-US" sz="1200" dirty="0">
                          <a:solidFill>
                            <a:schemeClr val="bg2"/>
                          </a:solidFill>
                        </a:rPr>
                        <a:t>Clinical Trials (CT)</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250947842"/>
                  </a:ext>
                </a:extLst>
              </a:tr>
              <a:tr h="557453">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1440883971"/>
                  </a:ext>
                </a:extLst>
              </a:tr>
              <a:tr h="922443">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4178934270"/>
                  </a:ext>
                </a:extLst>
              </a:tr>
            </a:tbl>
          </a:graphicData>
        </a:graphic>
      </p:graphicFrame>
      <p:pic>
        <p:nvPicPr>
          <p:cNvPr id="3" name="Picture 2" descr="A diagram of a diagram of a cylinder&#10;&#10;Description automatically generated">
            <a:extLst>
              <a:ext uri="{FF2B5EF4-FFF2-40B4-BE49-F238E27FC236}">
                <a16:creationId xmlns:a16="http://schemas.microsoft.com/office/drawing/2014/main" id="{4DD17E52-6963-0134-5831-7111E341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8887"/>
            <a:ext cx="2944368" cy="1590356"/>
          </a:xfrm>
          <a:prstGeom prst="rect">
            <a:avLst/>
          </a:prstGeom>
        </p:spPr>
      </p:pic>
      <p:pic>
        <p:nvPicPr>
          <p:cNvPr id="5" name="Picture 4" descr="A diagram of a medical procedure&#10;&#10;Description automatically generated">
            <a:extLst>
              <a:ext uri="{FF2B5EF4-FFF2-40B4-BE49-F238E27FC236}">
                <a16:creationId xmlns:a16="http://schemas.microsoft.com/office/drawing/2014/main" id="{4E71ECCE-0DDB-366F-26AD-C4FEEF26E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159" y="3362227"/>
            <a:ext cx="1896701" cy="2525650"/>
          </a:xfrm>
          <a:prstGeom prst="rect">
            <a:avLst/>
          </a:prstGeom>
        </p:spPr>
      </p:pic>
      <p:pic>
        <p:nvPicPr>
          <p:cNvPr id="6" name="Picture 5" descr="A diagram of a diagram of a target&#10;&#10;Description automatically generated with medium confidence">
            <a:extLst>
              <a:ext uri="{FF2B5EF4-FFF2-40B4-BE49-F238E27FC236}">
                <a16:creationId xmlns:a16="http://schemas.microsoft.com/office/drawing/2014/main" id="{273BF554-B059-2327-D949-DD5C84E46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465" y="3429000"/>
            <a:ext cx="3450830" cy="2529626"/>
          </a:xfrm>
          <a:prstGeom prst="rect">
            <a:avLst/>
          </a:prstGeom>
        </p:spPr>
      </p:pic>
      <p:pic>
        <p:nvPicPr>
          <p:cNvPr id="7" name="Picture 6" descr="A group of circles with text&#10;&#10;Description automatically generated">
            <a:extLst>
              <a:ext uri="{FF2B5EF4-FFF2-40B4-BE49-F238E27FC236}">
                <a16:creationId xmlns:a16="http://schemas.microsoft.com/office/drawing/2014/main" id="{764A9FEA-F7B6-5ED9-5338-3D492753E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9931" y="3612188"/>
            <a:ext cx="3453523" cy="2164483"/>
          </a:xfrm>
          <a:prstGeom prst="rect">
            <a:avLst/>
          </a:prstGeom>
        </p:spPr>
      </p:pic>
    </p:spTree>
    <p:extLst>
      <p:ext uri="{BB962C8B-B14F-4D97-AF65-F5344CB8AC3E}">
        <p14:creationId xmlns:p14="http://schemas.microsoft.com/office/powerpoint/2010/main" val="41140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86155" cy="652524"/>
          </a:xfrm>
        </p:spPr>
        <p:txBody>
          <a:bodyPr/>
          <a:lstStyle/>
          <a:p>
            <a:r>
              <a:rPr lang="en-US" dirty="0"/>
              <a:t>Pipeline summary: PMTL – Drug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9</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13" name="Picture 12">
            <a:extLst>
              <a:ext uri="{FF2B5EF4-FFF2-40B4-BE49-F238E27FC236}">
                <a16:creationId xmlns:a16="http://schemas.microsoft.com/office/drawing/2014/main" id="{6D7F4121-701D-39C0-86B5-4725A2B3A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51" y="1323030"/>
            <a:ext cx="11091999" cy="1319586"/>
          </a:xfrm>
          <a:prstGeom prst="rect">
            <a:avLst/>
          </a:prstGeom>
        </p:spPr>
      </p:pic>
    </p:spTree>
    <p:extLst>
      <p:ext uri="{BB962C8B-B14F-4D97-AF65-F5344CB8AC3E}">
        <p14:creationId xmlns:p14="http://schemas.microsoft.com/office/powerpoint/2010/main" val="58055699"/>
      </p:ext>
    </p:extLst>
  </p:cSld>
  <p:clrMapOvr>
    <a:masterClrMapping/>
  </p:clrMapOvr>
</p:sld>
</file>

<file path=ppt/theme/theme1.xml><?xml version="1.0" encoding="utf-8"?>
<a:theme xmlns:a="http://schemas.openxmlformats.org/drawingml/2006/main" name="RIS_LabArchives_Template">
  <a:themeElements>
    <a:clrScheme name="CHOP Custom">
      <a:dk1>
        <a:srgbClr val="D11960"/>
      </a:dk1>
      <a:lt1>
        <a:srgbClr val="FFFFFE"/>
      </a:lt1>
      <a:dk2>
        <a:srgbClr val="FFFFFE"/>
      </a:dk2>
      <a:lt2>
        <a:srgbClr val="584B3D"/>
      </a:lt2>
      <a:accent1>
        <a:srgbClr val="3E9CC9"/>
      </a:accent1>
      <a:accent2>
        <a:srgbClr val="D11960"/>
      </a:accent2>
      <a:accent3>
        <a:srgbClr val="5C8D29"/>
      </a:accent3>
      <a:accent4>
        <a:srgbClr val="97C5DF"/>
      </a:accent4>
      <a:accent5>
        <a:srgbClr val="E5849B"/>
      </a:accent5>
      <a:accent6>
        <a:srgbClr val="9FBE7E"/>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novationeco" id="{994BA8A9-91A8-8D4A-A9A8-8E8B7A3944AB}" vid="{60D1369B-A32A-9840-9929-4F474B34A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6a4a4262ab844b18de92e197378cee0 xmlns="e96402cb-0a6e-49e7-8465-cfae72b5129c">
      <Terms xmlns="http://schemas.microsoft.com/office/infopath/2007/PartnerControls"/>
    </h6a4a4262ab844b18de92e197378cee0>
    <o54b1e4c7e8f4e00a12ce46439e0e974 xmlns="e96402cb-0a6e-49e7-8465-cfae72b5129c">
      <Terms xmlns="http://schemas.microsoft.com/office/infopath/2007/PartnerControls"/>
    </o54b1e4c7e8f4e00a12ce46439e0e974>
    <Category xmlns="34d7e926-6bad-4161-b251-cfc43f69ae87">Templates</Category>
    <TaxKeywordTaxHTField xmlns="fcde5e04-944e-4dfc-be86-0a9ace870ff9">
      <Terms xmlns="http://schemas.microsoft.com/office/infopath/2007/PartnerControls"/>
    </TaxKeywordTaxHTField>
    <IconOverlay xmlns="http://schemas.microsoft.com/sharepoint/v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3D347118B88A4EA8E9A5FEBC94FD86" ma:contentTypeVersion="8" ma:contentTypeDescription="Create a new document." ma:contentTypeScope="" ma:versionID="e54af44cc39137a71e496aa5089235ef">
  <xsd:schema xmlns:xsd="http://www.w3.org/2001/XMLSchema" xmlns:xs="http://www.w3.org/2001/XMLSchema" xmlns:p="http://schemas.microsoft.com/office/2006/metadata/properties" xmlns:ns2="fcde5e04-944e-4dfc-be86-0a9ace870ff9" xmlns:ns3="e96402cb-0a6e-49e7-8465-cfae72b5129c" xmlns:ns4="34d7e926-6bad-4161-b251-cfc43f69ae87" xmlns:ns5="http://schemas.microsoft.com/sharepoint/v4" targetNamespace="http://schemas.microsoft.com/office/2006/metadata/properties" ma:root="true" ma:fieldsID="4dfd49e6986a0fb6e4e84e6606b80ac7" ns2:_="" ns3:_="" ns4:_="" ns5:_="">
    <xsd:import namespace="fcde5e04-944e-4dfc-be86-0a9ace870ff9"/>
    <xsd:import namespace="e96402cb-0a6e-49e7-8465-cfae72b5129c"/>
    <xsd:import namespace="34d7e926-6bad-4161-b251-cfc43f69ae87"/>
    <xsd:import namespace="http://schemas.microsoft.com/sharepoint/v4"/>
    <xsd:element name="properties">
      <xsd:complexType>
        <xsd:sequence>
          <xsd:element name="documentManagement">
            <xsd:complexType>
              <xsd:all>
                <xsd:element ref="ns2:TaxKeywordTaxHTField" minOccurs="0"/>
                <xsd:element ref="ns3:o54b1e4c7e8f4e00a12ce46439e0e974" minOccurs="0"/>
                <xsd:element ref="ns3:h6a4a4262ab844b18de92e197378cee0" minOccurs="0"/>
                <xsd:element ref="ns4:Category"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de5e04-944e-4dfc-be86-0a9ace870ff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096f6f6b-f55a-454e-8dbb-24a06af11355"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96402cb-0a6e-49e7-8465-cfae72b5129c" elementFormDefault="qualified">
    <xsd:import namespace="http://schemas.microsoft.com/office/2006/documentManagement/types"/>
    <xsd:import namespace="http://schemas.microsoft.com/office/infopath/2007/PartnerControls"/>
    <xsd:element name="o54b1e4c7e8f4e00a12ce46439e0e974" ma:index="11" nillable="true" ma:taxonomy="true" ma:internalName="o54b1e4c7e8f4e00a12ce46439e0e974" ma:taxonomyFieldName="KnowledgeBaseMetadata" ma:displayName="Knowledge Base Tags" ma:fieldId="{854b1e4c-7e8f-4e00-a12c-e46439e0e974}" ma:taxonomyMulti="true" ma:sspId="096f6f6b-f55a-454e-8dbb-24a06af11355" ma:termSetId="0fa4fcc5-20ed-47ab-b5c6-c9c312be74d0" ma:anchorId="00000000-0000-0000-0000-000000000000" ma:open="false" ma:isKeyword="false">
      <xsd:complexType>
        <xsd:sequence>
          <xsd:element ref="pc:Terms" minOccurs="0" maxOccurs="1"/>
        </xsd:sequence>
      </xsd:complexType>
    </xsd:element>
    <xsd:element name="h6a4a4262ab844b18de92e197378cee0" ma:index="13" nillable="true" ma:taxonomy="true" ma:internalName="h6a4a4262ab844b18de92e197378cee0" ma:taxonomyFieldName="KBPoliciesAndProcedures" ma:displayName="Knowledge Base Policies and Procedures" ma:fieldId="{16a4a426-2ab8-44b1-8de9-2e197378cee0}" ma:taxonomyMulti="true" ma:sspId="096f6f6b-f55a-454e-8dbb-24a06af11355" ma:termSetId="bf388315-c5fb-4b9c-b70e-1e19d0e0d3b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d7e926-6bad-4161-b251-cfc43f69ae87" elementFormDefault="qualified">
    <xsd:import namespace="http://schemas.microsoft.com/office/2006/documentManagement/types"/>
    <xsd:import namespace="http://schemas.microsoft.com/office/infopath/2007/PartnerControls"/>
    <xsd:element name="Category" ma:index="14" nillable="true" ma:displayName="Category" ma:format="Dropdown" ma:internalName="Category">
      <xsd:simpleType>
        <xsd:restriction base="dms:Choice">
          <xsd:enumeration value="Guidelines"/>
          <xsd:enumeration value="Templates"/>
          <xsd:enumeration value="AAG"/>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493EF0-0BE4-4E84-A0BC-FF9879CDB9E8}">
  <ds:schemaRefs>
    <ds:schemaRef ds:uri="http://schemas.microsoft.com/office/2006/metadata/properties"/>
    <ds:schemaRef ds:uri="http://schemas.microsoft.com/office/infopath/2007/PartnerControls"/>
    <ds:schemaRef ds:uri="e96402cb-0a6e-49e7-8465-cfae72b5129c"/>
    <ds:schemaRef ds:uri="34d7e926-6bad-4161-b251-cfc43f69ae87"/>
    <ds:schemaRef ds:uri="fcde5e04-944e-4dfc-be86-0a9ace870ff9"/>
    <ds:schemaRef ds:uri="http://schemas.microsoft.com/sharepoint/v4"/>
  </ds:schemaRefs>
</ds:datastoreItem>
</file>

<file path=customXml/itemProps2.xml><?xml version="1.0" encoding="utf-8"?>
<ds:datastoreItem xmlns:ds="http://schemas.openxmlformats.org/officeDocument/2006/customXml" ds:itemID="{8E78B9CA-BC85-4AC4-82A4-AD53C20980F5}">
  <ds:schemaRefs>
    <ds:schemaRef ds:uri="http://schemas.microsoft.com/sharepoint/v3/contenttype/forms"/>
  </ds:schemaRefs>
</ds:datastoreItem>
</file>

<file path=customXml/itemProps3.xml><?xml version="1.0" encoding="utf-8"?>
<ds:datastoreItem xmlns:ds="http://schemas.openxmlformats.org/officeDocument/2006/customXml" ds:itemID="{1BBAC596-346B-4E59-839B-DB15DC7AE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de5e04-944e-4dfc-be86-0a9ace870ff9"/>
    <ds:schemaRef ds:uri="e96402cb-0a6e-49e7-8465-cfae72b5129c"/>
    <ds:schemaRef ds:uri="34d7e926-6bad-4161-b251-cfc43f69ae8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1638</TotalTime>
  <Words>2534</Words>
  <Application>Microsoft Macintosh PowerPoint</Application>
  <PresentationFormat>Widescreen</PresentationFormat>
  <Paragraphs>575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 Narrow</vt:lpstr>
      <vt:lpstr>Arial</vt:lpstr>
      <vt:lpstr>Calibri</vt:lpstr>
      <vt:lpstr>Chronicle Text G1 Roman</vt:lpstr>
      <vt:lpstr>Georgia</vt:lpstr>
      <vt:lpstr>Rubrik-SemiBold</vt:lpstr>
      <vt:lpstr>RIS_LabArchives_Template</vt:lpstr>
      <vt:lpstr>A comprehensive pipeline for the Analysis of drug , target and Tumor databases</vt:lpstr>
      <vt:lpstr>PART 1</vt:lpstr>
      <vt:lpstr>Background</vt:lpstr>
      <vt:lpstr>Primary Databases : FDA PMTL</vt:lpstr>
      <vt:lpstr>Primary Databases : Clinical Trials</vt:lpstr>
      <vt:lpstr>Primary Databases : Open Targets</vt:lpstr>
      <vt:lpstr>Primary Databases : Illuminating the Druggable Genome </vt:lpstr>
      <vt:lpstr>ALL Primary Databases</vt:lpstr>
      <vt:lpstr>Pipeline summary: PMTL – Drug </vt:lpstr>
      <vt:lpstr>Pipeline summary: PMTL – Drug + PMTL -Tumor </vt:lpstr>
      <vt:lpstr>PIPELINE Summary: What got left out ?</vt:lpstr>
      <vt:lpstr>PIPELINE Results</vt:lpstr>
      <vt:lpstr>PIPELINE Results: PMTL Drug Table</vt:lpstr>
      <vt:lpstr>PIPELINE Results: PMTL Tumor Table</vt:lpstr>
      <vt:lpstr>PIPELINE Results: Target Drug Table</vt:lpstr>
      <vt:lpstr>PIPELINE Results: Target Tumor Table</vt:lpstr>
      <vt:lpstr>PART 2: Pipeline to standardize tumors from clinical trials</vt:lpstr>
      <vt:lpstr>Background</vt:lpstr>
      <vt:lpstr>Standardizing CT tumor names Method 1</vt:lpstr>
      <vt:lpstr>Standardizing CT tumor names Method 2</vt:lpstr>
      <vt:lpstr>Standardizing CT tumor names Method 3</vt:lpstr>
      <vt:lpstr>Standardizing CT tumor names Method 4</vt:lpstr>
      <vt:lpstr>Method Evaluation</vt:lpstr>
      <vt:lpstr>Standardization method Accuracy</vt:lpstr>
      <vt:lpstr>Standardization method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
  <cp:lastModifiedBy>Lahiri, Aditya</cp:lastModifiedBy>
  <cp:revision>20</cp:revision>
  <dcterms:created xsi:type="dcterms:W3CDTF">2018-01-25T18:17:50Z</dcterms:created>
  <dcterms:modified xsi:type="dcterms:W3CDTF">2024-06-03T22:40:24Z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0x010100DF3D347118B88A4EA8E9A5FEBC94FD86</vt:lpwstr>
  </property>
  <property fmtid="{D5CDD505-2E9C-101B-9397-08002B2CF9AE}" pid="3" name="KBPoliciesAndProcedures">
    <vt:lpwstr/>
  </property>
  <property fmtid="{D5CDD505-2E9C-101B-9397-08002B2CF9AE}" pid="4" name="TaxKeyword">
    <vt:lpwstr/>
  </property>
  <property fmtid="{D5CDD505-2E9C-101B-9397-08002B2CF9AE}" pid="5" name="KnowledgeBaseMetadata">
    <vt:lpwstr/>
  </property>
  <property fmtid="{D5CDD505-2E9C-101B-9397-08002B2CF9AE}" pid="6" name="TaxCatchAll">
    <vt:lpwstr/>
  </property>
</Properties>
</file>