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p:restoredTop sz="94671"/>
  </p:normalViewPr>
  <p:slideViewPr>
    <p:cSldViewPr snapToGrid="0">
      <p:cViewPr>
        <p:scale>
          <a:sx n="74" d="100"/>
          <a:sy n="74" d="100"/>
        </p:scale>
        <p:origin x="232" y="-14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9/30/24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9/30/24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242639" y="6090290"/>
            <a:ext cx="16897841"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8437991"/>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242640" y="40318811"/>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242639" y="7124865"/>
            <a:ext cx="16938935" cy="11972508"/>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conditions data file from NIH's clinical trials registry and identifies tumors from the rest of the conditions. Following the tumor identification, each tumor from the registry is mapped to a standardized tumor terminology from the WHO tumor classification system and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 using twelve text standardization methods based on text-similarity and text-embedding methods. We evaluated the accuracy of each of these methods in mapping tumor names to standardized tumor terminology in the WHO tumor classification system on a subset of tumor names derived from the clinical trials registry.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the method that mapped a given tumor name in the registry to the nearest term from WHO tumor classification system using Euclidean distance in the embedding space outperformed other methods.</a:t>
            </a: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maps them to their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559752" y="6162854"/>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483044" y="48280343"/>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96385" y="48211620"/>
            <a:ext cx="5944094" cy="2385955"/>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2639" y="48211621"/>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249314" y="41292159"/>
            <a:ext cx="16891165" cy="6750566"/>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regarding various aspects of a clinical trial study and is stored in the database in the form text files. Using the conditions file in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spcAft>
                <a:spcPts val="2000"/>
              </a:spcAft>
            </a:pPr>
            <a:r>
              <a:rPr lang="en-US" sz="3200" dirty="0">
                <a:effectLst/>
                <a:latin typeface="Calibri" panose="020F0502020204030204" pitchFamily="34" charset="0"/>
                <a:cs typeface="Calibri" panose="020F0502020204030204" pitchFamily="34" charset="0"/>
              </a:rPr>
              <a:t>The WHO Tumor Classification database consists standardized terms for tumor names. This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NCI Thesaurus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provides reference terminology for many NCI and other systems. It covers vocabulary for clinical care, translational and basic research, and public information and administrative activities. The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database also provides standardized terms for tumor names. We used this database to standardize the tumor names from the clinical trials registry.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327093" y="45699807"/>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370802" y="19471291"/>
            <a:ext cx="16938935" cy="2178623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4A6EE0"/>
                </a:solidFill>
                <a:effectLst/>
                <a:latin typeface="Calibri" panose="020F0502020204030204" pitchFamily="34" charset="0"/>
                <a:cs typeface="Calibri" panose="020F0502020204030204" pitchFamily="34" charset="0"/>
              </a:rPr>
              <a:t>-</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Health’s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to ensure data integrity, our analysis of the conditions file revealed that the conditions data contain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by the pipeline. For each tumor that was determined to be a pediatric tumor, we also manually added a citation from peer-reviewed literature, governmental websites, or articles published by a research institution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[9–12]</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sp>
        <p:nvSpPr>
          <p:cNvPr id="33" name="TextBox 32">
            <a:extLst>
              <a:ext uri="{FF2B5EF4-FFF2-40B4-BE49-F238E27FC236}">
                <a16:creationId xmlns:a16="http://schemas.microsoft.com/office/drawing/2014/main" id="{BAAA3DD9-701D-C003-268B-4CEA325C8C21}"/>
              </a:ext>
            </a:extLst>
          </p:cNvPr>
          <p:cNvSpPr txBox="1"/>
          <p:nvPr/>
        </p:nvSpPr>
        <p:spPr>
          <a:xfrm>
            <a:off x="17407857" y="20516163"/>
            <a:ext cx="20646383" cy="15111829"/>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mapped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a:t>
            </a:r>
            <a:r>
              <a:rPr lang="en-US" sz="3200" dirty="0" err="1">
                <a:solidFill>
                  <a:srgbClr val="0E101A"/>
                </a:solidFill>
                <a:effectLst/>
              </a:rPr>
              <a:t>NCIt</a:t>
            </a:r>
            <a:r>
              <a:rPr lang="en-US" sz="3200" dirty="0">
                <a:solidFill>
                  <a:srgbClr val="0E101A"/>
                </a:solidFill>
                <a:effectLst/>
              </a:rPr>
              <a:t> databases and used it as a divergence metric for affinity propagation clustering. For each cluster, we evaluated if they were large and performed nested clustering if necessary. In the following step we performed outlier analysis using isolation forest and local outlier factors on each cluster. Finally, for each cluster, we assigned a standardized cluster label. This </a:t>
            </a:r>
            <a:r>
              <a:rPr lang="en-US" sz="3200" dirty="0">
                <a:solidFill>
                  <a:srgbClr val="0E101A"/>
                </a:solidFill>
              </a:rPr>
              <a:t>was done by identifying </a:t>
            </a:r>
            <a:r>
              <a:rPr lang="en-US" sz="3200" dirty="0">
                <a:solidFill>
                  <a:srgbClr val="0E101A"/>
                </a:solidFill>
                <a:effectLst/>
              </a:rPr>
              <a:t>the WHO and </a:t>
            </a:r>
            <a:r>
              <a:rPr lang="en-US" sz="3200" dirty="0" err="1">
                <a:solidFill>
                  <a:srgbClr val="0E101A"/>
                </a:solidFill>
                <a:effectLst/>
              </a:rPr>
              <a:t>NCIt</a:t>
            </a:r>
            <a:r>
              <a:rPr lang="en-US" sz="3200" dirty="0">
                <a:solidFill>
                  <a:srgbClr val="0E101A"/>
                </a:solidFill>
                <a:effectLst/>
              </a:rPr>
              <a:t> terms closest to each cluster member. If there was a WHO or </a:t>
            </a:r>
            <a:r>
              <a:rPr lang="en-US" sz="3200" dirty="0" err="1">
                <a:solidFill>
                  <a:srgbClr val="0E101A"/>
                </a:solidFill>
                <a:effectLst/>
              </a:rPr>
              <a:t>NCIt</a:t>
            </a:r>
            <a:r>
              <a:rPr lang="en-US" sz="3200" dirty="0">
                <a:solidFill>
                  <a:srgbClr val="0E101A"/>
                </a:solidFill>
                <a:effectLst/>
              </a:rPr>
              <a:t> term closest to most of the cluster members (majority), then that term was assigned as the standardized tumor name for each cluster member; otherwise, each cluster member was assigned to its nearest (in terms of edit distances) matching WHO and </a:t>
            </a:r>
            <a:r>
              <a:rPr lang="en-US" sz="3200" dirty="0" err="1">
                <a:solidFill>
                  <a:srgbClr val="0E101A"/>
                </a:solidFill>
                <a:effectLst/>
              </a:rPr>
              <a:t>NCIt</a:t>
            </a:r>
            <a:r>
              <a:rPr lang="en-US" sz="3200" dirty="0">
                <a:solidFill>
                  <a:srgbClr val="0E101A"/>
                </a:solidFill>
                <a:effectLst/>
              </a:rPr>
              <a: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performed principal component analysis to reduce the dimensionality of the embedding space. We then computed pairwise Euclidean distance between each tumor term in the CT registry, WHO, and </a:t>
            </a:r>
            <a:r>
              <a:rPr lang="en-US" sz="3200" dirty="0" err="1">
                <a:solidFill>
                  <a:srgbClr val="0E101A"/>
                </a:solidFill>
                <a:effectLst/>
              </a:rPr>
              <a:t>NCIt</a:t>
            </a:r>
            <a:r>
              <a:rPr lang="en-US" sz="3200" dirty="0">
                <a:solidFill>
                  <a:srgbClr val="0E101A"/>
                </a:solidFill>
                <a:effectLst/>
              </a:rPr>
              <a:t> databases in the PCA transformed embedding space and used it as a divergence metric for affinity propagation and K-Means clustering. For clusters formed using affinity propagation only, we evaluated if they were large and performed nested clustering if required. Then, for both clustering methods, we carried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344740" y="33739838"/>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3981291111"/>
              </p:ext>
            </p:extLst>
          </p:nvPr>
        </p:nvGraphicFramePr>
        <p:xfrm>
          <a:off x="28819626" y="38859293"/>
          <a:ext cx="9335860"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218444">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403853" y="34627455"/>
            <a:ext cx="20916254" cy="4031873"/>
          </a:xfrm>
          <a:prstGeom prst="rect">
            <a:avLst/>
          </a:prstGeom>
          <a:noFill/>
        </p:spPr>
        <p:txBody>
          <a:bodyPr wrap="square" rtlCol="0">
            <a:spAutoFit/>
          </a:bodyPr>
          <a:lstStyle/>
          <a:p>
            <a:r>
              <a:rPr lang="en-US" sz="3200" dirty="0"/>
              <a:t>To evaluate each method's performance accuracies, we needed to annotate the ground truth, i.e., the appropriate standardized tumor nomenclature for each tumor name from the CT registry. Since these annotations are not available, they need to be manually annotated. Since it is not feasible to manually annotate all the 13,230 tumors, we arbitrarily sampled 1600 tumors from the CT registry for manual annotation so that the accuracies of each standardization method could be estimated. However, we limited the ground truth annotation to the 5th edition and the combined editions (3rd, 4th and 5th) of the WHO database. This is because the WHO database is considered the gold standard for tumor nomenclature.  However, we provided the WHO and NCIT standardized terms for each tumor term in the CT registry as supplemental files.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2061342764"/>
              </p:ext>
            </p:extLst>
          </p:nvPr>
        </p:nvGraphicFramePr>
        <p:xfrm>
          <a:off x="17490691" y="38839110"/>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
        <p:nvSpPr>
          <p:cNvPr id="43" name="TextBox 42">
            <a:extLst>
              <a:ext uri="{FF2B5EF4-FFF2-40B4-BE49-F238E27FC236}">
                <a16:creationId xmlns:a16="http://schemas.microsoft.com/office/drawing/2014/main" id="{BD343152-4960-4376-23FD-0496C1BAB544}"/>
              </a:ext>
            </a:extLst>
          </p:cNvPr>
          <p:cNvSpPr txBox="1"/>
          <p:nvPr/>
        </p:nvSpPr>
        <p:spPr>
          <a:xfrm>
            <a:off x="17297533" y="46622663"/>
            <a:ext cx="20650387" cy="3908762"/>
          </a:xfrm>
          <a:prstGeom prst="rect">
            <a:avLst/>
          </a:prstGeom>
          <a:noFill/>
        </p:spPr>
        <p:txBody>
          <a:bodyPr wrap="square" rtlCol="0">
            <a:spAutoFit/>
          </a:bodyPr>
          <a:lstStyle/>
          <a:p>
            <a:pPr>
              <a:spcBef>
                <a:spcPts val="0"/>
              </a:spcBef>
              <a:spcAft>
                <a:spcPts val="0"/>
              </a:spcAft>
            </a:pPr>
            <a:endParaRPr lang="en-US" sz="1600" dirty="0">
              <a:effectLst/>
              <a:latin typeface="Calibri" panose="020F0502020204030204" pitchFamily="34" charset="0"/>
              <a:cs typeface="Calibri" panose="020F0502020204030204" pitchFamily="34" charset="0"/>
            </a:endParaRP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Bray F, Laversanne M, Sung H,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Global cancer statistics 2022: GLOBOCAN estimates of incidence and mortality worldwide for 36 cancers in 185 countries.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2024;74:229–63.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Siegel RL, Giaquinto AN, Jemal A. Cancer statistics, 2024.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2024;74:12–49.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Matt GY, Sioson E, Shelton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St. Jude Survivorship Portal: Sharing and Analyzing Large Clinical and Genomic Datasets from Pediatric Cancer Survivors.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2024;14:1403–17.</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Aristizabal P, Winestone LE, Umaretiya P,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Disparities in Pediatric Oncology: The 21st Century Opportunity to Improve Outcomes for Children and Adolescents With Cancer. </a:t>
            </a:r>
            <a:r>
              <a:rPr lang="en-US" sz="1600" i="1" dirty="0">
                <a:effectLst/>
                <a:latin typeface="Calibri" panose="020F0502020204030204" pitchFamily="34" charset="0"/>
                <a:cs typeface="Calibri" panose="020F0502020204030204" pitchFamily="34" charset="0"/>
              </a:rPr>
              <a:t>Am Soc Clin Oncol Educ Book</a:t>
            </a:r>
            <a:r>
              <a:rPr lang="en-US" sz="1600" dirty="0">
                <a:effectLst/>
                <a:latin typeface="Calibri" panose="020F0502020204030204" pitchFamily="34" charset="0"/>
                <a:cs typeface="Calibri" panose="020F0502020204030204" pitchFamily="34" charset="0"/>
              </a:rPr>
              <a:t>. 2021;41:e315–26.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Hunger Stephen P., Mullighan Charles G. Acute Lymphoblastic Leukemia in Children. </a:t>
            </a:r>
            <a:r>
              <a:rPr lang="en-US" sz="1600" i="1" dirty="0">
                <a:effectLst/>
                <a:latin typeface="Calibri" panose="020F0502020204030204" pitchFamily="34" charset="0"/>
                <a:cs typeface="Calibri" panose="020F0502020204030204" pitchFamily="34" charset="0"/>
              </a:rPr>
              <a:t>N Engl J Med</a:t>
            </a:r>
            <a:r>
              <a:rPr lang="en-US" sz="1600" dirty="0">
                <a:effectLst/>
                <a:latin typeface="Calibri" panose="020F0502020204030204" pitchFamily="34" charset="0"/>
                <a:cs typeface="Calibri" panose="020F0502020204030204" pitchFamily="34" charset="0"/>
              </a:rPr>
              <a:t>. ;373:1541–52.</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Laetsch TW, DuBois SG, Bender JG,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Opportunities and Challenges in Drug Development for Pediatric Cancers.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2021;11:545–59.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Renfro LA, Ji L, Piao J,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Trial Design Challenges and Approaches for Precision Oncology in Rare Tumors: Experiences of the Children’s Oncology Group. </a:t>
            </a:r>
            <a:r>
              <a:rPr lang="en-US" sz="1600" i="1" dirty="0">
                <a:effectLst/>
                <a:latin typeface="Calibri" panose="020F0502020204030204" pitchFamily="34" charset="0"/>
                <a:cs typeface="Calibri" panose="020F0502020204030204" pitchFamily="34" charset="0"/>
              </a:rPr>
              <a:t>JCO Precis Oncol</a:t>
            </a:r>
            <a:r>
              <a:rPr lang="en-US" sz="1600" dirty="0">
                <a:effectLst/>
                <a:latin typeface="Calibri" panose="020F0502020204030204" pitchFamily="34" charset="0"/>
                <a:cs typeface="Calibri" panose="020F0502020204030204" pitchFamily="34" charset="0"/>
              </a:rPr>
              <a:t>. 2019;3. doi: 10.1200/PO.19.00060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Rivers Z, Hyde B, Ronski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Exploring Barriers to Pediatric Cancer Clinical Trials: The Role of a Networked, Just-in-Time Study Program. </a:t>
            </a:r>
            <a:r>
              <a:rPr lang="en-US" sz="1600" i="1" dirty="0">
                <a:effectLst/>
                <a:latin typeface="Calibri" panose="020F0502020204030204" pitchFamily="34" charset="0"/>
                <a:cs typeface="Calibri" panose="020F0502020204030204" pitchFamily="34" charset="0"/>
              </a:rPr>
              <a:t>Clin Ther</a:t>
            </a:r>
            <a:r>
              <a:rPr lang="en-US" sz="1600" dirty="0">
                <a:effectLst/>
                <a:latin typeface="Calibri" panose="020F0502020204030204" pitchFamily="34" charset="0"/>
                <a:cs typeface="Calibri" panose="020F0502020204030204" pitchFamily="34" charset="0"/>
              </a:rPr>
              <a:t>. 2023;45:1148–50.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Morris J, Kuleshov V, Shmatikov V,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Text embeddings reveal (almost) as much as text. </a:t>
            </a:r>
            <a:r>
              <a:rPr lang="en-US" sz="1600" i="1" dirty="0">
                <a:effectLst/>
                <a:latin typeface="Calibri" panose="020F0502020204030204" pitchFamily="34" charset="0"/>
                <a:cs typeface="Calibri" panose="020F0502020204030204" pitchFamily="34" charset="0"/>
              </a:rPr>
              <a:t>Proceedings of the 2023 Conference on Empirical Methods in Natural Language Processing</a:t>
            </a:r>
            <a:r>
              <a:rPr lang="en-US" sz="1600" dirty="0">
                <a:effectLst/>
                <a:latin typeface="Calibri" panose="020F0502020204030204" pitchFamily="34" charset="0"/>
                <a:cs typeface="Calibri" panose="020F0502020204030204" pitchFamily="34" charset="0"/>
              </a:rPr>
              <a:t>. Stroudsburg, PA, USA: Association for Computational Linguistics 2023.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Mikolov T. Efficient estimation of word representations in vector space. </a:t>
            </a:r>
            <a:r>
              <a:rPr lang="en-US" sz="1600" i="1" dirty="0">
                <a:effectLst/>
                <a:latin typeface="Calibri" panose="020F0502020204030204" pitchFamily="34" charset="0"/>
                <a:cs typeface="Calibri" panose="020F0502020204030204" pitchFamily="34" charset="0"/>
              </a:rPr>
              <a:t>arXiv preprint arXiv:13013781</a:t>
            </a:r>
            <a:r>
              <a:rPr lang="en-US" sz="1600" dirty="0">
                <a:effectLst/>
                <a:latin typeface="Calibri" panose="020F0502020204030204" pitchFamily="34" charset="0"/>
                <a:cs typeface="Calibri" panose="020F0502020204030204" pitchFamily="34" charset="0"/>
              </a:rPr>
              <a:t>. Published Online First: 2013.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Incitti F, Urli F, Snidaro L. Beyond word embeddings: A survey. </a:t>
            </a:r>
            <a:r>
              <a:rPr lang="en-US" sz="1600" i="1" dirty="0">
                <a:effectLst/>
                <a:latin typeface="Calibri" panose="020F0502020204030204" pitchFamily="34" charset="0"/>
                <a:cs typeface="Calibri" panose="020F0502020204030204" pitchFamily="34" charset="0"/>
              </a:rPr>
              <a:t>Inf Fusion</a:t>
            </a:r>
            <a:r>
              <a:rPr lang="en-US" sz="1600" dirty="0">
                <a:effectLst/>
                <a:latin typeface="Calibri" panose="020F0502020204030204" pitchFamily="34" charset="0"/>
                <a:cs typeface="Calibri" panose="020F0502020204030204" pitchFamily="34" charset="0"/>
              </a:rPr>
              <a:t>. 2023;89:418–36.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Khattak FK, Jeblee S, Pou-Prom C,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A survey of word embeddings for clinical text. </a:t>
            </a:r>
            <a:r>
              <a:rPr lang="en-US" sz="1600" i="1" dirty="0">
                <a:effectLst/>
                <a:latin typeface="Calibri" panose="020F0502020204030204" pitchFamily="34" charset="0"/>
                <a:cs typeface="Calibri" panose="020F0502020204030204" pitchFamily="34" charset="0"/>
              </a:rPr>
              <a:t>J Biomed Inform</a:t>
            </a:r>
            <a:r>
              <a:rPr lang="en-US" sz="1600" dirty="0">
                <a:effectLst/>
                <a:latin typeface="Calibri" panose="020F0502020204030204" pitchFamily="34" charset="0"/>
                <a:cs typeface="Calibri" panose="020F0502020204030204" pitchFamily="34" charset="0"/>
              </a:rPr>
              <a:t>. 2019;100S:100057.</a:t>
            </a:r>
          </a:p>
          <a:p>
            <a:endParaRPr lang="en-US" dirty="0"/>
          </a:p>
        </p:txBody>
      </p:sp>
      <p:pic>
        <p:nvPicPr>
          <p:cNvPr id="3" name="Picture 2" descr="A diagram of a company&#10;&#10;Description automatically generated">
            <a:extLst>
              <a:ext uri="{FF2B5EF4-FFF2-40B4-BE49-F238E27FC236}">
                <a16:creationId xmlns:a16="http://schemas.microsoft.com/office/drawing/2014/main" id="{A31BD3BA-291B-CDF4-1AE7-5E135E59900D}"/>
              </a:ext>
            </a:extLst>
          </p:cNvPr>
          <p:cNvPicPr>
            <a:picLocks noChangeAspect="1"/>
          </p:cNvPicPr>
          <p:nvPr/>
        </p:nvPicPr>
        <p:blipFill>
          <a:blip r:embed="rId14"/>
          <a:stretch>
            <a:fillRect/>
          </a:stretch>
        </p:blipFill>
        <p:spPr>
          <a:xfrm>
            <a:off x="22488889" y="6916887"/>
            <a:ext cx="12661474" cy="13702051"/>
          </a:xfrm>
          <a:prstGeom prst="rect">
            <a:avLst/>
          </a:prstGeom>
        </p:spPr>
      </p:pic>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5514</TotalTime>
  <Words>2389</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20</cp:revision>
  <dcterms:created xsi:type="dcterms:W3CDTF">2024-09-19T16:58:34Z</dcterms:created>
  <dcterms:modified xsi:type="dcterms:W3CDTF">2024-09-30T14:15:11Z</dcterms:modified>
</cp:coreProperties>
</file>