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960"/>
    <a:srgbClr val="584B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2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00" y="9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74326-AD78-4E67-8599-BA8A5604D89A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EB8B-B78C-4FCA-B737-0D9226F5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199" y="592924"/>
            <a:ext cx="5577591" cy="1207008"/>
          </a:xfrm>
        </p:spPr>
        <p:txBody>
          <a:bodyPr anchor="ctr"/>
          <a:lstStyle>
            <a:lvl1pPr algn="l">
              <a:defRPr sz="3600" b="1" cap="all" baseline="0">
                <a:solidFill>
                  <a:srgbClr val="3E9CC9"/>
                </a:solidFill>
                <a:latin typeface="+mj-lt"/>
              </a:defRPr>
            </a:lvl1pPr>
          </a:lstStyle>
          <a:p>
            <a:r>
              <a:rPr lang="en-US" cap="all" baseline="0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199" y="1994858"/>
            <a:ext cx="5577589" cy="497951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9685" y="6356352"/>
            <a:ext cx="5637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64852"/>
            <a:ext cx="5577417" cy="502920"/>
          </a:xfrm>
        </p:spPr>
        <p:txBody>
          <a:bodyPr>
            <a:normAutofit/>
          </a:bodyPr>
          <a:lstStyle>
            <a:lvl1pPr marL="0" indent="0">
              <a:buNone/>
              <a:defRPr sz="24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28282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2052" y="320156"/>
            <a:ext cx="11010595" cy="1143000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2052" y="1736231"/>
            <a:ext cx="11010595" cy="38953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772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864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45733" y="1543930"/>
            <a:ext cx="9753600" cy="1444752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09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 cap="all" baseline="0">
          <a:solidFill>
            <a:srgbClr val="3E9CC9"/>
          </a:solidFill>
          <a:latin typeface="Rubrik-SemiBold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1925" y="642670"/>
            <a:ext cx="7153275" cy="2786330"/>
          </a:xfrm>
        </p:spPr>
        <p:txBody>
          <a:bodyPr/>
          <a:lstStyle/>
          <a:p>
            <a:r>
              <a:rPr lang="en-US" dirty="0"/>
              <a:t>A comprehensive pipeline for the Analysis of drug , target and Tumor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4325" y="3638430"/>
            <a:ext cx="5577417" cy="502920"/>
          </a:xfrm>
        </p:spPr>
        <p:txBody>
          <a:bodyPr/>
          <a:lstStyle/>
          <a:p>
            <a:r>
              <a:rPr lang="en-US" dirty="0"/>
              <a:t>Aditya </a:t>
            </a:r>
            <a:r>
              <a:rPr lang="en-US" dirty="0" err="1"/>
              <a:t>Lahiri</a:t>
            </a:r>
            <a:r>
              <a:rPr lang="en-US" dirty="0"/>
              <a:t> and Deanne Taylor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7758" y="1780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7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117" y="0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16" y="1143000"/>
            <a:ext cx="11515539" cy="3895344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FDA Pediatric Molecular Target List (FDA-PMTL) was created, containing over 400 pediatric cancer gene targets of interest.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imited resources outline drugs tested in clinical trials for cancer for the PMTL genes.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Lack of publicly available comprehensive resources linking these drugs to the standardized tumor list curated by the World Health Organization (WHO).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</a:rPr>
              <a:t>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eed to systematically integrate and analyze publicly available data to identify targets associated with drugs tested in pediatric cancers, especially drugs used in registered clinical trials.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2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rgbClr val="FFFFFE"/>
                </a:solidFill>
              </a:rPr>
              <a:t>3</a:t>
            </a:fld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7503" y="73152"/>
            <a:ext cx="5961897" cy="630936"/>
          </a:xfrm>
        </p:spPr>
        <p:txBody>
          <a:bodyPr/>
          <a:lstStyle/>
          <a:p>
            <a:r>
              <a:rPr lang="en-US" dirty="0"/>
              <a:t>Primary Databases </a:t>
            </a:r>
          </a:p>
        </p:txBody>
      </p:sp>
      <p:pic>
        <p:nvPicPr>
          <p:cNvPr id="9" name="Picture 8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DBC4173-3E3C-A8D1-1553-4AC83D8FB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03" y="957309"/>
            <a:ext cx="6092136" cy="462076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A92603-802E-F9DC-8C74-440BAD03C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812924"/>
              </p:ext>
            </p:extLst>
          </p:nvPr>
        </p:nvGraphicFramePr>
        <p:xfrm>
          <a:off x="7022588" y="1490472"/>
          <a:ext cx="499808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058">
                  <a:extLst>
                    <a:ext uri="{9D8B030D-6E8A-4147-A177-3AD203B41FA5}">
                      <a16:colId xmlns:a16="http://schemas.microsoft.com/office/drawing/2014/main" val="4020813307"/>
                    </a:ext>
                  </a:extLst>
                </a:gridCol>
                <a:gridCol w="1301262">
                  <a:extLst>
                    <a:ext uri="{9D8B030D-6E8A-4147-A177-3AD203B41FA5}">
                      <a16:colId xmlns:a16="http://schemas.microsoft.com/office/drawing/2014/main" val="2113962092"/>
                    </a:ext>
                  </a:extLst>
                </a:gridCol>
                <a:gridCol w="1856766">
                  <a:extLst>
                    <a:ext uri="{9D8B030D-6E8A-4147-A177-3AD203B41FA5}">
                      <a16:colId xmlns:a16="http://schemas.microsoft.com/office/drawing/2014/main" val="311353306"/>
                    </a:ext>
                  </a:extLst>
                </a:gridCol>
              </a:tblGrid>
              <a:tr h="263514">
                <a:tc>
                  <a:txBody>
                    <a:bodyPr/>
                    <a:lstStyle/>
                    <a:p>
                      <a:r>
                        <a:rPr lang="en-US" sz="12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607734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r>
                        <a:rPr lang="en-US" sz="1200" dirty="0"/>
                        <a:t>FDA PMTL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PMTL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Extraction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656754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r>
                        <a:rPr lang="en-US" sz="1200" dirty="0"/>
                        <a:t>Clinical Trials (CT)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Drugs &amp; Diseases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Filter drugs by age, and retain phase information.  Manually filter tumors &amp; classify as pediatric or 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938500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r>
                        <a:rPr lang="en-US" sz="1200" dirty="0"/>
                        <a:t>Open Targets (OT)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Drugs,  Targets, &amp; Diseases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Extraction and manually filter for tumors &amp; classify as pediatric or adult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24805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r>
                        <a:rPr lang="en-US" sz="1200" b="0" dirty="0"/>
                        <a:t>Illuminating the Druggable Genome (IDG)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Drugs and Drug Targets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Extraction only. No age filter for drugs.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2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47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rgbClr val="FFFFFE"/>
                </a:solidFill>
              </a:rPr>
              <a:t>4</a:t>
            </a:fld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7503" y="73152"/>
            <a:ext cx="11114189" cy="630936"/>
          </a:xfrm>
        </p:spPr>
        <p:txBody>
          <a:bodyPr/>
          <a:lstStyle/>
          <a:p>
            <a:r>
              <a:rPr lang="en-US" dirty="0"/>
              <a:t>CT Data Processing Pipeline In Depth</a:t>
            </a:r>
          </a:p>
        </p:txBody>
      </p:sp>
      <p:pic>
        <p:nvPicPr>
          <p:cNvPr id="11" name="Picture 10" descr="A group of white and blue signs&#10;&#10;Description automatically generated with medium confidence">
            <a:extLst>
              <a:ext uri="{FF2B5EF4-FFF2-40B4-BE49-F238E27FC236}">
                <a16:creationId xmlns:a16="http://schemas.microsoft.com/office/drawing/2014/main" id="{1FDC7621-6C93-22A2-6F32-B6668785A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4" y="588830"/>
            <a:ext cx="7772400" cy="514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rgbClr val="FFFFFE"/>
                </a:solidFill>
              </a:rPr>
              <a:t>5</a:t>
            </a:fld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7503" y="73152"/>
            <a:ext cx="11114189" cy="630936"/>
          </a:xfrm>
        </p:spPr>
        <p:txBody>
          <a:bodyPr/>
          <a:lstStyle/>
          <a:p>
            <a:r>
              <a:rPr lang="en-US" dirty="0"/>
              <a:t>PMTL and OT Pipeline</a:t>
            </a:r>
          </a:p>
        </p:txBody>
      </p:sp>
      <p:pic>
        <p:nvPicPr>
          <p:cNvPr id="5" name="Picture 4" descr="A green cylinder with white labels&#10;&#10;Description automatically generated">
            <a:extLst>
              <a:ext uri="{FF2B5EF4-FFF2-40B4-BE49-F238E27FC236}">
                <a16:creationId xmlns:a16="http://schemas.microsoft.com/office/drawing/2014/main" id="{3876EBB1-B5EE-1CA3-3D77-C03052E31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90" y="1196457"/>
            <a:ext cx="10883760" cy="414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8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rgbClr val="FFFFFE"/>
                </a:solidFill>
              </a:rPr>
              <a:t>6</a:t>
            </a:fld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7503" y="73152"/>
            <a:ext cx="11114189" cy="630936"/>
          </a:xfrm>
        </p:spPr>
        <p:txBody>
          <a:bodyPr/>
          <a:lstStyle/>
          <a:p>
            <a:r>
              <a:rPr lang="en-US" dirty="0"/>
              <a:t>PMTL , OT, and IDG Pipeline</a:t>
            </a:r>
          </a:p>
        </p:txBody>
      </p:sp>
      <p:pic>
        <p:nvPicPr>
          <p:cNvPr id="8" name="Picture 7" descr="A chart of different types of drugs&#10;&#10;Description automatically generated">
            <a:extLst>
              <a:ext uri="{FF2B5EF4-FFF2-40B4-BE49-F238E27FC236}">
                <a16:creationId xmlns:a16="http://schemas.microsoft.com/office/drawing/2014/main" id="{F6A5B88D-35DA-7FE2-74E9-F79DE2309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819" y="704088"/>
            <a:ext cx="8639908" cy="481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3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rgbClr val="FFFFFE"/>
                </a:solidFill>
              </a:rPr>
              <a:t>7</a:t>
            </a:fld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7503" y="73152"/>
            <a:ext cx="11114189" cy="630936"/>
          </a:xfrm>
        </p:spPr>
        <p:txBody>
          <a:bodyPr/>
          <a:lstStyle/>
          <a:p>
            <a:r>
              <a:rPr lang="en-US" dirty="0"/>
              <a:t>Pipeline  for CT &amp; </a:t>
            </a:r>
            <a:r>
              <a:rPr lang="en-US" dirty="0" err="1"/>
              <a:t>PMTl</a:t>
            </a:r>
            <a:r>
              <a:rPr lang="en-US" dirty="0"/>
              <a:t>-OT-IDG</a:t>
            </a:r>
          </a:p>
        </p:txBody>
      </p:sp>
      <p:pic>
        <p:nvPicPr>
          <p:cNvPr id="5" name="Picture 4" descr="A chart of different types of drugs&#10;&#10;Description automatically generated">
            <a:extLst>
              <a:ext uri="{FF2B5EF4-FFF2-40B4-BE49-F238E27FC236}">
                <a16:creationId xmlns:a16="http://schemas.microsoft.com/office/drawing/2014/main" id="{4EFE16F2-3761-8D45-0CFC-022E1E9CA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444" y="1149121"/>
            <a:ext cx="7344032" cy="4093862"/>
          </a:xfrm>
          <a:prstGeom prst="rect">
            <a:avLst/>
          </a:prstGeom>
        </p:spPr>
      </p:pic>
      <p:pic>
        <p:nvPicPr>
          <p:cNvPr id="7" name="Picture 6" descr="A diagram of a medical procedure&#10;&#10;Description automatically generated with medium confidence">
            <a:extLst>
              <a:ext uri="{FF2B5EF4-FFF2-40B4-BE49-F238E27FC236}">
                <a16:creationId xmlns:a16="http://schemas.microsoft.com/office/drawing/2014/main" id="{E1E43A61-DA54-5889-F83D-63A53C9FB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29" y="774501"/>
            <a:ext cx="5222304" cy="35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2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rgbClr val="FFFFFE"/>
                </a:solidFill>
              </a:rPr>
              <a:t>8</a:t>
            </a:fld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7503" y="73152"/>
            <a:ext cx="11114189" cy="630936"/>
          </a:xfrm>
        </p:spPr>
        <p:txBody>
          <a:bodyPr/>
          <a:lstStyle/>
          <a:p>
            <a:r>
              <a:rPr lang="en-US" dirty="0"/>
              <a:t>Integrated Pipeline Overview</a:t>
            </a:r>
          </a:p>
        </p:txBody>
      </p:sp>
    </p:spTree>
    <p:extLst>
      <p:ext uri="{BB962C8B-B14F-4D97-AF65-F5344CB8AC3E}">
        <p14:creationId xmlns:p14="http://schemas.microsoft.com/office/powerpoint/2010/main" val="286383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0EC52-11C7-AD9B-CC02-F9723323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19F361-6D92-2CF5-72C4-2BD65F5D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77267"/>
      </p:ext>
    </p:extLst>
  </p:cSld>
  <p:clrMapOvr>
    <a:masterClrMapping/>
  </p:clrMapOvr>
</p:sld>
</file>

<file path=ppt/theme/theme1.xml><?xml version="1.0" encoding="utf-8"?>
<a:theme xmlns:a="http://schemas.openxmlformats.org/drawingml/2006/main" name="RIS_LabArchives_Template">
  <a:themeElements>
    <a:clrScheme name="CHOP Custom">
      <a:dk1>
        <a:srgbClr val="D11960"/>
      </a:dk1>
      <a:lt1>
        <a:srgbClr val="FFFFFE"/>
      </a:lt1>
      <a:dk2>
        <a:srgbClr val="FFFFFE"/>
      </a:dk2>
      <a:lt2>
        <a:srgbClr val="584B3D"/>
      </a:lt2>
      <a:accent1>
        <a:srgbClr val="3E9CC9"/>
      </a:accent1>
      <a:accent2>
        <a:srgbClr val="D11960"/>
      </a:accent2>
      <a:accent3>
        <a:srgbClr val="5C8D29"/>
      </a:accent3>
      <a:accent4>
        <a:srgbClr val="97C5DF"/>
      </a:accent4>
      <a:accent5>
        <a:srgbClr val="E5849B"/>
      </a:accent5>
      <a:accent6>
        <a:srgbClr val="9FBE7E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novationeco" id="{994BA8A9-91A8-8D4A-A9A8-8E8B7A3944AB}" vid="{60D1369B-A32A-9840-9929-4F474B34A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D347118B88A4EA8E9A5FEBC94FD86" ma:contentTypeVersion="8" ma:contentTypeDescription="Create a new document." ma:contentTypeScope="" ma:versionID="e54af44cc39137a71e496aa5089235ef">
  <xsd:schema xmlns:xsd="http://www.w3.org/2001/XMLSchema" xmlns:xs="http://www.w3.org/2001/XMLSchema" xmlns:p="http://schemas.microsoft.com/office/2006/metadata/properties" xmlns:ns2="fcde5e04-944e-4dfc-be86-0a9ace870ff9" xmlns:ns3="e96402cb-0a6e-49e7-8465-cfae72b5129c" xmlns:ns4="34d7e926-6bad-4161-b251-cfc43f69ae87" xmlns:ns5="http://schemas.microsoft.com/sharepoint/v4" targetNamespace="http://schemas.microsoft.com/office/2006/metadata/properties" ma:root="true" ma:fieldsID="4dfd49e6986a0fb6e4e84e6606b80ac7" ns2:_="" ns3:_="" ns4:_="" ns5:_="">
    <xsd:import namespace="fcde5e04-944e-4dfc-be86-0a9ace870ff9"/>
    <xsd:import namespace="e96402cb-0a6e-49e7-8465-cfae72b5129c"/>
    <xsd:import namespace="34d7e926-6bad-4161-b251-cfc43f69ae8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3:o54b1e4c7e8f4e00a12ce46439e0e974" minOccurs="0"/>
                <xsd:element ref="ns3:h6a4a4262ab844b18de92e197378cee0" minOccurs="0"/>
                <xsd:element ref="ns4:Category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e5e04-944e-4dfc-be86-0a9ace870f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096f6f6b-f55a-454e-8dbb-24a06af1135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402cb-0a6e-49e7-8465-cfae72b5129c" elementFormDefault="qualified">
    <xsd:import namespace="http://schemas.microsoft.com/office/2006/documentManagement/types"/>
    <xsd:import namespace="http://schemas.microsoft.com/office/infopath/2007/PartnerControls"/>
    <xsd:element name="o54b1e4c7e8f4e00a12ce46439e0e974" ma:index="11" nillable="true" ma:taxonomy="true" ma:internalName="o54b1e4c7e8f4e00a12ce46439e0e974" ma:taxonomyFieldName="KnowledgeBaseMetadata" ma:displayName="Knowledge Base Tags" ma:fieldId="{854b1e4c-7e8f-4e00-a12c-e46439e0e974}" ma:taxonomyMulti="true" ma:sspId="096f6f6b-f55a-454e-8dbb-24a06af11355" ma:termSetId="0fa4fcc5-20ed-47ab-b5c6-c9c312be74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6a4a4262ab844b18de92e197378cee0" ma:index="13" nillable="true" ma:taxonomy="true" ma:internalName="h6a4a4262ab844b18de92e197378cee0" ma:taxonomyFieldName="KBPoliciesAndProcedures" ma:displayName="Knowledge Base Policies and Procedures" ma:fieldId="{16a4a426-2ab8-44b1-8de9-2e197378cee0}" ma:taxonomyMulti="true" ma:sspId="096f6f6b-f55a-454e-8dbb-24a06af11355" ma:termSetId="bf388315-c5fb-4b9c-b70e-1e19d0e0d3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7e926-6bad-4161-b251-cfc43f69ae87" elementFormDefault="qualified">
    <xsd:import namespace="http://schemas.microsoft.com/office/2006/documentManagement/types"/>
    <xsd:import namespace="http://schemas.microsoft.com/office/infopath/2007/PartnerControls"/>
    <xsd:element name="Category" ma:index="14" nillable="true" ma:displayName="Category" ma:format="Dropdown" ma:internalName="Category">
      <xsd:simpleType>
        <xsd:restriction base="dms:Choice">
          <xsd:enumeration value="Guidelines"/>
          <xsd:enumeration value="Templates"/>
          <xsd:enumeration value="AA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6a4a4262ab844b18de92e197378cee0 xmlns="e96402cb-0a6e-49e7-8465-cfae72b5129c">
      <Terms xmlns="http://schemas.microsoft.com/office/infopath/2007/PartnerControls"/>
    </h6a4a4262ab844b18de92e197378cee0>
    <o54b1e4c7e8f4e00a12ce46439e0e974 xmlns="e96402cb-0a6e-49e7-8465-cfae72b5129c">
      <Terms xmlns="http://schemas.microsoft.com/office/infopath/2007/PartnerControls"/>
    </o54b1e4c7e8f4e00a12ce46439e0e974>
    <Category xmlns="34d7e926-6bad-4161-b251-cfc43f69ae87">Templates</Category>
    <TaxKeywordTaxHTField xmlns="fcde5e04-944e-4dfc-be86-0a9ace870ff9">
      <Terms xmlns="http://schemas.microsoft.com/office/infopath/2007/PartnerControls"/>
    </TaxKeywordTaxHTField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BAC596-346B-4E59-839B-DB15DC7AE2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de5e04-944e-4dfc-be86-0a9ace870ff9"/>
    <ds:schemaRef ds:uri="e96402cb-0a6e-49e7-8465-cfae72b5129c"/>
    <ds:schemaRef ds:uri="34d7e926-6bad-4161-b251-cfc43f69ae8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493EF0-0BE4-4E84-A0BC-FF9879CDB9E8}">
  <ds:schemaRefs>
    <ds:schemaRef ds:uri="http://schemas.microsoft.com/office/2006/metadata/properties"/>
    <ds:schemaRef ds:uri="http://schemas.microsoft.com/office/infopath/2007/PartnerControls"/>
    <ds:schemaRef ds:uri="e96402cb-0a6e-49e7-8465-cfae72b5129c"/>
    <ds:schemaRef ds:uri="34d7e926-6bad-4161-b251-cfc43f69ae87"/>
    <ds:schemaRef ds:uri="fcde5e04-944e-4dfc-be86-0a9ace870ff9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8E78B9CA-BC85-4AC4-82A4-AD53C20980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</TotalTime>
  <Words>221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Chronicle Text G1 Roman</vt:lpstr>
      <vt:lpstr>Georgia</vt:lpstr>
      <vt:lpstr>Rubrik-SemiBold</vt:lpstr>
      <vt:lpstr>RIS_LabArchives_Template</vt:lpstr>
      <vt:lpstr>A comprehensive pipeline for the Analysis of drug , target and Tumor databases</vt:lpstr>
      <vt:lpstr>Background</vt:lpstr>
      <vt:lpstr>Primary Databases </vt:lpstr>
      <vt:lpstr>CT Data Processing Pipeline In Depth</vt:lpstr>
      <vt:lpstr>PMTL and OT Pipeline</vt:lpstr>
      <vt:lpstr>PMTL , OT, and IDG Pipeline</vt:lpstr>
      <vt:lpstr>Pipeline  for CT &amp; PMTl-OT-IDG</vt:lpstr>
      <vt:lpstr>Integrated Pipeline 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keywords/>
  <cp:lastModifiedBy>Lahiri, Aditya</cp:lastModifiedBy>
  <cp:revision>14</cp:revision>
  <dcterms:created xsi:type="dcterms:W3CDTF">2018-01-25T18:17:50Z</dcterms:created>
  <dcterms:modified xsi:type="dcterms:W3CDTF">2024-01-16T21:35:33Z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0x010100DF3D347118B88A4EA8E9A5FEBC94FD86</vt:lpwstr>
  </property>
  <property fmtid="{D5CDD505-2E9C-101B-9397-08002B2CF9AE}" pid="3" name="KBPoliciesAndProcedures">
    <vt:lpwstr/>
  </property>
  <property fmtid="{D5CDD505-2E9C-101B-9397-08002B2CF9AE}" pid="4" name="TaxKeyword">
    <vt:lpwstr/>
  </property>
  <property fmtid="{D5CDD505-2E9C-101B-9397-08002B2CF9AE}" pid="5" name="KnowledgeBaseMetadata">
    <vt:lpwstr/>
  </property>
  <property fmtid="{D5CDD505-2E9C-101B-9397-08002B2CF9AE}" pid="6" name="TaxCatchAll">
    <vt:lpwstr/>
  </property>
</Properties>
</file>