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57" r:id="rId6"/>
    <p:sldId id="265" r:id="rId7"/>
    <p:sldId id="266" r:id="rId8"/>
    <p:sldId id="264" r:id="rId9"/>
    <p:sldId id="269" r:id="rId10"/>
    <p:sldId id="270" r:id="rId11"/>
    <p:sldId id="267" r:id="rId12"/>
    <p:sldId id="271" r:id="rId13"/>
    <p:sldId id="261" r:id="rId14"/>
    <p:sldId id="259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 autoAdjust="0"/>
    <p:restoredTop sz="94660"/>
  </p:normalViewPr>
  <p:slideViewPr>
    <p:cSldViewPr snapToGrid="0">
      <p:cViewPr>
        <p:scale>
          <a:sx n="115" d="100"/>
          <a:sy n="115" d="100"/>
        </p:scale>
        <p:origin x="14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what-are-word-embedding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Processing embeddings</a:t>
            </a: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7E2C0140-501B-A604-5480-65337771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7" y="1463156"/>
            <a:ext cx="7425586" cy="38941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1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A diagram of a diagram&#10;&#10;Description automatically generated">
            <a:extLst>
              <a:ext uri="{FF2B5EF4-FFF2-40B4-BE49-F238E27FC236}">
                <a16:creationId xmlns:a16="http://schemas.microsoft.com/office/drawing/2014/main" id="{79D63016-B24D-298C-B5D9-11C1E9ECA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23" y="899177"/>
            <a:ext cx="6982405" cy="5059645"/>
          </a:xfrm>
        </p:spPr>
      </p:pic>
    </p:spTree>
    <p:extLst>
      <p:ext uri="{BB962C8B-B14F-4D97-AF65-F5344CB8AC3E}">
        <p14:creationId xmlns:p14="http://schemas.microsoft.com/office/powerpoint/2010/main" val="112131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cell lymphoma&#10;&#10;Description automatically generated">
            <a:extLst>
              <a:ext uri="{FF2B5EF4-FFF2-40B4-BE49-F238E27FC236}">
                <a16:creationId xmlns:a16="http://schemas.microsoft.com/office/drawing/2014/main" id="{A0B10138-3832-B4DC-0AB0-A4747DA52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87" y="501362"/>
            <a:ext cx="7264025" cy="5685937"/>
          </a:xfrm>
        </p:spPr>
      </p:pic>
    </p:spTree>
    <p:extLst>
      <p:ext uri="{BB962C8B-B14F-4D97-AF65-F5344CB8AC3E}">
        <p14:creationId xmlns:p14="http://schemas.microsoft.com/office/powerpoint/2010/main" val="337506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04" y="83425"/>
            <a:ext cx="11405811" cy="11430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25" y="1226425"/>
            <a:ext cx="10651402" cy="3895344"/>
          </a:xfrm>
        </p:spPr>
        <p:txBody>
          <a:bodyPr/>
          <a:lstStyle/>
          <a:p>
            <a:r>
              <a:rPr lang="en-US" dirty="0"/>
              <a:t>Currently optimal clusters for K-means was tested for a maximum of 5000 clusters, with the optimum being 4800. Test it further for 13434 clusters.</a:t>
            </a:r>
          </a:p>
          <a:p>
            <a:endParaRPr lang="en-US" dirty="0"/>
          </a:p>
          <a:p>
            <a:r>
              <a:rPr lang="en-US" dirty="0"/>
              <a:t>Evaluate DBSCAN and Hierarchical Cluster methods.  Need to optimize </a:t>
            </a:r>
            <a:r>
              <a:rPr lang="en-US"/>
              <a:t>DBSCAN parameters.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Validate cluster memberships.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4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https://machinelearningmastery.com/what-are-word-embeddings/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To group similar tumors from clinical trials together.</a:t>
            </a:r>
          </a:p>
          <a:p>
            <a:endParaRPr lang="en-US" dirty="0"/>
          </a:p>
          <a:p>
            <a:r>
              <a:rPr lang="en-US" dirty="0"/>
              <a:t>Method 1: Create tumor clusters using distance metrics: </a:t>
            </a:r>
            <a:r>
              <a:rPr lang="en-US" dirty="0" err="1"/>
              <a:t>Levenshtein</a:t>
            </a:r>
            <a:r>
              <a:rPr lang="en-US" dirty="0"/>
              <a:t> distance, </a:t>
            </a:r>
            <a:r>
              <a:rPr lang="en-US" dirty="0" err="1"/>
              <a:t>Jarro</a:t>
            </a:r>
            <a:r>
              <a:rPr lang="en-US" dirty="0"/>
              <a:t> Winkler distance.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Method 2: Cluster using embeddings.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Method 1: Cluster using Distances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47AC36EF-9C0D-B8B0-46AD-40F8618B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9" y="1481327"/>
            <a:ext cx="11528016" cy="44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4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Method 1: Cluster using Distances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455A655-B23E-02A6-F8D7-72EAE52C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9" y="1326438"/>
            <a:ext cx="10651402" cy="44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Method 2: Cluster using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are embeddings  ?</a:t>
            </a:r>
          </a:p>
          <a:p>
            <a:endParaRPr lang="en-US" dirty="0"/>
          </a:p>
          <a:p>
            <a:pPr algn="l"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Word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embedding is a learned representation for text where words (group of words: Phrases/sentences)  that have the same meaning have a similar representation.</a:t>
            </a:r>
          </a:p>
          <a:p>
            <a:pPr algn="l" fontAlgn="base"/>
            <a:endParaRPr lang="en-US" b="0" dirty="0">
              <a:solidFill>
                <a:srgbClr val="555555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/>
              <a:t>Essentially, we are representing high dimensional text data into relatively low dimensional space. </a:t>
            </a:r>
          </a:p>
          <a:p>
            <a:endParaRPr lang="en-US" dirty="0"/>
          </a:p>
          <a:p>
            <a:r>
              <a:rPr lang="en-US" dirty="0"/>
              <a:t>Methods for generating embeddings: BERT, Word2Vec, ADA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7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" y="54865"/>
            <a:ext cx="11672287" cy="1143000"/>
          </a:xfrm>
        </p:spPr>
        <p:txBody>
          <a:bodyPr/>
          <a:lstStyle/>
          <a:p>
            <a:pPr algn="ctr"/>
            <a:r>
              <a:rPr lang="en-US" dirty="0"/>
              <a:t>Method 2: Example for generating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2" y="1260742"/>
            <a:ext cx="10651402" cy="43993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Bag of words embedding: “It is a dog eat dog world”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Embedding:</a:t>
            </a:r>
            <a:br>
              <a:rPr lang="en-US" dirty="0"/>
            </a:br>
            <a:r>
              <a:rPr lang="en-US" dirty="0"/>
              <a:t>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BD0DE-50FC-163A-FF81-800A70C62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71331"/>
              </p:ext>
            </p:extLst>
          </p:nvPr>
        </p:nvGraphicFramePr>
        <p:xfrm>
          <a:off x="1967992" y="1829495"/>
          <a:ext cx="711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81335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62480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9439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56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66486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95370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581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2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1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0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4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27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04CEA5-4F7A-4FF0-0085-D8C7D0CFE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48909"/>
              </p:ext>
            </p:extLst>
          </p:nvPr>
        </p:nvGraphicFramePr>
        <p:xfrm>
          <a:off x="2928112" y="5289295"/>
          <a:ext cx="5548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377991712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8774385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79858520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12293294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941407106"/>
                    </a:ext>
                  </a:extLst>
                </a:gridCol>
                <a:gridCol w="594542">
                  <a:extLst>
                    <a:ext uri="{9D8B030D-6E8A-4147-A177-3AD203B41FA5}">
                      <a16:colId xmlns:a16="http://schemas.microsoft.com/office/drawing/2014/main" val="86178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3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0095" y="-295008"/>
            <a:ext cx="11754583" cy="1143000"/>
          </a:xfrm>
        </p:spPr>
        <p:txBody>
          <a:bodyPr/>
          <a:lstStyle/>
          <a:p>
            <a:pPr algn="ctr"/>
            <a:r>
              <a:rPr lang="en-US" dirty="0"/>
              <a:t>Method 2: Generate embeddings using 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037" y="1635647"/>
            <a:ext cx="10651402" cy="3895344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C820015-827C-3C3D-FD35-7FB1A304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49"/>
            <a:ext cx="8558263" cy="63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04" y="83425"/>
            <a:ext cx="11405811" cy="1143000"/>
          </a:xfrm>
        </p:spPr>
        <p:txBody>
          <a:bodyPr/>
          <a:lstStyle/>
          <a:p>
            <a:r>
              <a:rPr lang="en-US" dirty="0"/>
              <a:t>Method 2: Generate embeddings using 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25" y="1226425"/>
            <a:ext cx="10651402" cy="3895344"/>
          </a:xfrm>
        </p:spPr>
        <p:txBody>
          <a:bodyPr/>
          <a:lstStyle/>
          <a:p>
            <a:r>
              <a:rPr lang="en-US" dirty="0"/>
              <a:t>ADA generated embeddings for 13434 unique tumors in CT.</a:t>
            </a:r>
          </a:p>
          <a:p>
            <a:endParaRPr lang="en-US" dirty="0"/>
          </a:p>
          <a:p>
            <a:r>
              <a:rPr lang="en-US" dirty="0"/>
              <a:t>Each embedding has 1536 dimensions (Max Dims in ADA).</a:t>
            </a:r>
          </a:p>
          <a:p>
            <a:endParaRPr lang="en-US" dirty="0"/>
          </a:p>
          <a:p>
            <a:r>
              <a:rPr lang="en-US" dirty="0"/>
              <a:t>Cost for generating embedding ~ $6.00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04" y="83425"/>
            <a:ext cx="11405811" cy="1143000"/>
          </a:xfrm>
        </p:spPr>
        <p:txBody>
          <a:bodyPr/>
          <a:lstStyle/>
          <a:p>
            <a:r>
              <a:rPr lang="en-US" dirty="0"/>
              <a:t>Method 2: Generate embeddings using 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25" y="1226425"/>
            <a:ext cx="10651402" cy="38953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40FB7BD-C9E9-805D-34CA-DEADCA1A1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" y="1409700"/>
            <a:ext cx="10133637" cy="33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05355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329</Words>
  <Application>Microsoft Macintosh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Chronicle Text G1 Roman</vt:lpstr>
      <vt:lpstr>Georgia</vt:lpstr>
      <vt:lpstr>Helvetica Neue</vt:lpstr>
      <vt:lpstr>Rubrik-SemiBold</vt:lpstr>
      <vt:lpstr>RIS_LabArchives_Template</vt:lpstr>
      <vt:lpstr>Embedding Analysis</vt:lpstr>
      <vt:lpstr>Background</vt:lpstr>
      <vt:lpstr>Method 1: Cluster using Distances</vt:lpstr>
      <vt:lpstr>Method 1: Cluster using Distances</vt:lpstr>
      <vt:lpstr>Method 2: Cluster using embeddings</vt:lpstr>
      <vt:lpstr>Method 2: Example for generating Embeddings</vt:lpstr>
      <vt:lpstr>Method 2: Generate embeddings using ADA</vt:lpstr>
      <vt:lpstr>Method 2: Generate embeddings using ADA</vt:lpstr>
      <vt:lpstr>Method 2: Generate embeddings using ADA</vt:lpstr>
      <vt:lpstr>Processing embeddings</vt:lpstr>
      <vt:lpstr>Results</vt:lpstr>
      <vt:lpstr>Results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11</cp:revision>
  <dcterms:created xsi:type="dcterms:W3CDTF">2018-01-25T18:17:50Z</dcterms:created>
  <dcterms:modified xsi:type="dcterms:W3CDTF">2023-11-16T14:01:02Z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