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6" r:id="rId5"/>
    <p:sldId id="259" r:id="rId6"/>
    <p:sldId id="260" r:id="rId7"/>
    <p:sldId id="265" r:id="rId8"/>
    <p:sldId id="266" r:id="rId9"/>
    <p:sldId id="267" r:id="rId10"/>
    <p:sldId id="262" r:id="rId11"/>
    <p:sldId id="261" r:id="rId12"/>
    <p:sldId id="269" r:id="rId13"/>
    <p:sldId id="268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0801" y="758309"/>
            <a:ext cx="6320012" cy="1544541"/>
          </a:xfrm>
        </p:spPr>
        <p:txBody>
          <a:bodyPr/>
          <a:lstStyle/>
          <a:p>
            <a:r>
              <a:rPr lang="en-US" dirty="0"/>
              <a:t>A comprehensive pipeline for the Analysis of drug , target and Tumor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0975" y="4555149"/>
            <a:ext cx="5577417" cy="502920"/>
          </a:xfrm>
        </p:spPr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 and Deanne Taylor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86155" cy="652524"/>
          </a:xfrm>
        </p:spPr>
        <p:txBody>
          <a:bodyPr/>
          <a:lstStyle/>
          <a:p>
            <a:r>
              <a:rPr lang="en-US" dirty="0"/>
              <a:t>Pipeline summary: PMTLS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D6E59-7AD1-9F97-7C12-C9212E8C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6" y="1143000"/>
            <a:ext cx="11600884" cy="4663440"/>
          </a:xfrm>
        </p:spPr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6C6B2-8682-89D5-26B7-104FDF004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2" y="602775"/>
            <a:ext cx="3153445" cy="57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18E8BD-8EC1-191C-A55A-3CC21F83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53" y="1736231"/>
            <a:ext cx="10651402" cy="38953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12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600884" cy="4663440"/>
          </a:xfrm>
        </p:spPr>
        <p:txBody>
          <a:bodyPr>
            <a:no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multiple publicly available databases that outline drug-target ,  drug-disease, and disease-target relationships.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there is a lack is a lack of publicly available resources that highlight these relationships for cancers , especially pediatric cancer.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Such a resource can help us understand the drug and target landscape for a particular cancer. </a:t>
            </a:r>
            <a:endParaRPr lang="en-US" sz="1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Furthermore, there are limited publicly available resources which elucidate these relationships for drug and disease (specifically cancers) registered in clinical trials database.</a:t>
            </a:r>
          </a:p>
          <a:p>
            <a:pPr lvl="1"/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particular, there is a need to identify these relationships for the FDA Pediatric Molecular Target List (FDA-PMTL) , which contains over 400 pediatric cancer gene targets of interest.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propose to build a pipeline that ingests data from major public databases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the relationship among drug, cancer, and drug targets.</a:t>
            </a:r>
          </a:p>
          <a:p>
            <a:pPr marL="457200" lvl="1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Primary Databases : FDA PMTL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diagram of a diagram of a cylinder&#10;&#10;Description automatically generated">
            <a:extLst>
              <a:ext uri="{FF2B5EF4-FFF2-40B4-BE49-F238E27FC236}">
                <a16:creationId xmlns:a16="http://schemas.microsoft.com/office/drawing/2014/main" id="{54D6C45A-A9BE-018A-FFFA-48006C0C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07" y="815270"/>
            <a:ext cx="5114737" cy="276264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872112-10E2-9AB1-C912-CB2C64F3E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63373"/>
              </p:ext>
            </p:extLst>
          </p:nvPr>
        </p:nvGraphicFramePr>
        <p:xfrm>
          <a:off x="2904645" y="4775782"/>
          <a:ext cx="6650738" cy="60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19">
                  <a:extLst>
                    <a:ext uri="{9D8B030D-6E8A-4147-A177-3AD203B41FA5}">
                      <a16:colId xmlns:a16="http://schemas.microsoft.com/office/drawing/2014/main" val="2911442727"/>
                    </a:ext>
                  </a:extLst>
                </a:gridCol>
                <a:gridCol w="3081819">
                  <a:extLst>
                    <a:ext uri="{9D8B030D-6E8A-4147-A177-3AD203B41FA5}">
                      <a16:colId xmlns:a16="http://schemas.microsoft.com/office/drawing/2014/main" val="4273447464"/>
                    </a:ext>
                  </a:extLst>
                </a:gridCol>
              </a:tblGrid>
              <a:tr h="331799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7069"/>
                  </a:ext>
                </a:extLst>
              </a:tr>
              <a:tr h="216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FDA PMTL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PMTL Genes  (Targets)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Primary Databases : Clinical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3B1E731B-FF93-3A40-CC59-22C18CCC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94" y="704088"/>
            <a:ext cx="3124448" cy="416052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8E6A3E-CD44-C9BE-D1C9-F37C52E95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65227"/>
              </p:ext>
            </p:extLst>
          </p:nvPr>
        </p:nvGraphicFramePr>
        <p:xfrm>
          <a:off x="3160677" y="5013526"/>
          <a:ext cx="6650738" cy="78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19">
                  <a:extLst>
                    <a:ext uri="{9D8B030D-6E8A-4147-A177-3AD203B41FA5}">
                      <a16:colId xmlns:a16="http://schemas.microsoft.com/office/drawing/2014/main" val="2911442727"/>
                    </a:ext>
                  </a:extLst>
                </a:gridCol>
                <a:gridCol w="3081819">
                  <a:extLst>
                    <a:ext uri="{9D8B030D-6E8A-4147-A177-3AD203B41FA5}">
                      <a16:colId xmlns:a16="http://schemas.microsoft.com/office/drawing/2014/main" val="4273447464"/>
                    </a:ext>
                  </a:extLst>
                </a:gridCol>
              </a:tblGrid>
              <a:tr h="331799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7069"/>
                  </a:ext>
                </a:extLst>
              </a:tr>
              <a:tr h="2168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Clinical Trials (CT)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Drugs  associated with a clinical trial ID</a:t>
                      </a:r>
                      <a:br>
                        <a:rPr lang="en-US" sz="12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Diseases associated with a clinical trial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4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Primary Databases : Open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8E6A3E-CD44-C9BE-D1C9-F37C52E95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26399"/>
              </p:ext>
            </p:extLst>
          </p:nvPr>
        </p:nvGraphicFramePr>
        <p:xfrm>
          <a:off x="3206397" y="4757494"/>
          <a:ext cx="6650738" cy="97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19">
                  <a:extLst>
                    <a:ext uri="{9D8B030D-6E8A-4147-A177-3AD203B41FA5}">
                      <a16:colId xmlns:a16="http://schemas.microsoft.com/office/drawing/2014/main" val="2911442727"/>
                    </a:ext>
                  </a:extLst>
                </a:gridCol>
                <a:gridCol w="3081819">
                  <a:extLst>
                    <a:ext uri="{9D8B030D-6E8A-4147-A177-3AD203B41FA5}">
                      <a16:colId xmlns:a16="http://schemas.microsoft.com/office/drawing/2014/main" val="4273447464"/>
                    </a:ext>
                  </a:extLst>
                </a:gridCol>
              </a:tblGrid>
              <a:tr h="331799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7069"/>
                  </a:ext>
                </a:extLst>
              </a:tr>
              <a:tr h="2168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Open Targets (OT)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Target relationship </a:t>
                      </a:r>
                      <a:br>
                        <a:rPr lang="en-US" sz="12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Disease relationship </a:t>
                      </a:r>
                    </a:p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Disease – Target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35357"/>
                  </a:ext>
                </a:extLst>
              </a:tr>
            </a:tbl>
          </a:graphicData>
        </a:graphic>
      </p:graphicFrame>
      <p:pic>
        <p:nvPicPr>
          <p:cNvPr id="7" name="Picture 6" descr="A diagram of a diagram of a target&#10;&#10;Description automatically generated with medium confidence">
            <a:extLst>
              <a:ext uri="{FF2B5EF4-FFF2-40B4-BE49-F238E27FC236}">
                <a16:creationId xmlns:a16="http://schemas.microsoft.com/office/drawing/2014/main" id="{DE2A1DD0-F029-5744-78A0-693A816D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97" y="1055475"/>
            <a:ext cx="5394006" cy="39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25" y="237744"/>
            <a:ext cx="10651402" cy="1143000"/>
          </a:xfrm>
        </p:spPr>
        <p:txBody>
          <a:bodyPr/>
          <a:lstStyle/>
          <a:p>
            <a:r>
              <a:rPr lang="en-US" dirty="0"/>
              <a:t>Primary Databases : Illuminating the Druggable Genome</a:t>
            </a:r>
            <a:br>
              <a:rPr lang="en-US" sz="3600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8E6A3E-CD44-C9BE-D1C9-F37C52E95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89813"/>
              </p:ext>
            </p:extLst>
          </p:nvPr>
        </p:nvGraphicFramePr>
        <p:xfrm>
          <a:off x="3206397" y="4757494"/>
          <a:ext cx="6650738" cy="97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19">
                  <a:extLst>
                    <a:ext uri="{9D8B030D-6E8A-4147-A177-3AD203B41FA5}">
                      <a16:colId xmlns:a16="http://schemas.microsoft.com/office/drawing/2014/main" val="2911442727"/>
                    </a:ext>
                  </a:extLst>
                </a:gridCol>
                <a:gridCol w="3081819">
                  <a:extLst>
                    <a:ext uri="{9D8B030D-6E8A-4147-A177-3AD203B41FA5}">
                      <a16:colId xmlns:a16="http://schemas.microsoft.com/office/drawing/2014/main" val="4273447464"/>
                    </a:ext>
                  </a:extLst>
                </a:gridCol>
              </a:tblGrid>
              <a:tr h="331799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7069"/>
                  </a:ext>
                </a:extLst>
              </a:tr>
              <a:tr h="2168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</a:rPr>
                        <a:t>Illuminating the Druggable Genome (IDG)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Target relationship </a:t>
                      </a:r>
                      <a:br>
                        <a:rPr lang="en-US" sz="12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Disease relationship </a:t>
                      </a:r>
                    </a:p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Disease – Target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35357"/>
                  </a:ext>
                </a:extLst>
              </a:tr>
            </a:tbl>
          </a:graphicData>
        </a:graphic>
      </p:graphicFrame>
      <p:pic>
        <p:nvPicPr>
          <p:cNvPr id="5" name="Picture 4" descr="A group of circles with text&#10;&#10;Description automatically generated">
            <a:extLst>
              <a:ext uri="{FF2B5EF4-FFF2-40B4-BE49-F238E27FC236}">
                <a16:creationId xmlns:a16="http://schemas.microsoft.com/office/drawing/2014/main" id="{7B4CDCEE-4B24-3347-4BFD-50F5343A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0" y="942458"/>
            <a:ext cx="5903928" cy="37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3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ALL Primary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326590-4065-6365-04C4-6D5B32C57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00558"/>
              </p:ext>
            </p:extLst>
          </p:nvPr>
        </p:nvGraphicFramePr>
        <p:xfrm>
          <a:off x="2408472" y="860637"/>
          <a:ext cx="7144707" cy="256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992">
                  <a:extLst>
                    <a:ext uri="{9D8B030D-6E8A-4147-A177-3AD203B41FA5}">
                      <a16:colId xmlns:a16="http://schemas.microsoft.com/office/drawing/2014/main" val="2911442727"/>
                    </a:ext>
                  </a:extLst>
                </a:gridCol>
                <a:gridCol w="3310715">
                  <a:extLst>
                    <a:ext uri="{9D8B030D-6E8A-4147-A177-3AD203B41FA5}">
                      <a16:colId xmlns:a16="http://schemas.microsoft.com/office/drawing/2014/main" val="4273447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97069"/>
                  </a:ext>
                </a:extLst>
              </a:tr>
              <a:tr h="2389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FDA PMTL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PMTL Genes  (Targets)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35357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Clinical Trials (CT)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Drugs  associated with a clinical trial ID</a:t>
                      </a:r>
                      <a:br>
                        <a:rPr lang="en-US" sz="12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Diseases associated with a clinical trial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7842"/>
                  </a:ext>
                </a:extLst>
              </a:tr>
              <a:tr h="55745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Open Targets (OT)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Target relationship </a:t>
                      </a:r>
                      <a:br>
                        <a:rPr lang="en-US" sz="12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Disease relationship </a:t>
                      </a:r>
                    </a:p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Disease – Target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83971"/>
                  </a:ext>
                </a:extLst>
              </a:tr>
              <a:tr h="92244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2"/>
                          </a:solidFill>
                        </a:rPr>
                        <a:t>Illuminating the Druggable Genome (IDG)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Target relationship </a:t>
                      </a:r>
                      <a:br>
                        <a:rPr lang="en-US" sz="12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Drug – Disease relationship </a:t>
                      </a:r>
                    </a:p>
                    <a:p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Disease – Target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34270"/>
                  </a:ext>
                </a:extLst>
              </a:tr>
            </a:tbl>
          </a:graphicData>
        </a:graphic>
      </p:graphicFrame>
      <p:pic>
        <p:nvPicPr>
          <p:cNvPr id="3" name="Picture 2" descr="A diagram of a diagram of a cylinder&#10;&#10;Description automatically generated">
            <a:extLst>
              <a:ext uri="{FF2B5EF4-FFF2-40B4-BE49-F238E27FC236}">
                <a16:creationId xmlns:a16="http://schemas.microsoft.com/office/drawing/2014/main" id="{4DD17E52-6963-0134-5831-7111E341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887"/>
            <a:ext cx="2944368" cy="1590356"/>
          </a:xfrm>
          <a:prstGeom prst="rect">
            <a:avLst/>
          </a:prstGeom>
        </p:spPr>
      </p:pic>
      <p:pic>
        <p:nvPicPr>
          <p:cNvPr id="5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4E71ECCE-0DDB-366F-26AD-C4FEEF26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59" y="3362227"/>
            <a:ext cx="1896701" cy="2525650"/>
          </a:xfrm>
          <a:prstGeom prst="rect">
            <a:avLst/>
          </a:prstGeom>
        </p:spPr>
      </p:pic>
      <p:pic>
        <p:nvPicPr>
          <p:cNvPr id="6" name="Picture 5" descr="A diagram of a diagram of a target&#10;&#10;Description automatically generated with medium confidence">
            <a:extLst>
              <a:ext uri="{FF2B5EF4-FFF2-40B4-BE49-F238E27FC236}">
                <a16:creationId xmlns:a16="http://schemas.microsoft.com/office/drawing/2014/main" id="{273BF554-B059-2327-D949-DD5C84E46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65" y="3429000"/>
            <a:ext cx="3450830" cy="2529626"/>
          </a:xfrm>
          <a:prstGeom prst="rect">
            <a:avLst/>
          </a:prstGeom>
        </p:spPr>
      </p:pic>
      <p:pic>
        <p:nvPicPr>
          <p:cNvPr id="7" name="Picture 6" descr="A group of circles with text&#10;&#10;Description automatically generated">
            <a:extLst>
              <a:ext uri="{FF2B5EF4-FFF2-40B4-BE49-F238E27FC236}">
                <a16:creationId xmlns:a16="http://schemas.microsoft.com/office/drawing/2014/main" id="{764A9FEA-F7B6-5ED9-5338-3D492753E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31" y="3612188"/>
            <a:ext cx="3453523" cy="21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86155" cy="652524"/>
          </a:xfrm>
        </p:spPr>
        <p:txBody>
          <a:bodyPr/>
          <a:lstStyle/>
          <a:p>
            <a:r>
              <a:rPr lang="en-US" dirty="0"/>
              <a:t>Pipeline summary: PMTL – Drug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D6E59-7AD1-9F97-7C12-C9212E8C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6" y="1143000"/>
            <a:ext cx="11600884" cy="4663440"/>
          </a:xfrm>
        </p:spPr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7F4121-701D-39C0-86B5-4725A2B3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1" y="1323030"/>
            <a:ext cx="11091999" cy="13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7784" cy="877824"/>
          </a:xfrm>
        </p:spPr>
        <p:txBody>
          <a:bodyPr/>
          <a:lstStyle/>
          <a:p>
            <a:r>
              <a:rPr lang="en-US" dirty="0"/>
              <a:t>Pipeline summary: PMTL – Drug + PMTL -Tumor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D6E59-7AD1-9F97-7C12-C9212E8C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6" y="1143000"/>
            <a:ext cx="11600884" cy="4663440"/>
          </a:xfrm>
        </p:spPr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4B29270A-1C7D-0FFA-1F9B-B7FD63B4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422428"/>
            <a:ext cx="10999920" cy="23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68893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365</Words>
  <Application>Microsoft Macintosh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A comprehensive pipeline for the Analysis of drug , target and Tumor databases</vt:lpstr>
      <vt:lpstr>Background</vt:lpstr>
      <vt:lpstr>Primary Databases : FDA PMTL</vt:lpstr>
      <vt:lpstr>Primary Databases : Clinical Trials</vt:lpstr>
      <vt:lpstr>Primary Databases : Open Targets</vt:lpstr>
      <vt:lpstr>Primary Databases : Illuminating the Druggable Genome </vt:lpstr>
      <vt:lpstr>ALL Primary Databases</vt:lpstr>
      <vt:lpstr>Pipeline summary: PMTL – Drug </vt:lpstr>
      <vt:lpstr>Pipeline summary: PMTL – Drug + PMTL -Tumor </vt:lpstr>
      <vt:lpstr>Pipeline summary: PMTLS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8</cp:revision>
  <dcterms:created xsi:type="dcterms:W3CDTF">2018-01-25T18:17:50Z</dcterms:created>
  <dcterms:modified xsi:type="dcterms:W3CDTF">2024-04-26T02:55:14Z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