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8404800" cy="51206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22"/>
    <p:restoredTop sz="94671"/>
  </p:normalViewPr>
  <p:slideViewPr>
    <p:cSldViewPr snapToGrid="0">
      <p:cViewPr>
        <p:scale>
          <a:sx n="58" d="100"/>
          <a:sy n="58" d="100"/>
        </p:scale>
        <p:origin x="117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4B054-80A2-7F4E-AB06-502C5069E235}" type="datetimeFigureOut">
              <a:rPr lang="en-US" smtClean="0"/>
              <a:t>9/22/24</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AFB813-C6FB-A940-9D3A-CC8FC7406B74}" type="slidenum">
              <a:rPr lang="en-US" smtClean="0"/>
              <a:t>‹#›</a:t>
            </a:fld>
            <a:endParaRPr lang="en-US"/>
          </a:p>
        </p:txBody>
      </p:sp>
    </p:spTree>
    <p:extLst>
      <p:ext uri="{BB962C8B-B14F-4D97-AF65-F5344CB8AC3E}">
        <p14:creationId xmlns:p14="http://schemas.microsoft.com/office/powerpoint/2010/main" val="3595878646"/>
      </p:ext>
    </p:extLst>
  </p:cSld>
  <p:clrMap bg1="lt1" tx1="dk1" bg2="lt2" tx2="dk2" accent1="accent1" accent2="accent2" accent3="accent3" accent4="accent4" accent5="accent5" accent6="accent6" hlink="hlink" folHlink="folHlink"/>
  <p:notesStyle>
    <a:lvl1pPr marL="0" algn="l" defTabSz="4301338" rtl="0" eaLnBrk="1" latinLnBrk="0" hangingPunct="1">
      <a:defRPr sz="5645" kern="1200">
        <a:solidFill>
          <a:schemeClr val="tx1"/>
        </a:solidFill>
        <a:latin typeface="+mn-lt"/>
        <a:ea typeface="+mn-ea"/>
        <a:cs typeface="+mn-cs"/>
      </a:defRPr>
    </a:lvl1pPr>
    <a:lvl2pPr marL="2150669" algn="l" defTabSz="4301338" rtl="0" eaLnBrk="1" latinLnBrk="0" hangingPunct="1">
      <a:defRPr sz="5645" kern="1200">
        <a:solidFill>
          <a:schemeClr val="tx1"/>
        </a:solidFill>
        <a:latin typeface="+mn-lt"/>
        <a:ea typeface="+mn-ea"/>
        <a:cs typeface="+mn-cs"/>
      </a:defRPr>
    </a:lvl2pPr>
    <a:lvl3pPr marL="4301338" algn="l" defTabSz="4301338" rtl="0" eaLnBrk="1" latinLnBrk="0" hangingPunct="1">
      <a:defRPr sz="5645" kern="1200">
        <a:solidFill>
          <a:schemeClr val="tx1"/>
        </a:solidFill>
        <a:latin typeface="+mn-lt"/>
        <a:ea typeface="+mn-ea"/>
        <a:cs typeface="+mn-cs"/>
      </a:defRPr>
    </a:lvl3pPr>
    <a:lvl4pPr marL="6452006" algn="l" defTabSz="4301338" rtl="0" eaLnBrk="1" latinLnBrk="0" hangingPunct="1">
      <a:defRPr sz="5645" kern="1200">
        <a:solidFill>
          <a:schemeClr val="tx1"/>
        </a:solidFill>
        <a:latin typeface="+mn-lt"/>
        <a:ea typeface="+mn-ea"/>
        <a:cs typeface="+mn-cs"/>
      </a:defRPr>
    </a:lvl4pPr>
    <a:lvl5pPr marL="8602675" algn="l" defTabSz="4301338" rtl="0" eaLnBrk="1" latinLnBrk="0" hangingPunct="1">
      <a:defRPr sz="5645" kern="1200">
        <a:solidFill>
          <a:schemeClr val="tx1"/>
        </a:solidFill>
        <a:latin typeface="+mn-lt"/>
        <a:ea typeface="+mn-ea"/>
        <a:cs typeface="+mn-cs"/>
      </a:defRPr>
    </a:lvl5pPr>
    <a:lvl6pPr marL="10753344" algn="l" defTabSz="4301338" rtl="0" eaLnBrk="1" latinLnBrk="0" hangingPunct="1">
      <a:defRPr sz="5645" kern="1200">
        <a:solidFill>
          <a:schemeClr val="tx1"/>
        </a:solidFill>
        <a:latin typeface="+mn-lt"/>
        <a:ea typeface="+mn-ea"/>
        <a:cs typeface="+mn-cs"/>
      </a:defRPr>
    </a:lvl6pPr>
    <a:lvl7pPr marL="12904013" algn="l" defTabSz="4301338" rtl="0" eaLnBrk="1" latinLnBrk="0" hangingPunct="1">
      <a:defRPr sz="5645" kern="1200">
        <a:solidFill>
          <a:schemeClr val="tx1"/>
        </a:solidFill>
        <a:latin typeface="+mn-lt"/>
        <a:ea typeface="+mn-ea"/>
        <a:cs typeface="+mn-cs"/>
      </a:defRPr>
    </a:lvl7pPr>
    <a:lvl8pPr marL="15054682" algn="l" defTabSz="4301338" rtl="0" eaLnBrk="1" latinLnBrk="0" hangingPunct="1">
      <a:defRPr sz="5645" kern="1200">
        <a:solidFill>
          <a:schemeClr val="tx1"/>
        </a:solidFill>
        <a:latin typeface="+mn-lt"/>
        <a:ea typeface="+mn-ea"/>
        <a:cs typeface="+mn-cs"/>
      </a:defRPr>
    </a:lvl8pPr>
    <a:lvl9pPr marL="17205350" algn="l" defTabSz="4301338" rtl="0" eaLnBrk="1" latinLnBrk="0" hangingPunct="1">
      <a:defRPr sz="564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AFB813-C6FB-A940-9D3A-CC8FC7406B74}" type="slidenum">
              <a:rPr lang="en-US" smtClean="0"/>
              <a:t>1</a:t>
            </a:fld>
            <a:endParaRPr lang="en-US"/>
          </a:p>
        </p:txBody>
      </p:sp>
    </p:spTree>
    <p:extLst>
      <p:ext uri="{BB962C8B-B14F-4D97-AF65-F5344CB8AC3E}">
        <p14:creationId xmlns:p14="http://schemas.microsoft.com/office/powerpoint/2010/main" val="3095793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8380311"/>
            <a:ext cx="32644080" cy="17827413"/>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6895217"/>
            <a:ext cx="28803600" cy="12363023"/>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586043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682131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726267"/>
            <a:ext cx="8281035" cy="433950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726267"/>
            <a:ext cx="24363045" cy="433950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144719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687672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12766055"/>
            <a:ext cx="33124140" cy="21300436"/>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34268002"/>
            <a:ext cx="33124140" cy="11201396"/>
          </a:xfrm>
        </p:spPr>
        <p:txBody>
          <a:bodyPr/>
          <a:lstStyle>
            <a:lvl1pPr marL="0" indent="0">
              <a:buNone/>
              <a:defRPr sz="10080">
                <a:solidFill>
                  <a:schemeClr val="tx1">
                    <a:tint val="82000"/>
                  </a:schemeClr>
                </a:solidFill>
              </a:defRPr>
            </a:lvl1pPr>
            <a:lvl2pPr marL="1920240" indent="0">
              <a:buNone/>
              <a:defRPr sz="8400">
                <a:solidFill>
                  <a:schemeClr val="tx1">
                    <a:tint val="82000"/>
                  </a:schemeClr>
                </a:solidFill>
              </a:defRPr>
            </a:lvl2pPr>
            <a:lvl3pPr marL="3840480" indent="0">
              <a:buNone/>
              <a:defRPr sz="7560">
                <a:solidFill>
                  <a:schemeClr val="tx1">
                    <a:tint val="82000"/>
                  </a:schemeClr>
                </a:solidFill>
              </a:defRPr>
            </a:lvl3pPr>
            <a:lvl4pPr marL="5760720" indent="0">
              <a:buNone/>
              <a:defRPr sz="6720">
                <a:solidFill>
                  <a:schemeClr val="tx1">
                    <a:tint val="82000"/>
                  </a:schemeClr>
                </a:solidFill>
              </a:defRPr>
            </a:lvl4pPr>
            <a:lvl5pPr marL="7680960" indent="0">
              <a:buNone/>
              <a:defRPr sz="6720">
                <a:solidFill>
                  <a:schemeClr val="tx1">
                    <a:tint val="82000"/>
                  </a:schemeClr>
                </a:solidFill>
              </a:defRPr>
            </a:lvl5pPr>
            <a:lvl6pPr marL="9601200" indent="0">
              <a:buNone/>
              <a:defRPr sz="6720">
                <a:solidFill>
                  <a:schemeClr val="tx1">
                    <a:tint val="82000"/>
                  </a:schemeClr>
                </a:solidFill>
              </a:defRPr>
            </a:lvl6pPr>
            <a:lvl7pPr marL="11521440" indent="0">
              <a:buNone/>
              <a:defRPr sz="6720">
                <a:solidFill>
                  <a:schemeClr val="tx1">
                    <a:tint val="82000"/>
                  </a:schemeClr>
                </a:solidFill>
              </a:defRPr>
            </a:lvl7pPr>
            <a:lvl8pPr marL="13441680" indent="0">
              <a:buNone/>
              <a:defRPr sz="6720">
                <a:solidFill>
                  <a:schemeClr val="tx1">
                    <a:tint val="82000"/>
                  </a:schemeClr>
                </a:solidFill>
              </a:defRPr>
            </a:lvl8pPr>
            <a:lvl9pPr marL="15361920" indent="0">
              <a:buNone/>
              <a:defRPr sz="672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3FD80D-BBB5-6E40-8FD3-426FE7B58FAD}" type="datetimeFigureOut">
              <a:rPr lang="en-US" smtClean="0"/>
              <a:t>9/22/24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2197191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3631334"/>
            <a:ext cx="16322040" cy="32489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3631334"/>
            <a:ext cx="16322040" cy="32489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3FD80D-BBB5-6E40-8FD3-426FE7B58FAD}" type="datetimeFigureOut">
              <a:rPr lang="en-US" smtClean="0"/>
              <a:t>9/22/24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459772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726278"/>
            <a:ext cx="33124140" cy="98975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12552684"/>
            <a:ext cx="16247028" cy="6151876"/>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8704560"/>
            <a:ext cx="16247028" cy="275115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12552684"/>
            <a:ext cx="16327042" cy="6151876"/>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8704560"/>
            <a:ext cx="16327042" cy="275115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3FD80D-BBB5-6E40-8FD3-426FE7B58FAD}" type="datetimeFigureOut">
              <a:rPr lang="en-US" smtClean="0"/>
              <a:t>9/22/24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1018541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3FD80D-BBB5-6E40-8FD3-426FE7B58FAD}" type="datetimeFigureOut">
              <a:rPr lang="en-US" smtClean="0"/>
              <a:t>9/22/24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2293669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3FD80D-BBB5-6E40-8FD3-426FE7B58FAD}" type="datetimeFigureOut">
              <a:rPr lang="en-US" smtClean="0"/>
              <a:t>9/22/24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784752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3413760"/>
            <a:ext cx="12386548" cy="1194816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7372785"/>
            <a:ext cx="19442430" cy="36389733"/>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5361920"/>
            <a:ext cx="12386548" cy="28459857"/>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533FD80D-BBB5-6E40-8FD3-426FE7B58FAD}" type="datetimeFigureOut">
              <a:rPr lang="en-US" smtClean="0"/>
              <a:t>9/22/24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445006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3413760"/>
            <a:ext cx="12386548" cy="1194816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7372785"/>
            <a:ext cx="19442430" cy="36389733"/>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5361920"/>
            <a:ext cx="12386548" cy="28459857"/>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533FD80D-BBB5-6E40-8FD3-426FE7B58FAD}" type="datetimeFigureOut">
              <a:rPr lang="en-US" smtClean="0"/>
              <a:t>9/22/24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ADCE1-ED00-C348-A50B-9E0D77E034B4}" type="slidenum">
              <a:rPr lang="en-US" smtClean="0"/>
              <a:t>‹#›</a:t>
            </a:fld>
            <a:endParaRPr lang="en-US"/>
          </a:p>
        </p:txBody>
      </p:sp>
    </p:spTree>
    <p:extLst>
      <p:ext uri="{BB962C8B-B14F-4D97-AF65-F5344CB8AC3E}">
        <p14:creationId xmlns:p14="http://schemas.microsoft.com/office/powerpoint/2010/main" val="361052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726278"/>
            <a:ext cx="33124140" cy="989753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3631334"/>
            <a:ext cx="33124140" cy="324899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47460758"/>
            <a:ext cx="8641080" cy="2726267"/>
          </a:xfrm>
          <a:prstGeom prst="rect">
            <a:avLst/>
          </a:prstGeom>
        </p:spPr>
        <p:txBody>
          <a:bodyPr vert="horz" lIns="91440" tIns="45720" rIns="91440" bIns="45720" rtlCol="0" anchor="ctr"/>
          <a:lstStyle>
            <a:lvl1pPr algn="l">
              <a:defRPr sz="5040">
                <a:solidFill>
                  <a:schemeClr val="tx1">
                    <a:tint val="82000"/>
                  </a:schemeClr>
                </a:solidFill>
              </a:defRPr>
            </a:lvl1pPr>
          </a:lstStyle>
          <a:p>
            <a:fld id="{533FD80D-BBB5-6E40-8FD3-426FE7B58FAD}" type="datetimeFigureOut">
              <a:rPr lang="en-US" smtClean="0"/>
              <a:t>9/22/24</a:t>
            </a:fld>
            <a:endParaRPr lang="en-US"/>
          </a:p>
        </p:txBody>
      </p:sp>
      <p:sp>
        <p:nvSpPr>
          <p:cNvPr id="5" name="Footer Placeholder 4"/>
          <p:cNvSpPr>
            <a:spLocks noGrp="1"/>
          </p:cNvSpPr>
          <p:nvPr>
            <p:ph type="ftr" sz="quarter" idx="3"/>
          </p:nvPr>
        </p:nvSpPr>
        <p:spPr>
          <a:xfrm>
            <a:off x="12721590" y="47460758"/>
            <a:ext cx="12961620" cy="2726267"/>
          </a:xfrm>
          <a:prstGeom prst="rect">
            <a:avLst/>
          </a:prstGeom>
        </p:spPr>
        <p:txBody>
          <a:bodyPr vert="horz" lIns="91440" tIns="45720" rIns="91440" bIns="45720" rtlCol="0" anchor="ctr"/>
          <a:lstStyle>
            <a:lvl1pPr algn="ctr">
              <a:defRPr sz="50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7123390" y="47460758"/>
            <a:ext cx="8641080" cy="2726267"/>
          </a:xfrm>
          <a:prstGeom prst="rect">
            <a:avLst/>
          </a:prstGeom>
        </p:spPr>
        <p:txBody>
          <a:bodyPr vert="horz" lIns="91440" tIns="45720" rIns="91440" bIns="45720" rtlCol="0" anchor="ctr"/>
          <a:lstStyle>
            <a:lvl1pPr algn="r">
              <a:defRPr sz="5040">
                <a:solidFill>
                  <a:schemeClr val="tx1">
                    <a:tint val="82000"/>
                  </a:schemeClr>
                </a:solidFill>
              </a:defRPr>
            </a:lvl1pPr>
          </a:lstStyle>
          <a:p>
            <a:fld id="{F08ADCE1-ED00-C348-A50B-9E0D77E034B4}" type="slidenum">
              <a:rPr lang="en-US" smtClean="0"/>
              <a:t>‹#›</a:t>
            </a:fld>
            <a:endParaRPr lang="en-US"/>
          </a:p>
        </p:txBody>
      </p:sp>
    </p:spTree>
    <p:extLst>
      <p:ext uri="{BB962C8B-B14F-4D97-AF65-F5344CB8AC3E}">
        <p14:creationId xmlns:p14="http://schemas.microsoft.com/office/powerpoint/2010/main" val="18762665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paperpile.com/c/NPPxEM/Weij" TargetMode="External"/><Relationship Id="rId13" Type="http://schemas.openxmlformats.org/officeDocument/2006/relationships/hyperlink" Target="https://paperpile.com/c/NPPxEM/SePY+AIyW+WbHn+bKvK" TargetMode="Externa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hyperlink" Target="https://paperpile.com/c/NPPxEM/Lq9U+5cZ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hyperlink" Target="https://paperpile.com/c/NPPxEM/FRbF" TargetMode="External"/><Relationship Id="rId5" Type="http://schemas.openxmlformats.org/officeDocument/2006/relationships/image" Target="../media/image3.png"/><Relationship Id="rId10" Type="http://schemas.openxmlformats.org/officeDocument/2006/relationships/hyperlink" Target="https://paperpile.com/c/NPPxEM/tUKD" TargetMode="External"/><Relationship Id="rId4" Type="http://schemas.openxmlformats.org/officeDocument/2006/relationships/image" Target="../media/image2.jpeg"/><Relationship Id="rId9" Type="http://schemas.openxmlformats.org/officeDocument/2006/relationships/hyperlink" Target="https://paperpile.com/c/NPPxEM/6kRx" TargetMode="External"/><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ue text on a black background&#10;&#10;Description automatically generated">
            <a:extLst>
              <a:ext uri="{FF2B5EF4-FFF2-40B4-BE49-F238E27FC236}">
                <a16:creationId xmlns:a16="http://schemas.microsoft.com/office/drawing/2014/main" id="{0FAA06CF-D340-DFEC-E919-0B72478BC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124" y="1530554"/>
            <a:ext cx="9668948" cy="20273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green circle with white text&#10;&#10;Description automatically generated">
            <a:extLst>
              <a:ext uri="{FF2B5EF4-FFF2-40B4-BE49-F238E27FC236}">
                <a16:creationId xmlns:a16="http://schemas.microsoft.com/office/drawing/2014/main" id="{31660AEB-0CD6-C2A1-AB7B-D825DE4513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06476" y="1530554"/>
            <a:ext cx="3251200" cy="3251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847CC7-E71B-EA5A-0615-0D0B4D21F9E5}"/>
              </a:ext>
            </a:extLst>
          </p:cNvPr>
          <p:cNvSpPr txBox="1"/>
          <p:nvPr/>
        </p:nvSpPr>
        <p:spPr>
          <a:xfrm>
            <a:off x="922304" y="-166065"/>
            <a:ext cx="38523348" cy="3393237"/>
          </a:xfrm>
          <a:prstGeom prst="rect">
            <a:avLst/>
          </a:prstGeom>
          <a:noFill/>
        </p:spPr>
        <p:txBody>
          <a:bodyPr wrap="square">
            <a:spAutoFit/>
          </a:bodyPr>
          <a:lstStyle/>
          <a:p>
            <a:pPr algn="ctr" rtl="0">
              <a:spcBef>
                <a:spcPts val="0"/>
              </a:spcBef>
              <a:spcAft>
                <a:spcPts val="300"/>
              </a:spcAft>
            </a:pPr>
            <a:r>
              <a:rPr lang="en-US" sz="8800" b="1" i="0" dirty="0">
                <a:solidFill>
                  <a:schemeClr val="accent1"/>
                </a:solidFill>
                <a:effectLst/>
                <a:latin typeface="Calibri" panose="020F0502020204030204" pitchFamily="34" charset="0"/>
                <a:cs typeface="Calibri" panose="020F0502020204030204" pitchFamily="34" charset="0"/>
              </a:rPr>
              <a:t> Standardization</a:t>
            </a:r>
            <a:r>
              <a:rPr lang="en-US" sz="8800" b="1" i="0" u="none" strike="noStrike" dirty="0">
                <a:solidFill>
                  <a:schemeClr val="accent1"/>
                </a:solidFill>
                <a:effectLst/>
                <a:latin typeface="Calibri" panose="020F0502020204030204" pitchFamily="34" charset="0"/>
                <a:cs typeface="Calibri" panose="020F0502020204030204" pitchFamily="34" charset="0"/>
              </a:rPr>
              <a:t> of Tumor Names in  NIH-Clinical Trials Registry using Large Language Model Embedding Analysis</a:t>
            </a:r>
            <a:endParaRPr lang="en-US" sz="8800" b="1" dirty="0">
              <a:solidFill>
                <a:schemeClr val="accent1"/>
              </a:solidFill>
              <a:effectLst/>
              <a:latin typeface="Calibri" panose="020F0502020204030204" pitchFamily="34" charset="0"/>
              <a:cs typeface="Calibri" panose="020F0502020204030204" pitchFamily="34" charset="0"/>
            </a:endParaRPr>
          </a:p>
          <a:p>
            <a:br>
              <a:rPr lang="en-US" dirty="0"/>
            </a:br>
            <a:endParaRPr lang="en-US" dirty="0"/>
          </a:p>
        </p:txBody>
      </p:sp>
      <p:sp>
        <p:nvSpPr>
          <p:cNvPr id="8" name="TextBox 7">
            <a:extLst>
              <a:ext uri="{FF2B5EF4-FFF2-40B4-BE49-F238E27FC236}">
                <a16:creationId xmlns:a16="http://schemas.microsoft.com/office/drawing/2014/main" id="{9A961976-F7E4-D3FD-E1DE-80E3EBFDC226}"/>
              </a:ext>
            </a:extLst>
          </p:cNvPr>
          <p:cNvSpPr txBox="1"/>
          <p:nvPr/>
        </p:nvSpPr>
        <p:spPr>
          <a:xfrm>
            <a:off x="9602956" y="2926057"/>
            <a:ext cx="22145012" cy="1569660"/>
          </a:xfrm>
          <a:prstGeom prst="rect">
            <a:avLst/>
          </a:prstGeom>
          <a:noFill/>
        </p:spPr>
        <p:txBody>
          <a:bodyPr wrap="square" rtlCol="0">
            <a:spAutoFit/>
          </a:bodyPr>
          <a:lstStyle/>
          <a:p>
            <a:pPr algn="ctr"/>
            <a:r>
              <a:rPr lang="en-US" sz="4800" b="0" i="0" u="none" strike="noStrike" dirty="0">
                <a:solidFill>
                  <a:srgbClr val="000000"/>
                </a:solidFill>
                <a:effectLst/>
                <a:latin typeface="Calibri" panose="020F0502020204030204" pitchFamily="34" charset="0"/>
                <a:cs typeface="Calibri" panose="020F0502020204030204" pitchFamily="34" charset="0"/>
              </a:rPr>
              <a:t>Aditya Lahiri</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Sangeeta Shukla</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Ben Stear</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Taha </a:t>
            </a:r>
            <a:r>
              <a:rPr lang="en-US" sz="4800" b="0" i="0" u="none" strike="noStrike" dirty="0" err="1">
                <a:solidFill>
                  <a:srgbClr val="000000"/>
                </a:solidFill>
                <a:effectLst/>
                <a:latin typeface="Calibri" panose="020F0502020204030204" pitchFamily="34" charset="0"/>
                <a:cs typeface="Calibri" panose="020F0502020204030204" pitchFamily="34" charset="0"/>
              </a:rPr>
              <a:t>Mohseni</a:t>
            </a:r>
            <a:r>
              <a:rPr lang="en-US" sz="4800" b="0" i="0" u="none" strike="noStrike" dirty="0">
                <a:solidFill>
                  <a:srgbClr val="000000"/>
                </a:solidFill>
                <a:effectLst/>
                <a:latin typeface="Calibri" panose="020F0502020204030204" pitchFamily="34" charset="0"/>
                <a:cs typeface="Calibri" panose="020F0502020204030204" pitchFamily="34" charset="0"/>
              </a:rPr>
              <a:t> Ahooyi</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Katherine Beigel</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a:t>
            </a:r>
            <a:r>
              <a:rPr lang="en-US" sz="4800" b="0" i="0" u="none" strike="noStrike" dirty="0">
                <a:solidFill>
                  <a:srgbClr val="000000"/>
                </a:solidFill>
                <a:effectLst/>
                <a:latin typeface="Calibri" panose="020F0502020204030204" pitchFamily="34" charset="0"/>
                <a:cs typeface="Calibri" panose="020F0502020204030204" pitchFamily="34" charset="0"/>
              </a:rPr>
              <a:t>, Elizabeth Margolskee</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2</a:t>
            </a:r>
            <a:r>
              <a:rPr lang="en-US" sz="4800" b="0" i="0" u="none" strike="noStrike" dirty="0">
                <a:solidFill>
                  <a:srgbClr val="000000"/>
                </a:solidFill>
                <a:effectLst/>
                <a:latin typeface="Calibri" panose="020F0502020204030204" pitchFamily="34" charset="0"/>
                <a:cs typeface="Calibri" panose="020F0502020204030204" pitchFamily="34" charset="0"/>
              </a:rPr>
              <a:t>, Deanne Taylor</a:t>
            </a:r>
            <a:r>
              <a:rPr lang="en-US" sz="4800" b="0" i="0" u="none" strike="noStrike" baseline="30000" dirty="0">
                <a:solidFill>
                  <a:srgbClr val="000000"/>
                </a:solidFill>
                <a:effectLst/>
                <a:latin typeface="Calibri" panose="020F0502020204030204" pitchFamily="34" charset="0"/>
                <a:cs typeface="Calibri" panose="020F0502020204030204" pitchFamily="34" charset="0"/>
              </a:rPr>
              <a:t>1,3</a:t>
            </a:r>
            <a:r>
              <a:rPr lang="en-US" sz="4800" b="0" i="0" u="none" strike="noStrike" dirty="0">
                <a:solidFill>
                  <a:srgbClr val="000000"/>
                </a:solidFill>
                <a:effectLst/>
                <a:latin typeface="Calibri" panose="020F0502020204030204" pitchFamily="34" charset="0"/>
                <a:cs typeface="Calibri" panose="020F0502020204030204" pitchFamily="34" charset="0"/>
              </a:rPr>
              <a:t> </a:t>
            </a:r>
            <a:endParaRPr lang="en-US" sz="48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91E81AE8-2A56-DA41-FAAC-DB78F7CCEC2F}"/>
              </a:ext>
            </a:extLst>
          </p:cNvPr>
          <p:cNvSpPr txBox="1"/>
          <p:nvPr/>
        </p:nvSpPr>
        <p:spPr>
          <a:xfrm>
            <a:off x="4241613" y="4596380"/>
            <a:ext cx="31884730" cy="1477328"/>
          </a:xfrm>
          <a:prstGeom prst="rect">
            <a:avLst/>
          </a:prstGeom>
          <a:noFill/>
        </p:spPr>
        <p:txBody>
          <a:bodyPr wrap="square" rtlCol="0">
            <a:spAutoFit/>
          </a:bodyPr>
          <a:lstStyle/>
          <a:p>
            <a:pPr algn="ctr" rtl="0" fontAlgn="base">
              <a:spcBef>
                <a:spcPts val="0"/>
              </a:spcBef>
              <a:spcAft>
                <a:spcPts val="0"/>
              </a:spcAft>
            </a:pPr>
            <a:r>
              <a:rPr lang="en-US" sz="3600" i="0" u="none" strike="noStrike" baseline="30000" dirty="0">
                <a:solidFill>
                  <a:srgbClr val="000000"/>
                </a:solidFill>
                <a:effectLst/>
                <a:latin typeface="Calibri" panose="020F0502020204030204" pitchFamily="34" charset="0"/>
                <a:cs typeface="Calibri" panose="020F0502020204030204" pitchFamily="34" charset="0"/>
              </a:rPr>
              <a:t>1 </a:t>
            </a:r>
            <a:r>
              <a:rPr lang="en-US" sz="3600" b="0" i="0" u="none" strike="noStrike" dirty="0">
                <a:solidFill>
                  <a:srgbClr val="000000"/>
                </a:solidFill>
                <a:effectLst/>
                <a:latin typeface="Calibri" panose="020F0502020204030204" pitchFamily="34" charset="0"/>
                <a:cs typeface="Calibri" panose="020F0502020204030204" pitchFamily="34" charset="0"/>
              </a:rPr>
              <a:t>The Department of Biomedical and Health Informatics, The Children’s Hospital of Philadelphia, Philadelphia PA ; </a:t>
            </a:r>
            <a:r>
              <a:rPr lang="en-US" sz="3600" i="0" u="none" strike="noStrike" baseline="30000" dirty="0">
                <a:solidFill>
                  <a:srgbClr val="000000"/>
                </a:solidFill>
                <a:effectLst/>
                <a:latin typeface="Calibri" panose="020F0502020204030204" pitchFamily="34" charset="0"/>
                <a:cs typeface="Calibri" panose="020F0502020204030204" pitchFamily="34" charset="0"/>
              </a:rPr>
              <a:t>2</a:t>
            </a:r>
            <a:r>
              <a:rPr lang="en-US" sz="3600" b="0" i="0" u="none" strike="noStrike" dirty="0">
                <a:solidFill>
                  <a:srgbClr val="000000"/>
                </a:solidFill>
                <a:effectLst/>
                <a:latin typeface="Calibri" panose="020F0502020204030204" pitchFamily="34" charset="0"/>
                <a:cs typeface="Calibri" panose="020F0502020204030204" pitchFamily="34" charset="0"/>
              </a:rPr>
              <a:t>Department of Pathology &amp; Laboratory Medicine, Children's Hospital of Philadelphia, Philadelphia PA ; </a:t>
            </a:r>
            <a:r>
              <a:rPr lang="en-US" sz="3600" i="0" u="none" strike="noStrike" baseline="30000" dirty="0">
                <a:solidFill>
                  <a:srgbClr val="000000"/>
                </a:solidFill>
                <a:effectLst/>
                <a:latin typeface="Calibri" panose="020F0502020204030204" pitchFamily="34" charset="0"/>
                <a:cs typeface="Calibri" panose="020F0502020204030204" pitchFamily="34" charset="0"/>
              </a:rPr>
              <a:t>3</a:t>
            </a:r>
            <a:r>
              <a:rPr lang="en-US" sz="3600" b="0" i="0" u="none" strike="noStrike" dirty="0">
                <a:solidFill>
                  <a:srgbClr val="000000"/>
                </a:solidFill>
                <a:effectLst/>
                <a:latin typeface="Calibri" panose="020F0502020204030204" pitchFamily="34" charset="0"/>
                <a:cs typeface="Calibri" panose="020F0502020204030204" pitchFamily="34" charset="0"/>
              </a:rPr>
              <a:t>Department of Pediatrics, University of Pennsylvania Perelman Medical School, Philadelphia PA </a:t>
            </a:r>
          </a:p>
          <a:p>
            <a:endParaRPr lang="en-US" dirty="0"/>
          </a:p>
        </p:txBody>
      </p:sp>
      <p:sp>
        <p:nvSpPr>
          <p:cNvPr id="10" name="TextBox 9">
            <a:extLst>
              <a:ext uri="{FF2B5EF4-FFF2-40B4-BE49-F238E27FC236}">
                <a16:creationId xmlns:a16="http://schemas.microsoft.com/office/drawing/2014/main" id="{E8088694-867E-FFA3-7FEB-5D65DDD915E5}"/>
              </a:ext>
            </a:extLst>
          </p:cNvPr>
          <p:cNvSpPr txBox="1"/>
          <p:nvPr/>
        </p:nvSpPr>
        <p:spPr>
          <a:xfrm>
            <a:off x="242639" y="6090290"/>
            <a:ext cx="16897841"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Abstract</a:t>
            </a:r>
          </a:p>
        </p:txBody>
      </p:sp>
      <p:sp>
        <p:nvSpPr>
          <p:cNvPr id="11" name="TextBox 10">
            <a:extLst>
              <a:ext uri="{FF2B5EF4-FFF2-40B4-BE49-F238E27FC236}">
                <a16:creationId xmlns:a16="http://schemas.microsoft.com/office/drawing/2014/main" id="{9CD2B5B8-DE47-F12D-07CC-19D690C6F0B7}"/>
              </a:ext>
            </a:extLst>
          </p:cNvPr>
          <p:cNvSpPr txBox="1"/>
          <p:nvPr/>
        </p:nvSpPr>
        <p:spPr>
          <a:xfrm>
            <a:off x="280332" y="18437991"/>
            <a:ext cx="16860149"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Background and Methods</a:t>
            </a:r>
          </a:p>
        </p:txBody>
      </p:sp>
      <p:sp>
        <p:nvSpPr>
          <p:cNvPr id="12" name="TextBox 11">
            <a:extLst>
              <a:ext uri="{FF2B5EF4-FFF2-40B4-BE49-F238E27FC236}">
                <a16:creationId xmlns:a16="http://schemas.microsoft.com/office/drawing/2014/main" id="{0B7EAF46-20C4-FE66-82C2-B3CD62947DEE}"/>
              </a:ext>
            </a:extLst>
          </p:cNvPr>
          <p:cNvSpPr txBox="1"/>
          <p:nvPr/>
        </p:nvSpPr>
        <p:spPr>
          <a:xfrm>
            <a:off x="242640" y="40318811"/>
            <a:ext cx="16938937"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Databases</a:t>
            </a:r>
          </a:p>
        </p:txBody>
      </p:sp>
      <p:sp>
        <p:nvSpPr>
          <p:cNvPr id="14" name="TextBox 13">
            <a:extLst>
              <a:ext uri="{FF2B5EF4-FFF2-40B4-BE49-F238E27FC236}">
                <a16:creationId xmlns:a16="http://schemas.microsoft.com/office/drawing/2014/main" id="{00A9544D-2947-0D99-F67E-8EB861CA5785}"/>
              </a:ext>
            </a:extLst>
          </p:cNvPr>
          <p:cNvSpPr txBox="1"/>
          <p:nvPr/>
        </p:nvSpPr>
        <p:spPr>
          <a:xfrm>
            <a:off x="242639" y="7124865"/>
            <a:ext cx="16938935" cy="11972508"/>
          </a:xfrm>
          <a:prstGeom prst="rect">
            <a:avLst/>
          </a:prstGeom>
          <a:noFill/>
        </p:spPr>
        <p:txBody>
          <a:bodyPr wrap="square" rtlCol="0">
            <a:spAutoFit/>
          </a:bodyPr>
          <a:lstStyle/>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Objective: </a:t>
            </a:r>
            <a:r>
              <a:rPr lang="en-US" sz="3200" b="0" i="0" u="none" strike="noStrike" dirty="0">
                <a:solidFill>
                  <a:srgbClr val="0E101A"/>
                </a:solidFill>
                <a:effectLst/>
                <a:latin typeface="Calibri" panose="020F0502020204030204" pitchFamily="34" charset="0"/>
                <a:cs typeface="Calibri" panose="020F0502020204030204" pitchFamily="34" charset="0"/>
              </a:rPr>
              <a:t>This study aimed to extract tumor names from the National Institute of Health's (NIH) clinical trials registry (</a:t>
            </a:r>
            <a:r>
              <a:rPr lang="en-US" sz="3200" b="0" i="0" u="none" strike="noStrike" dirty="0" err="1">
                <a:solidFill>
                  <a:srgbClr val="0E101A"/>
                </a:solidFill>
                <a:effectLst/>
                <a:latin typeface="Calibri" panose="020F0502020204030204" pitchFamily="34" charset="0"/>
                <a:cs typeface="Calibri" panose="020F0502020204030204" pitchFamily="34" charset="0"/>
              </a:rPr>
              <a:t>ClinicalTrials.gov</a:t>
            </a:r>
            <a:r>
              <a:rPr lang="en-US" sz="3200" b="0" i="0" u="none" strike="noStrike" dirty="0">
                <a:solidFill>
                  <a:srgbClr val="0E101A"/>
                </a:solidFill>
                <a:effectLst/>
                <a:latin typeface="Calibri" panose="020F0502020204030204" pitchFamily="34" charset="0"/>
                <a:cs typeface="Calibri" panose="020F0502020204030204" pitchFamily="34" charset="0"/>
              </a:rPr>
              <a:t>) and standardize them according to the corresponding tumor terminology established in the World Health Organization's (WHO) tumor classification system and the National Cancer Institute Thesaurus (</a:t>
            </a:r>
            <a:r>
              <a:rPr lang="en-US" sz="3200" b="0" i="0" u="none" strike="noStrike" dirty="0" err="1">
                <a:solidFill>
                  <a:srgbClr val="0E101A"/>
                </a:solidFill>
                <a:effectLst/>
                <a:latin typeface="Calibri" panose="020F0502020204030204" pitchFamily="34" charset="0"/>
                <a:cs typeface="Calibri" panose="020F0502020204030204" pitchFamily="34" charset="0"/>
              </a:rPr>
              <a:t>NCIt</a:t>
            </a:r>
            <a:r>
              <a:rPr lang="en-US" sz="3200" b="0" i="0" u="none" strike="noStrike" dirty="0">
                <a:solidFill>
                  <a:srgbClr val="0E101A"/>
                </a:solidFill>
                <a:effectLst/>
                <a:latin typeface="Calibri" panose="020F0502020204030204" pitchFamily="34" charset="0"/>
                <a:cs typeface="Calibri" panose="020F0502020204030204" pitchFamily="34" charset="0"/>
              </a:rPr>
              <a:t>).</a:t>
            </a:r>
            <a:endParaRPr lang="en-US" sz="3200" b="0" dirty="0">
              <a:effectLst/>
              <a:latin typeface="Calibri" panose="020F0502020204030204" pitchFamily="34" charset="0"/>
              <a:cs typeface="Calibri" panose="020F0502020204030204" pitchFamily="34" charset="0"/>
            </a:endParaRPr>
          </a:p>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Materials and Methods:</a:t>
            </a:r>
            <a:r>
              <a:rPr lang="en-US" sz="3200" dirty="0">
                <a:latin typeface="Calibri" panose="020F0502020204030204" pitchFamily="34" charset="0"/>
                <a:cs typeface="Calibri" panose="020F0502020204030204" pitchFamily="34" charset="0"/>
              </a:rPr>
              <a:t> </a:t>
            </a:r>
            <a:r>
              <a:rPr lang="en-US" sz="3200" b="0" i="0" u="none" strike="noStrike" dirty="0">
                <a:solidFill>
                  <a:srgbClr val="0E101A"/>
                </a:solidFill>
                <a:effectLst/>
                <a:latin typeface="Calibri" panose="020F0502020204030204" pitchFamily="34" charset="0"/>
                <a:cs typeface="Calibri" panose="020F0502020204030204" pitchFamily="34" charset="0"/>
              </a:rPr>
              <a:t>We developed a computational pipeline that loads the conditions data file from NIH's clinical trials registry and identifies tumors from the rest of the conditions. Following the tumor identification, each tumor from the registry is mapped to a standardized tumor terminology from the WHO tumor classification system and </a:t>
            </a:r>
            <a:r>
              <a:rPr lang="en-US" sz="3200" b="0" i="0" u="none" strike="noStrike" dirty="0" err="1">
                <a:solidFill>
                  <a:srgbClr val="0E101A"/>
                </a:solidFill>
                <a:effectLst/>
                <a:latin typeface="Calibri" panose="020F0502020204030204" pitchFamily="34" charset="0"/>
                <a:cs typeface="Calibri" panose="020F0502020204030204" pitchFamily="34" charset="0"/>
              </a:rPr>
              <a:t>NCIt</a:t>
            </a:r>
            <a:r>
              <a:rPr lang="en-US" sz="3200" b="0" i="0" u="none" strike="noStrike" dirty="0">
                <a:solidFill>
                  <a:srgbClr val="0E101A"/>
                </a:solidFill>
                <a:effectLst/>
                <a:latin typeface="Calibri" panose="020F0502020204030204" pitchFamily="34" charset="0"/>
                <a:cs typeface="Calibri" panose="020F0502020204030204" pitchFamily="34" charset="0"/>
              </a:rPr>
              <a:t> using twelve text standardization methods based on text-similarity and text-embedding methods. We evaluated the accuracy of each of these methods in mapping tumor names to standardized tumor terminology in the WHO tumor classification system on a subset of tumor names derived from the clinical trials registry. We limit the accuracy evaluation to only the WHO tumor classification system as it is considered the gold standard for tumor nomenclature.</a:t>
            </a:r>
            <a:endParaRPr lang="en-US" sz="3200" b="0" dirty="0">
              <a:effectLst/>
              <a:latin typeface="Calibri" panose="020F0502020204030204" pitchFamily="34" charset="0"/>
              <a:cs typeface="Calibri" panose="020F0502020204030204" pitchFamily="34" charset="0"/>
            </a:endParaRPr>
          </a:p>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Results: </a:t>
            </a:r>
            <a:r>
              <a:rPr lang="en-US" sz="3200" b="0" i="0" u="none" strike="noStrike" dirty="0">
                <a:solidFill>
                  <a:srgbClr val="0E101A"/>
                </a:solidFill>
                <a:effectLst/>
                <a:latin typeface="Calibri" panose="020F0502020204030204" pitchFamily="34" charset="0"/>
                <a:cs typeface="Calibri" panose="020F0502020204030204" pitchFamily="34" charset="0"/>
              </a:rPr>
              <a:t>Our results revealed that embedding-based text standardization methods outperformed methods based on text-matching algorithms. We generated two different sets of embeddings from OpenAI’s large language models and observed that accuracy of methods improved with embeddings that had higher dimensions. In particular, the method that mapped a given tumor name in the registry to the nearest term from WHO tumor classification system using Euclidean distance in the embedding space outperformed other methods.</a:t>
            </a:r>
          </a:p>
          <a:p>
            <a:pPr algn="just" rtl="0">
              <a:spcBef>
                <a:spcPts val="0"/>
              </a:spcBef>
              <a:spcAft>
                <a:spcPts val="0"/>
              </a:spcAft>
            </a:pPr>
            <a:r>
              <a:rPr lang="en-US" sz="3200" b="1" i="0" u="none" strike="noStrike" dirty="0">
                <a:solidFill>
                  <a:srgbClr val="0E101A"/>
                </a:solidFill>
                <a:effectLst/>
                <a:latin typeface="Calibri" panose="020F0502020204030204" pitchFamily="34" charset="0"/>
                <a:cs typeface="Calibri" panose="020F0502020204030204" pitchFamily="34" charset="0"/>
              </a:rPr>
              <a:t>Discussion and Conclusion:</a:t>
            </a:r>
            <a:r>
              <a:rPr lang="en-US" sz="3200" dirty="0">
                <a:latin typeface="Calibri" panose="020F0502020204030204" pitchFamily="34" charset="0"/>
                <a:cs typeface="Calibri" panose="020F0502020204030204" pitchFamily="34" charset="0"/>
              </a:rPr>
              <a:t> </a:t>
            </a:r>
            <a:r>
              <a:rPr lang="en-US" sz="3200" b="0" i="0" u="none" strike="noStrike" dirty="0">
                <a:solidFill>
                  <a:srgbClr val="0E101A"/>
                </a:solidFill>
                <a:effectLst/>
                <a:latin typeface="Calibri" panose="020F0502020204030204" pitchFamily="34" charset="0"/>
                <a:cs typeface="Calibri" panose="020F0502020204030204" pitchFamily="34" charset="0"/>
              </a:rPr>
              <a:t>The tumor names in the NIH clinical trials registry are not standardized, making integrating this data with other biomedical databases challenging. Therefore, we developed a computational pipeline that identifies tumors from the NIH clinical trials registry and maps them to their standardized terms established in the WHO tumors classification system. </a:t>
            </a:r>
            <a:endParaRPr lang="en-US" sz="3200" b="0" dirty="0">
              <a:effectLst/>
              <a:latin typeface="Calibri" panose="020F0502020204030204" pitchFamily="34" charset="0"/>
              <a:cs typeface="Calibri" panose="020F0502020204030204" pitchFamily="34" charset="0"/>
            </a:endParaRPr>
          </a:p>
          <a:p>
            <a:br>
              <a:rPr lang="en-US" dirty="0"/>
            </a:br>
            <a:endParaRPr lang="en-US" dirty="0"/>
          </a:p>
        </p:txBody>
      </p:sp>
      <p:sp>
        <p:nvSpPr>
          <p:cNvPr id="15" name="TextBox 14">
            <a:extLst>
              <a:ext uri="{FF2B5EF4-FFF2-40B4-BE49-F238E27FC236}">
                <a16:creationId xmlns:a16="http://schemas.microsoft.com/office/drawing/2014/main" id="{4E1CDC3C-5BE8-F087-353A-294200411849}"/>
              </a:ext>
            </a:extLst>
          </p:cNvPr>
          <p:cNvSpPr txBox="1"/>
          <p:nvPr/>
        </p:nvSpPr>
        <p:spPr>
          <a:xfrm>
            <a:off x="17559752" y="6162854"/>
            <a:ext cx="20683595"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Standardization Pipeline</a:t>
            </a:r>
          </a:p>
        </p:txBody>
      </p:sp>
      <p:pic>
        <p:nvPicPr>
          <p:cNvPr id="17" name="Picture 16">
            <a:extLst>
              <a:ext uri="{FF2B5EF4-FFF2-40B4-BE49-F238E27FC236}">
                <a16:creationId xmlns:a16="http://schemas.microsoft.com/office/drawing/2014/main" id="{5BC63144-9BA6-481A-7ACC-65121C8E2909}"/>
              </a:ext>
            </a:extLst>
          </p:cNvPr>
          <p:cNvPicPr>
            <a:picLocks noChangeAspect="1"/>
          </p:cNvPicPr>
          <p:nvPr/>
        </p:nvPicPr>
        <p:blipFill>
          <a:blip r:embed="rId5"/>
          <a:stretch>
            <a:fillRect/>
          </a:stretch>
        </p:blipFill>
        <p:spPr>
          <a:xfrm>
            <a:off x="4483044" y="48280343"/>
            <a:ext cx="6113349" cy="2548647"/>
          </a:xfrm>
          <a:prstGeom prst="rect">
            <a:avLst/>
          </a:prstGeom>
        </p:spPr>
      </p:pic>
      <p:pic>
        <p:nvPicPr>
          <p:cNvPr id="19" name="Picture 18" descr="A close up of a logo&#10;&#10;Description automatically generated">
            <a:extLst>
              <a:ext uri="{FF2B5EF4-FFF2-40B4-BE49-F238E27FC236}">
                <a16:creationId xmlns:a16="http://schemas.microsoft.com/office/drawing/2014/main" id="{060DA954-7A0D-C0C4-694A-D49E66C6D608}"/>
              </a:ext>
            </a:extLst>
          </p:cNvPr>
          <p:cNvPicPr>
            <a:picLocks noChangeAspect="1"/>
          </p:cNvPicPr>
          <p:nvPr/>
        </p:nvPicPr>
        <p:blipFill>
          <a:blip r:embed="rId6"/>
          <a:stretch>
            <a:fillRect/>
          </a:stretch>
        </p:blipFill>
        <p:spPr>
          <a:xfrm>
            <a:off x="11196385" y="48211620"/>
            <a:ext cx="5944094" cy="2385955"/>
          </a:xfrm>
          <a:prstGeom prst="rect">
            <a:avLst/>
          </a:prstGeom>
        </p:spPr>
      </p:pic>
      <p:pic>
        <p:nvPicPr>
          <p:cNvPr id="21" name="Picture 20" descr="A blue and black logo&#10;&#10;Description automatically generated">
            <a:extLst>
              <a:ext uri="{FF2B5EF4-FFF2-40B4-BE49-F238E27FC236}">
                <a16:creationId xmlns:a16="http://schemas.microsoft.com/office/drawing/2014/main" id="{2451FB18-E253-84AA-DD2D-9CF03C8BA5F5}"/>
              </a:ext>
            </a:extLst>
          </p:cNvPr>
          <p:cNvPicPr>
            <a:picLocks noChangeAspect="1"/>
          </p:cNvPicPr>
          <p:nvPr/>
        </p:nvPicPr>
        <p:blipFill>
          <a:blip r:embed="rId7"/>
          <a:stretch>
            <a:fillRect/>
          </a:stretch>
        </p:blipFill>
        <p:spPr>
          <a:xfrm>
            <a:off x="242639" y="48211621"/>
            <a:ext cx="3640413" cy="2928450"/>
          </a:xfrm>
          <a:prstGeom prst="rect">
            <a:avLst/>
          </a:prstGeom>
        </p:spPr>
      </p:pic>
      <p:sp>
        <p:nvSpPr>
          <p:cNvPr id="23" name="TextBox 22">
            <a:extLst>
              <a:ext uri="{FF2B5EF4-FFF2-40B4-BE49-F238E27FC236}">
                <a16:creationId xmlns:a16="http://schemas.microsoft.com/office/drawing/2014/main" id="{D37B5267-DD78-579C-EBB2-963E48C0E1E1}"/>
              </a:ext>
            </a:extLst>
          </p:cNvPr>
          <p:cNvSpPr txBox="1"/>
          <p:nvPr/>
        </p:nvSpPr>
        <p:spPr>
          <a:xfrm>
            <a:off x="249314" y="41292159"/>
            <a:ext cx="16891165" cy="6750566"/>
          </a:xfrm>
          <a:prstGeom prst="rect">
            <a:avLst/>
          </a:prstGeom>
          <a:noFill/>
        </p:spPr>
        <p:txBody>
          <a:bodyPr wrap="square">
            <a:spAutoFit/>
          </a:bodyPr>
          <a:lstStyle/>
          <a:p>
            <a:pPr algn="just">
              <a:spcAft>
                <a:spcPts val="2000"/>
              </a:spcAft>
            </a:pPr>
            <a:r>
              <a:rPr lang="en-US" sz="3200" dirty="0">
                <a:effectLst/>
                <a:latin typeface="Calibri" panose="020F0502020204030204" pitchFamily="34" charset="0"/>
                <a:cs typeface="Calibri" panose="020F0502020204030204" pitchFamily="34" charset="0"/>
              </a:rPr>
              <a:t>The Clinical Trials (CT) registry contains information regarding various aspects of a clinical trial study and is stored in the database in the form text files. Using the conditions file in the CT registry, we extracted </a:t>
            </a:r>
            <a:r>
              <a:rPr lang="en-US" sz="3200" b="0" i="0" u="none" strike="noStrike" dirty="0">
                <a:solidFill>
                  <a:srgbClr val="000000"/>
                </a:solidFill>
                <a:effectLst/>
                <a:latin typeface="Calibri" panose="020F0502020204030204" pitchFamily="34" charset="0"/>
                <a:cs typeface="Calibri" panose="020F0502020204030204" pitchFamily="34" charset="0"/>
              </a:rPr>
              <a:t> 801,197 records of conditions. Our pipeline extracted 105,483 unique diseases of which 13,230 were tumors. Among the 13,230 tumors, 6324 tumors were pediatric tumors. </a:t>
            </a:r>
            <a:endParaRPr lang="en-US" sz="3200" dirty="0">
              <a:solidFill>
                <a:srgbClr val="000000"/>
              </a:solidFill>
              <a:latin typeface="Calibri" panose="020F0502020204030204" pitchFamily="34" charset="0"/>
              <a:cs typeface="Calibri" panose="020F0502020204030204" pitchFamily="34" charset="0"/>
            </a:endParaRPr>
          </a:p>
          <a:p>
            <a:pPr>
              <a:spcAft>
                <a:spcPts val="2000"/>
              </a:spcAft>
            </a:pPr>
            <a:r>
              <a:rPr lang="en-US" sz="3200" dirty="0">
                <a:effectLst/>
                <a:latin typeface="Calibri" panose="020F0502020204030204" pitchFamily="34" charset="0"/>
                <a:cs typeface="Calibri" panose="020F0502020204030204" pitchFamily="34" charset="0"/>
              </a:rPr>
              <a:t>The WHO Tumor Classification database consists standardized terms for tumor names. This database is considered the gold standard for tumor nomenclature and is used for standardization of the tumors identified from the CT registry. We considered  5</a:t>
            </a:r>
            <a:r>
              <a:rPr lang="en-US" sz="3200" baseline="30000" dirty="0">
                <a:effectLst/>
                <a:latin typeface="Calibri" panose="020F0502020204030204" pitchFamily="34" charset="0"/>
                <a:cs typeface="Calibri" panose="020F0502020204030204" pitchFamily="34" charset="0"/>
              </a:rPr>
              <a:t>th</a:t>
            </a:r>
            <a:r>
              <a:rPr lang="en-US" sz="3200" dirty="0">
                <a:effectLst/>
                <a:latin typeface="Calibri" panose="020F0502020204030204" pitchFamily="34" charset="0"/>
                <a:cs typeface="Calibri" panose="020F0502020204030204" pitchFamily="34" charset="0"/>
              </a:rPr>
              <a:t>, 4</a:t>
            </a:r>
            <a:r>
              <a:rPr lang="en-US" sz="3200" baseline="30000" dirty="0">
                <a:effectLst/>
                <a:latin typeface="Calibri" panose="020F0502020204030204" pitchFamily="34" charset="0"/>
                <a:cs typeface="Calibri" panose="020F0502020204030204" pitchFamily="34" charset="0"/>
              </a:rPr>
              <a:t>th</a:t>
            </a:r>
            <a:r>
              <a:rPr lang="en-US" sz="3200" dirty="0">
                <a:effectLst/>
                <a:latin typeface="Calibri" panose="020F0502020204030204" pitchFamily="34" charset="0"/>
                <a:cs typeface="Calibri" panose="020F0502020204030204" pitchFamily="34" charset="0"/>
              </a:rPr>
              <a:t> and 3</a:t>
            </a:r>
            <a:r>
              <a:rPr lang="en-US" sz="3200" baseline="30000" dirty="0">
                <a:effectLst/>
                <a:latin typeface="Calibri" panose="020F0502020204030204" pitchFamily="34" charset="0"/>
                <a:cs typeface="Calibri" panose="020F0502020204030204" pitchFamily="34" charset="0"/>
              </a:rPr>
              <a:t>rd</a:t>
            </a:r>
            <a:r>
              <a:rPr lang="en-US" sz="3200" dirty="0">
                <a:effectLst/>
                <a:latin typeface="Calibri" panose="020F0502020204030204" pitchFamily="34" charset="0"/>
                <a:cs typeface="Calibri" panose="020F0502020204030204" pitchFamily="34" charset="0"/>
              </a:rPr>
              <a:t> editions of the WHO Tumor Classification database for standardizing the tumor </a:t>
            </a:r>
            <a:r>
              <a:rPr lang="en-US" sz="3200" dirty="0">
                <a:latin typeface="Calibri" panose="020F0502020204030204" pitchFamily="34" charset="0"/>
                <a:cs typeface="Calibri" panose="020F0502020204030204" pitchFamily="34" charset="0"/>
              </a:rPr>
              <a:t>names in the </a:t>
            </a:r>
            <a:r>
              <a:rPr lang="en-US" sz="3200" dirty="0">
                <a:effectLst/>
                <a:latin typeface="Calibri" panose="020F0502020204030204" pitchFamily="34" charset="0"/>
                <a:cs typeface="Calibri" panose="020F0502020204030204" pitchFamily="34" charset="0"/>
              </a:rPr>
              <a:t>CT registry. </a:t>
            </a:r>
            <a:br>
              <a:rPr lang="en-US" sz="3200" dirty="0">
                <a:effectLst/>
                <a:latin typeface="Calibri" panose="020F0502020204030204" pitchFamily="34" charset="0"/>
                <a:cs typeface="Calibri" panose="020F0502020204030204" pitchFamily="34" charset="0"/>
              </a:rPr>
            </a:b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NCI Thesaurus (</a:t>
            </a:r>
            <a:r>
              <a:rPr lang="en-US" sz="3200" dirty="0" err="1">
                <a:effectLst/>
                <a:latin typeface="Calibri" panose="020F0502020204030204" pitchFamily="34" charset="0"/>
                <a:cs typeface="Calibri" panose="020F0502020204030204" pitchFamily="34" charset="0"/>
              </a:rPr>
              <a:t>NCIt</a:t>
            </a:r>
            <a:r>
              <a:rPr lang="en-US" sz="3200" dirty="0">
                <a:effectLst/>
                <a:latin typeface="Calibri" panose="020F0502020204030204" pitchFamily="34" charset="0"/>
                <a:cs typeface="Calibri" panose="020F0502020204030204" pitchFamily="34" charset="0"/>
              </a:rPr>
              <a:t>) provides reference terminology for many NCI and other systems. It covers vocabulary for clinical care, translational and basic research, and public information and administrative activities. The </a:t>
            </a:r>
            <a:r>
              <a:rPr lang="en-US" sz="3200" dirty="0" err="1">
                <a:effectLst/>
                <a:latin typeface="Calibri" panose="020F0502020204030204" pitchFamily="34" charset="0"/>
                <a:cs typeface="Calibri" panose="020F0502020204030204" pitchFamily="34" charset="0"/>
              </a:rPr>
              <a:t>NCIt</a:t>
            </a:r>
            <a:r>
              <a:rPr lang="en-US" sz="3200" dirty="0">
                <a:effectLst/>
                <a:latin typeface="Calibri" panose="020F0502020204030204" pitchFamily="34" charset="0"/>
                <a:cs typeface="Calibri" panose="020F0502020204030204" pitchFamily="34" charset="0"/>
              </a:rPr>
              <a:t> database also provides standardized terms for tumor names. We used this database to standardize the tumor names from the clinical trials registry. </a:t>
            </a:r>
          </a:p>
        </p:txBody>
      </p:sp>
      <p:sp>
        <p:nvSpPr>
          <p:cNvPr id="6" name="TextBox 5">
            <a:extLst>
              <a:ext uri="{FF2B5EF4-FFF2-40B4-BE49-F238E27FC236}">
                <a16:creationId xmlns:a16="http://schemas.microsoft.com/office/drawing/2014/main" id="{FA795F76-3BF9-EEE4-0B2A-CC61A2FE7E68}"/>
              </a:ext>
            </a:extLst>
          </p:cNvPr>
          <p:cNvSpPr txBox="1"/>
          <p:nvPr/>
        </p:nvSpPr>
        <p:spPr>
          <a:xfrm>
            <a:off x="17327093" y="45699807"/>
            <a:ext cx="20916254"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References</a:t>
            </a:r>
          </a:p>
        </p:txBody>
      </p:sp>
      <p:sp>
        <p:nvSpPr>
          <p:cNvPr id="13" name="TextBox 12">
            <a:extLst>
              <a:ext uri="{FF2B5EF4-FFF2-40B4-BE49-F238E27FC236}">
                <a16:creationId xmlns:a16="http://schemas.microsoft.com/office/drawing/2014/main" id="{027FDDFF-1753-0D17-7331-AAB8583044A5}"/>
              </a:ext>
            </a:extLst>
          </p:cNvPr>
          <p:cNvSpPr txBox="1"/>
          <p:nvPr/>
        </p:nvSpPr>
        <p:spPr>
          <a:xfrm>
            <a:off x="370802" y="19471291"/>
            <a:ext cx="16938935" cy="21786232"/>
          </a:xfrm>
          <a:prstGeom prst="rect">
            <a:avLst/>
          </a:prstGeom>
          <a:noFill/>
        </p:spPr>
        <p:txBody>
          <a:bodyPr wrap="square" rtlCol="0">
            <a:spAutoFit/>
          </a:bodyPr>
          <a:lstStyle/>
          <a:p>
            <a:pPr algn="just">
              <a:spcBef>
                <a:spcPts val="0"/>
              </a:spcBef>
              <a:spcAft>
                <a:spcPts val="0"/>
              </a:spcAft>
            </a:pPr>
            <a:r>
              <a:rPr lang="en-US" sz="3200" dirty="0">
                <a:solidFill>
                  <a:srgbClr val="0E101A"/>
                </a:solidFill>
                <a:effectLst/>
                <a:latin typeface="Calibri" panose="020F0502020204030204" pitchFamily="34" charset="0"/>
                <a:cs typeface="Calibri" panose="020F0502020204030204" pitchFamily="34" charset="0"/>
              </a:rPr>
              <a:t>Cancer is a major global health problem </a:t>
            </a:r>
            <a:r>
              <a:rPr lang="en-US" sz="3200" dirty="0">
                <a:solidFill>
                  <a:srgbClr val="4A6EE0"/>
                </a:solidFill>
                <a:effectLst/>
                <a:latin typeface="Calibri" panose="020F0502020204030204" pitchFamily="34" charset="0"/>
                <a:cs typeface="Calibri" panose="020F0502020204030204" pitchFamily="34" charset="0"/>
                <a:hlinkClick r:id="rId8"/>
              </a:rPr>
              <a:t>[1]</a:t>
            </a:r>
            <a:r>
              <a:rPr lang="en-US" sz="3200" dirty="0">
                <a:solidFill>
                  <a:srgbClr val="0E101A"/>
                </a:solidFill>
                <a:effectLst/>
                <a:latin typeface="Calibri" panose="020F0502020204030204" pitchFamily="34" charset="0"/>
                <a:cs typeface="Calibri" panose="020F0502020204030204" pitchFamily="34" charset="0"/>
              </a:rPr>
              <a:t> and is the second-largest cause of death in the United States </a:t>
            </a:r>
            <a:r>
              <a:rPr lang="en-US" sz="3200" dirty="0">
                <a:solidFill>
                  <a:srgbClr val="4A6EE0"/>
                </a:solidFill>
                <a:effectLst/>
                <a:latin typeface="Calibri" panose="020F0502020204030204" pitchFamily="34" charset="0"/>
                <a:cs typeface="Calibri" panose="020F0502020204030204" pitchFamily="34" charset="0"/>
                <a:hlinkClick r:id="rId9"/>
              </a:rPr>
              <a:t>[2]</a:t>
            </a:r>
            <a:r>
              <a:rPr lang="en-US" sz="3200" dirty="0">
                <a:solidFill>
                  <a:srgbClr val="0E101A"/>
                </a:solidFill>
                <a:effectLst/>
                <a:latin typeface="Calibri" panose="020F0502020204030204" pitchFamily="34" charset="0"/>
                <a:cs typeface="Calibri" panose="020F0502020204030204" pitchFamily="34" charset="0"/>
              </a:rPr>
              <a:t>. Among children (ages 0 to 14 years) and adolescents (ages 15 to 19 years), in the US, pediatric cancer persists to be the second and fourth leading cause of death </a:t>
            </a:r>
            <a:r>
              <a:rPr lang="en-US" sz="3200" dirty="0">
                <a:solidFill>
                  <a:srgbClr val="4A6EE0"/>
                </a:solidFill>
                <a:effectLst/>
                <a:latin typeface="Calibri" panose="020F0502020204030204" pitchFamily="34" charset="0"/>
                <a:cs typeface="Calibri" panose="020F0502020204030204" pitchFamily="34" charset="0"/>
                <a:hlinkClick r:id="rId9"/>
              </a:rPr>
              <a:t>[2]</a:t>
            </a:r>
            <a:r>
              <a:rPr lang="en-US" sz="3200" dirty="0">
                <a:solidFill>
                  <a:srgbClr val="0E101A"/>
                </a:solidFill>
                <a:effectLst/>
                <a:latin typeface="Calibri" panose="020F0502020204030204" pitchFamily="34" charset="0"/>
                <a:cs typeface="Calibri" panose="020F0502020204030204" pitchFamily="34" charset="0"/>
              </a:rPr>
              <a:t>, despite the jump in 5-year survival rate to 80% in the last five decades </a:t>
            </a:r>
            <a:r>
              <a:rPr lang="en-US" sz="3200" dirty="0">
                <a:solidFill>
                  <a:srgbClr val="4A6EE0"/>
                </a:solidFill>
                <a:effectLst/>
                <a:latin typeface="Calibri" panose="020F0502020204030204" pitchFamily="34" charset="0"/>
                <a:cs typeface="Calibri" panose="020F0502020204030204" pitchFamily="34" charset="0"/>
                <a:hlinkClick r:id="rId10"/>
              </a:rPr>
              <a:t>[3</a:t>
            </a:r>
            <a:r>
              <a:rPr lang="en-US" sz="3200" dirty="0">
                <a:solidFill>
                  <a:srgbClr val="4A6EE0"/>
                </a:solidFill>
                <a:effectLst/>
                <a:latin typeface="Calibri" panose="020F0502020204030204" pitchFamily="34" charset="0"/>
                <a:cs typeface="Calibri" panose="020F0502020204030204" pitchFamily="34" charset="0"/>
              </a:rPr>
              <a:t>-</a:t>
            </a:r>
            <a:r>
              <a:rPr lang="en-US" sz="3200" dirty="0">
                <a:solidFill>
                  <a:srgbClr val="4A6EE0"/>
                </a:solidFill>
                <a:effectLst/>
                <a:latin typeface="Calibri" panose="020F0502020204030204" pitchFamily="34" charset="0"/>
                <a:cs typeface="Calibri" panose="020F0502020204030204" pitchFamily="34" charset="0"/>
                <a:hlinkClick r:id="rId11"/>
              </a:rPr>
              <a:t>4]</a:t>
            </a:r>
            <a:r>
              <a:rPr lang="en-US" sz="3200" dirty="0">
                <a:solidFill>
                  <a:srgbClr val="0E101A"/>
                </a:solidFill>
                <a:effectLst/>
                <a:latin typeface="Calibri" panose="020F0502020204030204" pitchFamily="34" charset="0"/>
                <a:cs typeface="Calibri" panose="020F0502020204030204" pitchFamily="34" charset="0"/>
              </a:rPr>
              <a:t>. Compared to adult cancers, pediatric cancers are rarer and with fewer available therapeutic agents that have been tested in clinical trials due to challenges associated with recruiting statistically significant and diverse pediatric populations to support the various phases of clinical trials, logistical issues related to clinical trial-site location and molecular heterogeneity of tumors </a:t>
            </a:r>
            <a:r>
              <a:rPr lang="en-US" sz="3200" dirty="0">
                <a:solidFill>
                  <a:srgbClr val="4A6EE0"/>
                </a:solidFill>
                <a:effectLst/>
                <a:latin typeface="Calibri" panose="020F0502020204030204" pitchFamily="34" charset="0"/>
                <a:cs typeface="Calibri" panose="020F0502020204030204" pitchFamily="34" charset="0"/>
                <a:hlinkClick r:id="rId12"/>
              </a:rPr>
              <a:t>[7-8]</a:t>
            </a:r>
            <a:r>
              <a:rPr lang="en-US" sz="3200" dirty="0">
                <a:solidFill>
                  <a:srgbClr val="0E101A"/>
                </a:solidFill>
                <a:effectLst/>
                <a:latin typeface="Calibri" panose="020F0502020204030204" pitchFamily="34" charset="0"/>
                <a:cs typeface="Calibri" panose="020F0502020204030204" pitchFamily="34" charset="0"/>
              </a:rPr>
              <a:t>.  Therefore, to understand the therapeutic landscape associated with adult and pediatric tumors, it is critical to extract and analyze data from various biomedical databases, especially the National Institutes of Health’s (NIH) Clinical Trials Registry (CT Registry). The CT registry stores data about various aspects of a clinical trial in separate text files in its database. One such file is the conditions file, which informs the users about the conditions/diseases being studied for a clinical trial. Thus, the condition file is the key to extracting cancer information from the CT registry. </a:t>
            </a:r>
          </a:p>
          <a:p>
            <a:pPr algn="just">
              <a:spcBef>
                <a:spcPts val="0"/>
              </a:spcBef>
              <a:spcAft>
                <a:spcPts val="0"/>
              </a:spcAft>
            </a:pPr>
            <a:endParaRPr lang="en-US" sz="3200" dirty="0">
              <a:solidFill>
                <a:srgbClr val="0E101A"/>
              </a:solidFill>
              <a:effectLst/>
              <a:latin typeface="Calibri" panose="020F0502020204030204" pitchFamily="34" charset="0"/>
              <a:cs typeface="Calibri" panose="020F0502020204030204" pitchFamily="34" charset="0"/>
            </a:endParaRPr>
          </a:p>
          <a:p>
            <a:pPr algn="just">
              <a:spcBef>
                <a:spcPts val="0"/>
              </a:spcBef>
              <a:spcAft>
                <a:spcPts val="0"/>
              </a:spcAft>
            </a:pPr>
            <a:r>
              <a:rPr lang="en-US" sz="3200" dirty="0">
                <a:solidFill>
                  <a:srgbClr val="0E101A"/>
                </a:solidFill>
                <a:effectLst/>
                <a:latin typeface="Calibri" panose="020F0502020204030204" pitchFamily="34" charset="0"/>
                <a:cs typeface="Calibri" panose="020F0502020204030204" pitchFamily="34" charset="0"/>
              </a:rPr>
              <a:t>Even though there are established protocols for submitting data into the CT registry to ensure data integrity, our analysis of the conditions file revealed that the conditions data contain various inconsistencies in the form of extraneous information, typographical errors, missing values, etc. Furthermore, the tumor names need to be extracted from the file from the rest of the conditions, and the tumor names are not necessarily standardized with respect to the World Health Organization's tumor classification system (WHO database) and the National Cancer Institute Thesaurus (</a:t>
            </a:r>
            <a:r>
              <a:rPr lang="en-US" sz="3200" dirty="0" err="1">
                <a:solidFill>
                  <a:srgbClr val="0E101A"/>
                </a:solidFill>
                <a:effectLst/>
                <a:latin typeface="Calibri" panose="020F0502020204030204" pitchFamily="34" charset="0"/>
                <a:cs typeface="Calibri" panose="020F0502020204030204" pitchFamily="34" charset="0"/>
              </a:rPr>
              <a:t>NCIt</a:t>
            </a:r>
            <a:r>
              <a:rPr lang="en-US" sz="3200" dirty="0">
                <a:solidFill>
                  <a:srgbClr val="0E101A"/>
                </a:solidFill>
                <a:effectLst/>
                <a:latin typeface="Calibri" panose="020F0502020204030204" pitchFamily="34" charset="0"/>
                <a:cs typeface="Calibri" panose="020F0502020204030204" pitchFamily="34" charset="0"/>
              </a:rPr>
              <a:t> database). These discrepancies must be addressed before the data can be used for further downstream analysis.</a:t>
            </a:r>
          </a:p>
          <a:p>
            <a:pPr algn="just">
              <a:spcBef>
                <a:spcPts val="0"/>
              </a:spcBef>
              <a:spcAft>
                <a:spcPts val="0"/>
              </a:spcAft>
            </a:pPr>
            <a:endParaRPr lang="en-US" sz="3200" dirty="0">
              <a:solidFill>
                <a:srgbClr val="0E101A"/>
              </a:solidFill>
              <a:effectLst/>
              <a:latin typeface="Calibri" panose="020F0502020204030204" pitchFamily="34" charset="0"/>
              <a:cs typeface="Calibri" panose="020F0502020204030204" pitchFamily="34" charset="0"/>
            </a:endParaRPr>
          </a:p>
          <a:p>
            <a:pPr algn="just">
              <a:spcBef>
                <a:spcPts val="0"/>
              </a:spcBef>
              <a:spcAft>
                <a:spcPts val="0"/>
              </a:spcAft>
            </a:pPr>
            <a:r>
              <a:rPr lang="en-US" sz="3200" dirty="0">
                <a:solidFill>
                  <a:srgbClr val="0E101A"/>
                </a:solidFill>
                <a:effectLst/>
                <a:latin typeface="Calibri" panose="020F0502020204030204" pitchFamily="34" charset="0"/>
                <a:cs typeface="Calibri" panose="020F0502020204030204" pitchFamily="34" charset="0"/>
              </a:rPr>
              <a:t>To this end, we developed a computational pipeline that:</a:t>
            </a:r>
          </a:p>
          <a:p>
            <a:pPr algn="just">
              <a:spcBef>
                <a:spcPts val="0"/>
              </a:spcBef>
              <a:spcAft>
                <a:spcPts val="0"/>
              </a:spcAft>
              <a:buFont typeface="+mj-lt"/>
              <a:buAutoNum type="arabicPeriod"/>
            </a:pPr>
            <a:r>
              <a:rPr lang="en-US" sz="3200" dirty="0">
                <a:solidFill>
                  <a:srgbClr val="0E101A"/>
                </a:solidFill>
                <a:effectLst/>
                <a:latin typeface="Calibri" panose="020F0502020204030204" pitchFamily="34" charset="0"/>
                <a:cs typeface="Calibri" panose="020F0502020204030204" pitchFamily="34" charset="0"/>
              </a:rPr>
              <a:t>Extracts tumors from the rest of the conditions file in the CT registry. </a:t>
            </a:r>
          </a:p>
          <a:p>
            <a:pPr algn="just">
              <a:spcBef>
                <a:spcPts val="0"/>
              </a:spcBef>
              <a:spcAft>
                <a:spcPts val="0"/>
              </a:spcAft>
              <a:buFont typeface="+mj-lt"/>
              <a:buAutoNum type="arabicPeriod"/>
            </a:pPr>
            <a:r>
              <a:rPr lang="en-US" sz="3200" dirty="0">
                <a:solidFill>
                  <a:srgbClr val="0E101A"/>
                </a:solidFill>
                <a:effectLst/>
                <a:latin typeface="Calibri" panose="020F0502020204030204" pitchFamily="34" charset="0"/>
                <a:cs typeface="Calibri" panose="020F0502020204030204" pitchFamily="34" charset="0"/>
              </a:rPr>
              <a:t>Annotates extracted tumors as pediatric or adult tumors. </a:t>
            </a:r>
          </a:p>
          <a:p>
            <a:pPr algn="just">
              <a:spcBef>
                <a:spcPts val="0"/>
              </a:spcBef>
              <a:spcAft>
                <a:spcPts val="0"/>
              </a:spcAft>
              <a:buFont typeface="+mj-lt"/>
              <a:buAutoNum type="arabicPeriod"/>
            </a:pPr>
            <a:r>
              <a:rPr lang="en-US" sz="3200" dirty="0">
                <a:solidFill>
                  <a:srgbClr val="0E101A"/>
                </a:solidFill>
                <a:effectLst/>
                <a:latin typeface="Calibri" panose="020F0502020204030204" pitchFamily="34" charset="0"/>
                <a:cs typeface="Calibri" panose="020F0502020204030204" pitchFamily="34" charset="0"/>
              </a:rPr>
              <a:t>Standardizes tumors with respect to the WHO and </a:t>
            </a:r>
            <a:r>
              <a:rPr lang="en-US" sz="3200" dirty="0" err="1">
                <a:solidFill>
                  <a:srgbClr val="0E101A"/>
                </a:solidFill>
                <a:effectLst/>
                <a:latin typeface="Calibri" panose="020F0502020204030204" pitchFamily="34" charset="0"/>
                <a:cs typeface="Calibri" panose="020F0502020204030204" pitchFamily="34" charset="0"/>
              </a:rPr>
              <a:t>NCIt</a:t>
            </a:r>
            <a:r>
              <a:rPr lang="en-US" sz="3200" dirty="0">
                <a:solidFill>
                  <a:srgbClr val="0E101A"/>
                </a:solidFill>
                <a:effectLst/>
                <a:latin typeface="Calibri" panose="020F0502020204030204" pitchFamily="34" charset="0"/>
                <a:cs typeface="Calibri" panose="020F0502020204030204" pitchFamily="34" charset="0"/>
              </a:rPr>
              <a:t> databases. </a:t>
            </a:r>
          </a:p>
          <a:p>
            <a:pPr algn="just">
              <a:spcBef>
                <a:spcPts val="0"/>
              </a:spcBef>
              <a:spcAft>
                <a:spcPts val="0"/>
              </a:spcAft>
              <a:buFont typeface="+mj-lt"/>
              <a:buAutoNum type="arabicPeriod"/>
            </a:pPr>
            <a:endParaRPr lang="en-US" sz="3200" dirty="0">
              <a:solidFill>
                <a:srgbClr val="0E101A"/>
              </a:solidFill>
              <a:effectLst/>
              <a:latin typeface="Calibri" panose="020F0502020204030204" pitchFamily="34" charset="0"/>
              <a:cs typeface="Calibri" panose="020F0502020204030204" pitchFamily="34" charset="0"/>
            </a:endParaRPr>
          </a:p>
          <a:p>
            <a:pPr algn="just"/>
            <a:r>
              <a:rPr lang="en-US" sz="3200" dirty="0">
                <a:solidFill>
                  <a:srgbClr val="0E101A"/>
                </a:solidFill>
                <a:effectLst/>
                <a:latin typeface="Calibri" panose="020F0502020204030204" pitchFamily="34" charset="0"/>
                <a:cs typeface="Calibri" panose="020F0502020204030204" pitchFamily="34" charset="0"/>
              </a:rPr>
              <a:t>We manually validated each of the CT registry condition terms that were identified as tumor by the pipeline. For each tumor that was determined to be a pediatric tumor, we also manually added a citation from peer-reviewed literature, governmental websites, or articles published by a research institution stating that the tumor in question is a pediatric tumor. </a:t>
            </a:r>
            <a:r>
              <a:rPr lang="en-US" sz="3200" dirty="0">
                <a:solidFill>
                  <a:srgbClr val="0E101A"/>
                </a:solidFill>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We implemented several methods based on text-matching and text-embedding to standardize the tumor terms in the CT registry with respect to the WHO and </a:t>
            </a:r>
            <a:r>
              <a:rPr lang="en-US" sz="3200" dirty="0" err="1">
                <a:latin typeface="Calibri" panose="020F0502020204030204" pitchFamily="34" charset="0"/>
                <a:cs typeface="Calibri" panose="020F0502020204030204" pitchFamily="34" charset="0"/>
              </a:rPr>
              <a:t>NCIt</a:t>
            </a:r>
            <a:r>
              <a:rPr lang="en-US" sz="3200" dirty="0">
                <a:latin typeface="Calibri" panose="020F0502020204030204" pitchFamily="34" charset="0"/>
                <a:cs typeface="Calibri" panose="020F0502020204030204" pitchFamily="34" charset="0"/>
              </a:rPr>
              <a:t> databases. Text matching methods are based on edit distances, which are a class of metric that quantifies the syntactical differences between strings. The larger the edit distance between two strings, the further apart the strings are; thus, two strings with minimal edit distance could convey the same meaning. Text embeddings, on the other hand, are low-dimensional numeric vector representations of unstructured text data. Unlike edit distances, text embeddings focus on capturing the semantic and contextual meaning of the input text they encode; consequently, in the embedding vector space, texts with similar meanings should have embeddings close to each other, and texts that differ in meaning should be further apart </a:t>
            </a:r>
            <a:r>
              <a:rPr lang="en-US" sz="3200" dirty="0">
                <a:solidFill>
                  <a:srgbClr val="4A6EE0"/>
                </a:solidFill>
                <a:effectLst/>
                <a:latin typeface="Calibri" panose="020F0502020204030204" pitchFamily="34" charset="0"/>
                <a:cs typeface="Calibri" panose="020F0502020204030204" pitchFamily="34" charset="0"/>
                <a:hlinkClick r:id="rId13"/>
              </a:rPr>
              <a:t>[9–12]</a:t>
            </a:r>
            <a:r>
              <a:rPr lang="en-US" sz="3200" dirty="0">
                <a:latin typeface="Calibri" panose="020F0502020204030204" pitchFamily="34" charset="0"/>
                <a:cs typeface="Calibri" panose="020F0502020204030204" pitchFamily="34" charset="0"/>
              </a:rPr>
              <a:t>. </a:t>
            </a:r>
            <a:endParaRPr lang="en-US" sz="3200" b="1" dirty="0">
              <a:solidFill>
                <a:srgbClr val="0E101A"/>
              </a:solidFill>
              <a:effectLst/>
            </a:endParaRPr>
          </a:p>
          <a:p>
            <a:pPr algn="just">
              <a:spcBef>
                <a:spcPts val="0"/>
              </a:spcBef>
              <a:spcAft>
                <a:spcPts val="0"/>
              </a:spcAft>
            </a:pPr>
            <a:endParaRPr lang="en-US" sz="3200" dirty="0">
              <a:solidFill>
                <a:srgbClr val="0E101A"/>
              </a:solidFill>
              <a:effectLst/>
              <a:latin typeface="Calibri" panose="020F0502020204030204" pitchFamily="34" charset="0"/>
              <a:cs typeface="Calibri" panose="020F0502020204030204" pitchFamily="34" charset="0"/>
            </a:endParaRPr>
          </a:p>
          <a:p>
            <a:endParaRPr lang="en-US" dirty="0"/>
          </a:p>
        </p:txBody>
      </p:sp>
      <p:pic>
        <p:nvPicPr>
          <p:cNvPr id="32" name="Picture 31" descr="A diagram of a company&#10;&#10;Description automatically generated">
            <a:extLst>
              <a:ext uri="{FF2B5EF4-FFF2-40B4-BE49-F238E27FC236}">
                <a16:creationId xmlns:a16="http://schemas.microsoft.com/office/drawing/2014/main" id="{02E85AC4-6FE5-A42A-06F8-4DFC24EE3E3E}"/>
              </a:ext>
            </a:extLst>
          </p:cNvPr>
          <p:cNvPicPr>
            <a:picLocks noChangeAspect="1"/>
          </p:cNvPicPr>
          <p:nvPr/>
        </p:nvPicPr>
        <p:blipFill>
          <a:blip r:embed="rId14"/>
          <a:stretch>
            <a:fillRect/>
          </a:stretch>
        </p:blipFill>
        <p:spPr>
          <a:xfrm>
            <a:off x="20852510" y="7124865"/>
            <a:ext cx="14098078" cy="13464086"/>
          </a:xfrm>
          <a:prstGeom prst="rect">
            <a:avLst/>
          </a:prstGeom>
        </p:spPr>
      </p:pic>
      <p:sp>
        <p:nvSpPr>
          <p:cNvPr id="33" name="TextBox 32">
            <a:extLst>
              <a:ext uri="{FF2B5EF4-FFF2-40B4-BE49-F238E27FC236}">
                <a16:creationId xmlns:a16="http://schemas.microsoft.com/office/drawing/2014/main" id="{BAAA3DD9-701D-C003-268B-4CEA325C8C21}"/>
              </a:ext>
            </a:extLst>
          </p:cNvPr>
          <p:cNvSpPr txBox="1"/>
          <p:nvPr/>
        </p:nvSpPr>
        <p:spPr>
          <a:xfrm>
            <a:off x="17407857" y="20516163"/>
            <a:ext cx="20646383" cy="15111829"/>
          </a:xfrm>
          <a:prstGeom prst="rect">
            <a:avLst/>
          </a:prstGeom>
          <a:noFill/>
        </p:spPr>
        <p:txBody>
          <a:bodyPr wrap="square" rtlCol="0">
            <a:spAutoFit/>
          </a:bodyPr>
          <a:lstStyle/>
          <a:p>
            <a:pPr algn="just">
              <a:spcBef>
                <a:spcPts val="0"/>
              </a:spcBef>
              <a:spcAft>
                <a:spcPts val="0"/>
              </a:spcAft>
            </a:pPr>
            <a:r>
              <a:rPr lang="en-US" sz="3200" b="1" dirty="0">
                <a:solidFill>
                  <a:srgbClr val="0E101A"/>
                </a:solidFill>
                <a:effectLst/>
              </a:rPr>
              <a:t>Text matching methods: </a:t>
            </a:r>
            <a:r>
              <a:rPr lang="en-US" sz="3200" dirty="0">
                <a:solidFill>
                  <a:srgbClr val="0E101A"/>
                </a:solidFill>
                <a:effectLst/>
              </a:rPr>
              <a:t>We used the following three edit distances to measure the differences between the tumor terms: Normalized </a:t>
            </a:r>
            <a:r>
              <a:rPr lang="en-US" sz="3200" dirty="0" err="1">
                <a:solidFill>
                  <a:srgbClr val="0E101A"/>
                </a:solidFill>
                <a:effectLst/>
              </a:rPr>
              <a:t>Levenshtein</a:t>
            </a:r>
            <a:r>
              <a:rPr lang="en-US" sz="3200" dirty="0">
                <a:solidFill>
                  <a:srgbClr val="0E101A"/>
                </a:solidFill>
                <a:effectLst/>
              </a:rPr>
              <a:t>, </a:t>
            </a:r>
            <a:r>
              <a:rPr lang="en-US" sz="3200" dirty="0" err="1">
                <a:solidFill>
                  <a:srgbClr val="0E101A"/>
                </a:solidFill>
                <a:effectLst/>
              </a:rPr>
              <a:t>Jarro</a:t>
            </a:r>
            <a:r>
              <a:rPr lang="en-US" sz="3200" dirty="0">
                <a:solidFill>
                  <a:srgbClr val="0E101A"/>
                </a:solidFill>
                <a:effectLst/>
              </a:rPr>
              <a:t>-Winkler, and cosine distance.  </a:t>
            </a:r>
          </a:p>
          <a:p>
            <a:pPr algn="just">
              <a:spcBef>
                <a:spcPts val="0"/>
              </a:spcBef>
              <a:spcAft>
                <a:spcPts val="0"/>
              </a:spcAft>
            </a:pPr>
            <a:r>
              <a:rPr lang="en-US" sz="3200" b="1" dirty="0">
                <a:solidFill>
                  <a:srgbClr val="0E101A"/>
                </a:solidFill>
                <a:effectLst/>
              </a:rPr>
              <a:t>Closest match using edit distance:</a:t>
            </a:r>
            <a:r>
              <a:rPr lang="en-US" sz="3200" dirty="0">
                <a:solidFill>
                  <a:srgbClr val="0E101A"/>
                </a:solidFill>
                <a:effectLst/>
              </a:rPr>
              <a:t> In this method, we computed the edit distance between each tumor term in the CT registry </a:t>
            </a:r>
            <a:r>
              <a:rPr lang="en-US" sz="3200" dirty="0">
                <a:solidFill>
                  <a:srgbClr val="0E101A"/>
                </a:solidFill>
              </a:rPr>
              <a:t>and the terms in the </a:t>
            </a:r>
            <a:r>
              <a:rPr lang="en-US" sz="3200" dirty="0">
                <a:solidFill>
                  <a:srgbClr val="0E101A"/>
                </a:solidFill>
                <a:effectLst/>
              </a:rPr>
              <a:t>WHO and </a:t>
            </a:r>
            <a:r>
              <a:rPr lang="en-US" sz="3200" dirty="0" err="1">
                <a:solidFill>
                  <a:srgbClr val="0E101A"/>
                </a:solidFill>
                <a:effectLst/>
              </a:rPr>
              <a:t>NCIt</a:t>
            </a:r>
            <a:r>
              <a:rPr lang="en-US" sz="3200" dirty="0">
                <a:solidFill>
                  <a:srgbClr val="0E101A"/>
                </a:solidFill>
                <a:effectLst/>
              </a:rPr>
              <a:t> databases. We then identified the WHO and </a:t>
            </a:r>
            <a:r>
              <a:rPr lang="en-US" sz="3200" dirty="0" err="1">
                <a:solidFill>
                  <a:srgbClr val="0E101A"/>
                </a:solidFill>
                <a:effectLst/>
              </a:rPr>
              <a:t>NCIt</a:t>
            </a:r>
            <a:r>
              <a:rPr lang="en-US" sz="3200" dirty="0">
                <a:solidFill>
                  <a:srgbClr val="0E101A"/>
                </a:solidFill>
                <a:effectLst/>
              </a:rPr>
              <a:t> terms closest to each tumor term in the CT registry and mapped them as the standardized term. </a:t>
            </a:r>
          </a:p>
          <a:p>
            <a:pPr algn="just">
              <a:spcBef>
                <a:spcPts val="0"/>
              </a:spcBef>
              <a:spcAft>
                <a:spcPts val="0"/>
              </a:spcAft>
            </a:pPr>
            <a:r>
              <a:rPr lang="en-US" sz="3200" b="1" dirty="0">
                <a:solidFill>
                  <a:srgbClr val="0E101A"/>
                </a:solidFill>
                <a:effectLst/>
              </a:rPr>
              <a:t>Edit distance and Affinity Propagation Clustering</a:t>
            </a:r>
            <a:r>
              <a:rPr lang="en-US" sz="3200" dirty="0">
                <a:solidFill>
                  <a:srgbClr val="0E101A"/>
                </a:solidFill>
                <a:effectLst/>
              </a:rPr>
              <a:t>: In this method, we computed the pairwise edit distance between each tumor term in the CT registry, WHO, and </a:t>
            </a:r>
            <a:r>
              <a:rPr lang="en-US" sz="3200" dirty="0" err="1">
                <a:solidFill>
                  <a:srgbClr val="0E101A"/>
                </a:solidFill>
                <a:effectLst/>
              </a:rPr>
              <a:t>NCIt</a:t>
            </a:r>
            <a:r>
              <a:rPr lang="en-US" sz="3200" dirty="0">
                <a:solidFill>
                  <a:srgbClr val="0E101A"/>
                </a:solidFill>
                <a:effectLst/>
              </a:rPr>
              <a:t> databases and used it as a divergence metric for affinity propagation clustering. For each cluster, we evaluated if they were large and performed nested clustering if necessary. In the following step we performed outlier analysis using isolation forest and local outlier factors on each cluster. Finally, for each cluster, we assigned a standardized cluster label. This </a:t>
            </a:r>
            <a:r>
              <a:rPr lang="en-US" sz="3200" dirty="0">
                <a:solidFill>
                  <a:srgbClr val="0E101A"/>
                </a:solidFill>
              </a:rPr>
              <a:t>was done by identifying </a:t>
            </a:r>
            <a:r>
              <a:rPr lang="en-US" sz="3200" dirty="0">
                <a:solidFill>
                  <a:srgbClr val="0E101A"/>
                </a:solidFill>
                <a:effectLst/>
              </a:rPr>
              <a:t>the WHO and </a:t>
            </a:r>
            <a:r>
              <a:rPr lang="en-US" sz="3200" dirty="0" err="1">
                <a:solidFill>
                  <a:srgbClr val="0E101A"/>
                </a:solidFill>
                <a:effectLst/>
              </a:rPr>
              <a:t>NCIt</a:t>
            </a:r>
            <a:r>
              <a:rPr lang="en-US" sz="3200" dirty="0">
                <a:solidFill>
                  <a:srgbClr val="0E101A"/>
                </a:solidFill>
                <a:effectLst/>
              </a:rPr>
              <a:t> terms closest to each cluster member. If there was a WHO or </a:t>
            </a:r>
            <a:r>
              <a:rPr lang="en-US" sz="3200" dirty="0" err="1">
                <a:solidFill>
                  <a:srgbClr val="0E101A"/>
                </a:solidFill>
                <a:effectLst/>
              </a:rPr>
              <a:t>NCIt</a:t>
            </a:r>
            <a:r>
              <a:rPr lang="en-US" sz="3200" dirty="0">
                <a:solidFill>
                  <a:srgbClr val="0E101A"/>
                </a:solidFill>
                <a:effectLst/>
              </a:rPr>
              <a:t> term closest to most of the cluster members (majority), then that term was assigned as the standardized tumor name for each cluster member; otherwise, each cluster member was assigned to its nearest (in terms of edit distances) matching WHO and </a:t>
            </a:r>
            <a:r>
              <a:rPr lang="en-US" sz="3200" dirty="0" err="1">
                <a:solidFill>
                  <a:srgbClr val="0E101A"/>
                </a:solidFill>
                <a:effectLst/>
              </a:rPr>
              <a:t>NCIt</a:t>
            </a:r>
            <a:r>
              <a:rPr lang="en-US" sz="3200" dirty="0">
                <a:solidFill>
                  <a:srgbClr val="0E101A"/>
                </a:solidFill>
                <a:effectLst/>
              </a:rPr>
              <a:t> terms. </a:t>
            </a:r>
          </a:p>
          <a:p>
            <a:pPr algn="just">
              <a:spcBef>
                <a:spcPts val="0"/>
              </a:spcBef>
              <a:spcAft>
                <a:spcPts val="0"/>
              </a:spcAft>
            </a:pPr>
            <a:endParaRPr lang="en-US" sz="3200" dirty="0">
              <a:solidFill>
                <a:srgbClr val="0E101A"/>
              </a:solidFill>
            </a:endParaRPr>
          </a:p>
          <a:p>
            <a:pPr algn="just">
              <a:spcBef>
                <a:spcPts val="0"/>
              </a:spcBef>
              <a:spcAft>
                <a:spcPts val="0"/>
              </a:spcAft>
            </a:pPr>
            <a:r>
              <a:rPr lang="en-US" sz="3200" b="1" dirty="0">
                <a:solidFill>
                  <a:srgbClr val="0E101A"/>
                </a:solidFill>
                <a:effectLst/>
              </a:rPr>
              <a:t>Text Embedding methods: </a:t>
            </a:r>
            <a:r>
              <a:rPr lang="en-US" sz="3200" dirty="0">
                <a:solidFill>
                  <a:srgbClr val="0E101A"/>
                </a:solidFill>
                <a:effectLst/>
              </a:rPr>
              <a:t>Embeddings were generated for all tumor terms in the CT Registry, WHO, and </a:t>
            </a:r>
            <a:r>
              <a:rPr lang="en-US" sz="3200" dirty="0" err="1">
                <a:solidFill>
                  <a:srgbClr val="0E101A"/>
                </a:solidFill>
                <a:effectLst/>
              </a:rPr>
              <a:t>NCIt</a:t>
            </a:r>
            <a:r>
              <a:rPr lang="en-US" sz="3200" dirty="0">
                <a:solidFill>
                  <a:srgbClr val="0E101A"/>
                </a:solidFill>
                <a:effectLst/>
              </a:rPr>
              <a:t> databases using Open AI's text embedding models: text-embedding-ada-002 (ADA002) and text-embedding-3-large (LTE-3).</a:t>
            </a:r>
          </a:p>
          <a:p>
            <a:pPr algn="just">
              <a:spcBef>
                <a:spcPts val="0"/>
              </a:spcBef>
              <a:spcAft>
                <a:spcPts val="0"/>
              </a:spcAft>
            </a:pPr>
            <a:r>
              <a:rPr lang="en-US" sz="3200" b="1" dirty="0">
                <a:solidFill>
                  <a:srgbClr val="0E101A"/>
                </a:solidFill>
                <a:effectLst/>
              </a:rPr>
              <a:t>Closest match using Embeddings:</a:t>
            </a:r>
            <a:r>
              <a:rPr lang="en-US" sz="3200" dirty="0">
                <a:solidFill>
                  <a:srgbClr val="0E101A"/>
                </a:solidFill>
                <a:effectLst/>
              </a:rPr>
              <a:t> We computed the Euclidean distance in the embedding space ( LTE-3 or ADA002) between each tumor term in the CT registry and the terms in the WHO and </a:t>
            </a:r>
            <a:r>
              <a:rPr lang="en-US" sz="3200" dirty="0" err="1">
                <a:solidFill>
                  <a:srgbClr val="0E101A"/>
                </a:solidFill>
                <a:effectLst/>
              </a:rPr>
              <a:t>NCIt</a:t>
            </a:r>
            <a:r>
              <a:rPr lang="en-US" sz="3200" dirty="0">
                <a:solidFill>
                  <a:srgbClr val="0E101A"/>
                </a:solidFill>
                <a:effectLst/>
              </a:rPr>
              <a:t> databases. We then identified the WHO and </a:t>
            </a:r>
            <a:r>
              <a:rPr lang="en-US" sz="3200" dirty="0" err="1">
                <a:solidFill>
                  <a:srgbClr val="0E101A"/>
                </a:solidFill>
                <a:effectLst/>
              </a:rPr>
              <a:t>NCIt</a:t>
            </a:r>
            <a:r>
              <a:rPr lang="en-US" sz="3200" dirty="0">
                <a:solidFill>
                  <a:srgbClr val="0E101A"/>
                </a:solidFill>
                <a:effectLst/>
              </a:rPr>
              <a:t> terms closest to each tumor term in the CT registry and assigned them as the standardized term. </a:t>
            </a:r>
          </a:p>
          <a:p>
            <a:pPr algn="just">
              <a:spcBef>
                <a:spcPts val="0"/>
              </a:spcBef>
              <a:spcAft>
                <a:spcPts val="0"/>
              </a:spcAft>
            </a:pPr>
            <a:r>
              <a:rPr lang="en-US" sz="3200" b="1" dirty="0">
                <a:solidFill>
                  <a:srgbClr val="0E101A"/>
                </a:solidFill>
                <a:effectLst/>
              </a:rPr>
              <a:t>Embeddings and Clustering</a:t>
            </a:r>
            <a:r>
              <a:rPr lang="en-US" sz="3200" dirty="0">
                <a:solidFill>
                  <a:srgbClr val="0E101A"/>
                </a:solidFill>
                <a:effectLst/>
              </a:rPr>
              <a:t>: In this method, we first performed principal component analysis to reduce the dimensionality of the embedding space. We then computed pairwise Euclidean distance between each tumor term in the CT registry, WHO, and </a:t>
            </a:r>
            <a:r>
              <a:rPr lang="en-US" sz="3200" dirty="0" err="1">
                <a:solidFill>
                  <a:srgbClr val="0E101A"/>
                </a:solidFill>
                <a:effectLst/>
              </a:rPr>
              <a:t>NCIt</a:t>
            </a:r>
            <a:r>
              <a:rPr lang="en-US" sz="3200" dirty="0">
                <a:solidFill>
                  <a:srgbClr val="0E101A"/>
                </a:solidFill>
                <a:effectLst/>
              </a:rPr>
              <a:t> databases in the PCA transformed embedding space and used it as a divergence metric for affinity propagation and K-Means clustering. For clusters formed using affinity propagation only, we evaluated if they were large and performed nested clustering if required. Then, for both clustering methods, we carried out outlier analysis and cluster label assignment as we did in edit distance based affinity propagation clustering. </a:t>
            </a:r>
          </a:p>
          <a:p>
            <a:pPr>
              <a:spcBef>
                <a:spcPts val="0"/>
              </a:spcBef>
              <a:spcAft>
                <a:spcPts val="0"/>
              </a:spcAft>
            </a:pPr>
            <a:endParaRPr lang="en-US" sz="3200" dirty="0">
              <a:solidFill>
                <a:srgbClr val="0E101A"/>
              </a:solidFill>
              <a:effectLst/>
            </a:endParaRPr>
          </a:p>
          <a:p>
            <a:r>
              <a:rPr lang="en-US" sz="3200" dirty="0">
                <a:solidFill>
                  <a:srgbClr val="000000"/>
                </a:solidFill>
                <a:latin typeface="Calibri" panose="020F0502020204030204" pitchFamily="34" charset="0"/>
                <a:cs typeface="Calibri" panose="020F0502020204030204" pitchFamily="34" charset="0"/>
              </a:rPr>
              <a:t> </a:t>
            </a:r>
          </a:p>
          <a:p>
            <a:endParaRPr lang="en-US" sz="4800" dirty="0">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00BC8C99-C106-5610-BD14-C8351680576C}"/>
              </a:ext>
            </a:extLst>
          </p:cNvPr>
          <p:cNvSpPr txBox="1"/>
          <p:nvPr/>
        </p:nvSpPr>
        <p:spPr>
          <a:xfrm>
            <a:off x="19848308" y="44038321"/>
            <a:ext cx="6746272" cy="646331"/>
          </a:xfrm>
          <a:prstGeom prst="rect">
            <a:avLst/>
          </a:prstGeom>
          <a:noFill/>
        </p:spPr>
        <p:txBody>
          <a:bodyPr wrap="square" rtlCol="0">
            <a:spAutoFit/>
          </a:bodyPr>
          <a:lstStyle/>
          <a:p>
            <a:endParaRPr lang="en-US" sz="1800" dirty="0">
              <a:solidFill>
                <a:srgbClr val="000000"/>
              </a:solidFill>
              <a:latin typeface="Calibri" panose="020F0502020204030204" pitchFamily="34" charset="0"/>
              <a:cs typeface="Calibri" panose="020F0502020204030204" pitchFamily="34" charset="0"/>
            </a:endParaRPr>
          </a:p>
          <a:p>
            <a:endParaRPr lang="en-US" dirty="0"/>
          </a:p>
        </p:txBody>
      </p:sp>
      <p:sp>
        <p:nvSpPr>
          <p:cNvPr id="37" name="TextBox 36">
            <a:extLst>
              <a:ext uri="{FF2B5EF4-FFF2-40B4-BE49-F238E27FC236}">
                <a16:creationId xmlns:a16="http://schemas.microsoft.com/office/drawing/2014/main" id="{17FD67E8-FE9C-F956-1B43-5B479E5D122E}"/>
              </a:ext>
            </a:extLst>
          </p:cNvPr>
          <p:cNvSpPr txBox="1"/>
          <p:nvPr/>
        </p:nvSpPr>
        <p:spPr>
          <a:xfrm>
            <a:off x="17344740" y="33739838"/>
            <a:ext cx="20880959" cy="938712"/>
          </a:xfrm>
          <a:prstGeom prst="rect">
            <a:avLst/>
          </a:prstGeom>
          <a:solidFill>
            <a:schemeClr val="tx2">
              <a:lumMod val="40000"/>
              <a:lumOff val="60000"/>
            </a:schemeClr>
          </a:solidFill>
        </p:spPr>
        <p:txBody>
          <a:bodyPr wrap="square" lIns="106674" tIns="53337" rIns="106674" bIns="53337" rtlCol="0">
            <a:spAutoFit/>
          </a:bodyPr>
          <a:lstStyle/>
          <a:p>
            <a:pPr algn="ctr"/>
            <a:r>
              <a:rPr lang="en-US" sz="5400" dirty="0">
                <a:solidFill>
                  <a:schemeClr val="bg1"/>
                </a:solidFill>
                <a:latin typeface="Calibri" panose="020F0502020204030204" pitchFamily="34" charset="0"/>
                <a:cs typeface="Calibri" panose="020F0502020204030204" pitchFamily="34" charset="0"/>
              </a:rPr>
              <a:t>Results</a:t>
            </a:r>
          </a:p>
        </p:txBody>
      </p:sp>
      <p:graphicFrame>
        <p:nvGraphicFramePr>
          <p:cNvPr id="38" name="Table 37">
            <a:extLst>
              <a:ext uri="{FF2B5EF4-FFF2-40B4-BE49-F238E27FC236}">
                <a16:creationId xmlns:a16="http://schemas.microsoft.com/office/drawing/2014/main" id="{219835CC-1F1B-7F8A-8723-939D21AC88F9}"/>
              </a:ext>
            </a:extLst>
          </p:cNvPr>
          <p:cNvGraphicFramePr>
            <a:graphicFrameLocks noGrp="1"/>
          </p:cNvGraphicFramePr>
          <p:nvPr>
            <p:extLst>
              <p:ext uri="{D42A27DB-BD31-4B8C-83A1-F6EECF244321}">
                <p14:modId xmlns:p14="http://schemas.microsoft.com/office/powerpoint/2010/main" val="3981291111"/>
              </p:ext>
            </p:extLst>
          </p:nvPr>
        </p:nvGraphicFramePr>
        <p:xfrm>
          <a:off x="28819626" y="38859293"/>
          <a:ext cx="9335860" cy="6399133"/>
        </p:xfrm>
        <a:graphic>
          <a:graphicData uri="http://schemas.openxmlformats.org/drawingml/2006/table">
            <a:tbl>
              <a:tblPr/>
              <a:tblGrid>
                <a:gridCol w="1714647">
                  <a:extLst>
                    <a:ext uri="{9D8B030D-6E8A-4147-A177-3AD203B41FA5}">
                      <a16:colId xmlns:a16="http://schemas.microsoft.com/office/drawing/2014/main" val="2209154761"/>
                    </a:ext>
                  </a:extLst>
                </a:gridCol>
                <a:gridCol w="1714173">
                  <a:extLst>
                    <a:ext uri="{9D8B030D-6E8A-4147-A177-3AD203B41FA5}">
                      <a16:colId xmlns:a16="http://schemas.microsoft.com/office/drawing/2014/main" val="3468735764"/>
                    </a:ext>
                  </a:extLst>
                </a:gridCol>
                <a:gridCol w="3688596">
                  <a:extLst>
                    <a:ext uri="{9D8B030D-6E8A-4147-A177-3AD203B41FA5}">
                      <a16:colId xmlns:a16="http://schemas.microsoft.com/office/drawing/2014/main" val="3233263783"/>
                    </a:ext>
                  </a:extLst>
                </a:gridCol>
                <a:gridCol w="2218444">
                  <a:extLst>
                    <a:ext uri="{9D8B030D-6E8A-4147-A177-3AD203B41FA5}">
                      <a16:colId xmlns:a16="http://schemas.microsoft.com/office/drawing/2014/main" val="3594090422"/>
                    </a:ext>
                  </a:extLst>
                </a:gridCol>
              </a:tblGrid>
              <a:tr h="772576">
                <a:tc>
                  <a:txBody>
                    <a:bodyPr/>
                    <a:lstStyle/>
                    <a:p>
                      <a:pPr algn="l" rtl="0" fontAlgn="b">
                        <a:spcBef>
                          <a:spcPts val="0"/>
                        </a:spcBef>
                        <a:spcAft>
                          <a:spcPts val="0"/>
                        </a:spcAft>
                      </a:pPr>
                      <a:r>
                        <a:rPr lang="en-US" sz="2400" b="1" i="0" u="none" strike="noStrike" dirty="0">
                          <a:solidFill>
                            <a:srgbClr val="000000"/>
                          </a:solidFill>
                          <a:effectLst/>
                          <a:latin typeface="Arial" panose="020B0604020202020204" pitchFamily="34" charset="0"/>
                        </a:rPr>
                        <a:t>Ranking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1" i="0" u="none" strike="noStrike" dirty="0">
                          <a:solidFill>
                            <a:srgbClr val="000000"/>
                          </a:solidFill>
                          <a:effectLst/>
                          <a:latin typeface="Arial" panose="020B0604020202020204" pitchFamily="34" charset="0"/>
                        </a:rPr>
                        <a:t>Basis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1" i="0" u="none" strike="noStrike" dirty="0">
                          <a:solidFill>
                            <a:srgbClr val="000000"/>
                          </a:solidFill>
                          <a:effectLst/>
                          <a:latin typeface="Arial" panose="020B0604020202020204" pitchFamily="34" charset="0"/>
                        </a:rPr>
                        <a:t>Methods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1" i="0" u="none" strike="noStrike" dirty="0">
                          <a:solidFill>
                            <a:srgbClr val="000000"/>
                          </a:solidFill>
                          <a:effectLst/>
                          <a:latin typeface="Arial" panose="020B0604020202020204" pitchFamily="34" charset="0"/>
                        </a:rPr>
                        <a:t>Accuracy All Editions WHO</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4160470"/>
                  </a:ext>
                </a:extLst>
              </a:tr>
              <a:tr h="481441">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LTE-3 + Euclidean Dist</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0.6851521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8622911"/>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LTE-3 + AP</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0.6708408</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909884"/>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3</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ADA002 + Euclidean </a:t>
                      </a:r>
                      <a:r>
                        <a:rPr lang="en-US" sz="2400" b="0" i="0" u="none" strike="noStrike" dirty="0" err="1">
                          <a:solidFill>
                            <a:srgbClr val="000000"/>
                          </a:solidFill>
                          <a:effectLst/>
                          <a:latin typeface="Arial" panose="020B0604020202020204" pitchFamily="34" charset="0"/>
                        </a:rPr>
                        <a:t>Dist</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0.6618962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077813"/>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4</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ADA002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0.6466905</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0750393"/>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5</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LTE-3 + K-means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0.6449016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7420980"/>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ADA002 + K-means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0.6359571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9304578"/>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7</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Levenshtein</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0.3246869</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894922"/>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8</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Text Match</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err="1">
                          <a:solidFill>
                            <a:srgbClr val="000000"/>
                          </a:solidFill>
                          <a:effectLst/>
                          <a:latin typeface="Arial" panose="020B0604020202020204" pitchFamily="34" charset="0"/>
                        </a:rPr>
                        <a:t>Levenshtein</a:t>
                      </a:r>
                      <a:r>
                        <a:rPr lang="en-US" sz="2400" b="0" i="0" u="none" strike="noStrike" dirty="0">
                          <a:solidFill>
                            <a:srgbClr val="000000"/>
                          </a:solidFill>
                          <a:effectLst/>
                          <a:latin typeface="Arial" panose="020B0604020202020204" pitchFamily="34" charset="0"/>
                        </a:rPr>
                        <a:t>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0.2924866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87753431"/>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9</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err="1">
                          <a:solidFill>
                            <a:srgbClr val="000000"/>
                          </a:solidFill>
                          <a:effectLst/>
                          <a:latin typeface="Arial" panose="020B0604020202020204" pitchFamily="34" charset="0"/>
                        </a:rPr>
                        <a:t>Jarro</a:t>
                      </a:r>
                      <a:r>
                        <a:rPr lang="en-US" sz="2400" b="0" i="0" u="none" strike="noStrike" dirty="0">
                          <a:solidFill>
                            <a:srgbClr val="000000"/>
                          </a:solidFill>
                          <a:effectLst/>
                          <a:latin typeface="Arial" panose="020B0604020202020204" pitchFamily="34" charset="0"/>
                        </a:rPr>
                        <a:t> Winkler</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0.2549195</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9730186"/>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10</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err="1">
                          <a:solidFill>
                            <a:srgbClr val="000000"/>
                          </a:solidFill>
                          <a:effectLst/>
                          <a:latin typeface="Arial" panose="020B0604020202020204" pitchFamily="34" charset="0"/>
                        </a:rPr>
                        <a:t>Jarro</a:t>
                      </a:r>
                      <a:r>
                        <a:rPr lang="en-US" sz="2400" b="0" i="0" u="none" strike="noStrike" dirty="0">
                          <a:solidFill>
                            <a:srgbClr val="000000"/>
                          </a:solidFill>
                          <a:effectLst/>
                          <a:latin typeface="Arial" panose="020B0604020202020204" pitchFamily="34" charset="0"/>
                        </a:rPr>
                        <a:t> Winkler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0.244186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4202269"/>
                  </a:ext>
                </a:extLst>
              </a:tr>
              <a:tr h="466852">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11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Cosine</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0.2388193</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9469390"/>
                  </a:ext>
                </a:extLst>
              </a:tr>
              <a:tr h="466852">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12</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a:solidFill>
                            <a:srgbClr val="000000"/>
                          </a:solidFill>
                          <a:effectLst/>
                          <a:latin typeface="Arial" panose="020B0604020202020204" pitchFamily="34" charset="0"/>
                        </a:rPr>
                        <a:t>Cosine + AP</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
                        <a:spcBef>
                          <a:spcPts val="0"/>
                        </a:spcBef>
                        <a:spcAft>
                          <a:spcPts val="0"/>
                        </a:spcAft>
                      </a:pPr>
                      <a:r>
                        <a:rPr lang="en-US" sz="2400" b="0" i="0" u="none" strike="noStrike" dirty="0">
                          <a:solidFill>
                            <a:srgbClr val="000000"/>
                          </a:solidFill>
                          <a:effectLst/>
                          <a:latin typeface="Arial" panose="020B0604020202020204" pitchFamily="34" charset="0"/>
                        </a:rPr>
                        <a:t>0.2271914</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6065286"/>
                  </a:ext>
                </a:extLst>
              </a:tr>
            </a:tbl>
          </a:graphicData>
        </a:graphic>
      </p:graphicFrame>
      <p:sp>
        <p:nvSpPr>
          <p:cNvPr id="39" name="Rectangle 1">
            <a:extLst>
              <a:ext uri="{FF2B5EF4-FFF2-40B4-BE49-F238E27FC236}">
                <a16:creationId xmlns:a16="http://schemas.microsoft.com/office/drawing/2014/main" id="{C7C95506-9ACF-5214-2BF5-8EC6D8EDB425}"/>
              </a:ext>
            </a:extLst>
          </p:cNvPr>
          <p:cNvSpPr>
            <a:spLocks noChangeArrowheads="1"/>
          </p:cNvSpPr>
          <p:nvPr/>
        </p:nvSpPr>
        <p:spPr bwMode="auto">
          <a:xfrm>
            <a:off x="18223367" y="37479237"/>
            <a:ext cx="384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0" name="TextBox 39">
            <a:extLst>
              <a:ext uri="{FF2B5EF4-FFF2-40B4-BE49-F238E27FC236}">
                <a16:creationId xmlns:a16="http://schemas.microsoft.com/office/drawing/2014/main" id="{A0C55299-0E88-33EA-91EF-4436FB7D6072}"/>
              </a:ext>
            </a:extLst>
          </p:cNvPr>
          <p:cNvSpPr txBox="1"/>
          <p:nvPr/>
        </p:nvSpPr>
        <p:spPr>
          <a:xfrm>
            <a:off x="17403853" y="34627455"/>
            <a:ext cx="20916254" cy="4031873"/>
          </a:xfrm>
          <a:prstGeom prst="rect">
            <a:avLst/>
          </a:prstGeom>
          <a:noFill/>
        </p:spPr>
        <p:txBody>
          <a:bodyPr wrap="square" rtlCol="0">
            <a:spAutoFit/>
          </a:bodyPr>
          <a:lstStyle/>
          <a:p>
            <a:r>
              <a:rPr lang="en-US" sz="3200" dirty="0"/>
              <a:t>To evaluate each method's performance accuracies, we needed to annotate the ground truth, i.e., the appropriate standardized tumor nomenclature for each tumor name from the CT registry. Since these annotations are not available, they need to be manually annotated. Since it is not feasible to manually annotate all the 13,230 tumors, we arbitrarily sampled 1600 tumors from the CT registry for manual annotation so that the accuracies of each standardization method could be estimated. However, we limited the ground truth annotation to the 5th edition and the combined editions (3rd, 4th and 5th) of the WHO database. This is because the WHO database is considered the gold standard for tumor nomenclature.  However, we provided the WHO and NCIT standardized terms for each tumor term in the CT registry as supplemental files. </a:t>
            </a:r>
          </a:p>
        </p:txBody>
      </p:sp>
      <p:graphicFrame>
        <p:nvGraphicFramePr>
          <p:cNvPr id="41" name="Table 40">
            <a:extLst>
              <a:ext uri="{FF2B5EF4-FFF2-40B4-BE49-F238E27FC236}">
                <a16:creationId xmlns:a16="http://schemas.microsoft.com/office/drawing/2014/main" id="{0C309D2A-1BD8-8104-46E9-9778449FB249}"/>
              </a:ext>
            </a:extLst>
          </p:cNvPr>
          <p:cNvGraphicFramePr>
            <a:graphicFrameLocks noGrp="1"/>
          </p:cNvGraphicFramePr>
          <p:nvPr>
            <p:extLst>
              <p:ext uri="{D42A27DB-BD31-4B8C-83A1-F6EECF244321}">
                <p14:modId xmlns:p14="http://schemas.microsoft.com/office/powerpoint/2010/main" val="2061342764"/>
              </p:ext>
            </p:extLst>
          </p:nvPr>
        </p:nvGraphicFramePr>
        <p:xfrm>
          <a:off x="17490691" y="38839110"/>
          <a:ext cx="11062410" cy="6389389"/>
        </p:xfrm>
        <a:graphic>
          <a:graphicData uri="http://schemas.openxmlformats.org/drawingml/2006/table">
            <a:tbl>
              <a:tblPr>
                <a:tableStyleId>{2D5ABB26-0587-4C30-8999-92F81FD0307C}</a:tableStyleId>
              </a:tblPr>
              <a:tblGrid>
                <a:gridCol w="1365712">
                  <a:extLst>
                    <a:ext uri="{9D8B030D-6E8A-4147-A177-3AD203B41FA5}">
                      <a16:colId xmlns:a16="http://schemas.microsoft.com/office/drawing/2014/main" val="2780002543"/>
                    </a:ext>
                  </a:extLst>
                </a:gridCol>
                <a:gridCol w="1947775">
                  <a:extLst>
                    <a:ext uri="{9D8B030D-6E8A-4147-A177-3AD203B41FA5}">
                      <a16:colId xmlns:a16="http://schemas.microsoft.com/office/drawing/2014/main" val="18281944"/>
                    </a:ext>
                  </a:extLst>
                </a:gridCol>
                <a:gridCol w="3585922">
                  <a:extLst>
                    <a:ext uri="{9D8B030D-6E8A-4147-A177-3AD203B41FA5}">
                      <a16:colId xmlns:a16="http://schemas.microsoft.com/office/drawing/2014/main" val="849438836"/>
                    </a:ext>
                  </a:extLst>
                </a:gridCol>
                <a:gridCol w="4163001">
                  <a:extLst>
                    <a:ext uri="{9D8B030D-6E8A-4147-A177-3AD203B41FA5}">
                      <a16:colId xmlns:a16="http://schemas.microsoft.com/office/drawing/2014/main" val="3060855889"/>
                    </a:ext>
                  </a:extLst>
                </a:gridCol>
              </a:tblGrid>
              <a:tr h="517669">
                <a:tc>
                  <a:txBody>
                    <a:bodyPr/>
                    <a:lstStyle/>
                    <a:p>
                      <a:pPr algn="l" rtl="0" fontAlgn="b">
                        <a:spcBef>
                          <a:spcPts val="0"/>
                        </a:spcBef>
                        <a:spcAft>
                          <a:spcPts val="0"/>
                        </a:spcAft>
                      </a:pPr>
                      <a:r>
                        <a:rPr lang="en-US" sz="2400" b="1" u="none" strike="noStrike" dirty="0">
                          <a:solidFill>
                            <a:srgbClr val="000000"/>
                          </a:solidFill>
                          <a:effectLst/>
                        </a:rPr>
                        <a:t>Ranking                      </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1" u="none" strike="noStrike" dirty="0">
                          <a:solidFill>
                            <a:srgbClr val="000000"/>
                          </a:solidFill>
                          <a:effectLst/>
                        </a:rPr>
                        <a:t>Basis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1" u="none" strike="noStrike" dirty="0">
                          <a:solidFill>
                            <a:srgbClr val="000000"/>
                          </a:solidFill>
                          <a:effectLst/>
                        </a:rPr>
                        <a:t>Methods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1" u="none" strike="noStrike" dirty="0">
                          <a:solidFill>
                            <a:srgbClr val="000000"/>
                          </a:solidFill>
                          <a:effectLst/>
                        </a:rPr>
                        <a:t>Accuracy 5th Edition WHO</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0842685"/>
                  </a:ext>
                </a:extLst>
              </a:tr>
              <a:tr h="489310">
                <a:tc>
                  <a:txBody>
                    <a:bodyPr/>
                    <a:lstStyle/>
                    <a:p>
                      <a:pPr algn="l" rtl="0" fontAlgn="b">
                        <a:spcBef>
                          <a:spcPts val="0"/>
                        </a:spcBef>
                        <a:spcAft>
                          <a:spcPts val="0"/>
                        </a:spcAft>
                      </a:pPr>
                      <a:r>
                        <a:rPr lang="en-US" sz="2400" b="0" u="none" strike="noStrike">
                          <a:solidFill>
                            <a:srgbClr val="000000"/>
                          </a:solidFill>
                          <a:effectLst/>
                        </a:rPr>
                        <a:t>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LTE-3 + Euclidean </a:t>
                      </a:r>
                      <a:r>
                        <a:rPr lang="en-US" sz="2400" b="0" u="none" strike="noStrike" dirty="0" err="1">
                          <a:solidFill>
                            <a:srgbClr val="000000"/>
                          </a:solidFill>
                          <a:effectLst/>
                        </a:rPr>
                        <a:t>Dist</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0.6563408</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072483"/>
                  </a:ext>
                </a:extLst>
              </a:tr>
              <a:tr h="489310">
                <a:tc>
                  <a:txBody>
                    <a:bodyPr/>
                    <a:lstStyle/>
                    <a:p>
                      <a:pPr algn="l" rtl="0" fontAlgn="b">
                        <a:spcBef>
                          <a:spcPts val="0"/>
                        </a:spcBef>
                        <a:spcAft>
                          <a:spcPts val="0"/>
                        </a:spcAft>
                      </a:pPr>
                      <a:r>
                        <a:rPr lang="en-US" sz="2400" b="0" u="none" strike="noStrike">
                          <a:solidFill>
                            <a:srgbClr val="000000"/>
                          </a:solidFill>
                          <a:effectLst/>
                        </a:rPr>
                        <a:t>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LTE-3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0.6456922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7366379"/>
                  </a:ext>
                </a:extLst>
              </a:tr>
              <a:tr h="489310">
                <a:tc>
                  <a:txBody>
                    <a:bodyPr/>
                    <a:lstStyle/>
                    <a:p>
                      <a:pPr algn="l" rtl="0" fontAlgn="b">
                        <a:spcBef>
                          <a:spcPts val="0"/>
                        </a:spcBef>
                        <a:spcAft>
                          <a:spcPts val="0"/>
                        </a:spcAft>
                      </a:pPr>
                      <a:r>
                        <a:rPr lang="en-US" sz="2400" b="0" u="none" strike="noStrike">
                          <a:solidFill>
                            <a:srgbClr val="000000"/>
                          </a:solidFill>
                          <a:effectLst/>
                        </a:rPr>
                        <a:t>3</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LTE-3 + K-means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0.6360116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9354836"/>
                  </a:ext>
                </a:extLst>
              </a:tr>
              <a:tr h="489310">
                <a:tc>
                  <a:txBody>
                    <a:bodyPr/>
                    <a:lstStyle/>
                    <a:p>
                      <a:pPr algn="l" rtl="0" fontAlgn="b">
                        <a:spcBef>
                          <a:spcPts val="0"/>
                        </a:spcBef>
                        <a:spcAft>
                          <a:spcPts val="0"/>
                        </a:spcAft>
                      </a:pPr>
                      <a:r>
                        <a:rPr lang="en-US" sz="2400" b="0" u="none" strike="noStrike" dirty="0">
                          <a:solidFill>
                            <a:srgbClr val="000000"/>
                          </a:solidFill>
                          <a:effectLst/>
                        </a:rPr>
                        <a:t>4</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ADA002 + Euclidean </a:t>
                      </a:r>
                      <a:r>
                        <a:rPr lang="en-US" sz="2400" b="0" u="none" strike="noStrike" dirty="0" err="1">
                          <a:solidFill>
                            <a:srgbClr val="000000"/>
                          </a:solidFill>
                          <a:effectLst/>
                        </a:rPr>
                        <a:t>Dist</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0.6292352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7220278"/>
                  </a:ext>
                </a:extLst>
              </a:tr>
              <a:tr h="489310">
                <a:tc>
                  <a:txBody>
                    <a:bodyPr/>
                    <a:lstStyle/>
                    <a:p>
                      <a:pPr algn="l" rtl="0" fontAlgn="b">
                        <a:spcBef>
                          <a:spcPts val="0"/>
                        </a:spcBef>
                        <a:spcAft>
                          <a:spcPts val="0"/>
                        </a:spcAft>
                      </a:pPr>
                      <a:r>
                        <a:rPr lang="en-US" sz="2400" b="0" u="none" strike="noStrike">
                          <a:solidFill>
                            <a:srgbClr val="000000"/>
                          </a:solidFill>
                          <a:effectLst/>
                        </a:rPr>
                        <a:t>5</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Embedding</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ADA002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0.6263311</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921049"/>
                  </a:ext>
                </a:extLst>
              </a:tr>
              <a:tr h="489310">
                <a:tc>
                  <a:txBody>
                    <a:bodyPr/>
                    <a:lstStyle/>
                    <a:p>
                      <a:pPr algn="l" rtl="0" fontAlgn="b">
                        <a:spcBef>
                          <a:spcPts val="0"/>
                        </a:spcBef>
                        <a:spcAft>
                          <a:spcPts val="0"/>
                        </a:spcAft>
                      </a:pPr>
                      <a:r>
                        <a:rPr lang="en-US" sz="2400" b="0" u="none" strike="noStrike">
                          <a:solidFill>
                            <a:srgbClr val="000000"/>
                          </a:solidFill>
                          <a:effectLst/>
                        </a:rPr>
                        <a:t>6</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Embedding</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ADA002 + K-means</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0.6050339</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1956878"/>
                  </a:ext>
                </a:extLst>
              </a:tr>
              <a:tr h="489310">
                <a:tc>
                  <a:txBody>
                    <a:bodyPr/>
                    <a:lstStyle/>
                    <a:p>
                      <a:pPr algn="l" rtl="0" fontAlgn="b">
                        <a:spcBef>
                          <a:spcPts val="0"/>
                        </a:spcBef>
                        <a:spcAft>
                          <a:spcPts val="0"/>
                        </a:spcAft>
                      </a:pPr>
                      <a:r>
                        <a:rPr lang="en-US" sz="2400" b="0" u="none" strike="noStrike">
                          <a:solidFill>
                            <a:srgbClr val="000000"/>
                          </a:solidFill>
                          <a:effectLst/>
                        </a:rPr>
                        <a:t>7</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err="1">
                          <a:solidFill>
                            <a:srgbClr val="000000"/>
                          </a:solidFill>
                          <a:effectLst/>
                        </a:rPr>
                        <a:t>Levenshtein</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0.3059051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1335377"/>
                  </a:ext>
                </a:extLst>
              </a:tr>
              <a:tr h="489310">
                <a:tc>
                  <a:txBody>
                    <a:bodyPr/>
                    <a:lstStyle/>
                    <a:p>
                      <a:pPr algn="l" rtl="0" fontAlgn="b">
                        <a:spcBef>
                          <a:spcPts val="0"/>
                        </a:spcBef>
                        <a:spcAft>
                          <a:spcPts val="0"/>
                        </a:spcAft>
                      </a:pPr>
                      <a:r>
                        <a:rPr lang="en-US" sz="2400" b="0" u="none" strike="noStrike">
                          <a:solidFill>
                            <a:srgbClr val="000000"/>
                          </a:solidFill>
                          <a:effectLst/>
                        </a:rPr>
                        <a:t>8</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err="1">
                          <a:solidFill>
                            <a:srgbClr val="000000"/>
                          </a:solidFill>
                          <a:effectLst/>
                        </a:rPr>
                        <a:t>Levenshtein</a:t>
                      </a:r>
                      <a:r>
                        <a:rPr lang="en-US" sz="2400" b="0" u="none" strike="noStrike" dirty="0">
                          <a:solidFill>
                            <a:srgbClr val="000000"/>
                          </a:solidFill>
                          <a:effectLst/>
                        </a:rPr>
                        <a:t>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0.286544</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8947184"/>
                  </a:ext>
                </a:extLst>
              </a:tr>
              <a:tr h="489310">
                <a:tc>
                  <a:txBody>
                    <a:bodyPr/>
                    <a:lstStyle/>
                    <a:p>
                      <a:pPr algn="l" rtl="0" fontAlgn="b">
                        <a:spcBef>
                          <a:spcPts val="0"/>
                        </a:spcBef>
                        <a:spcAft>
                          <a:spcPts val="0"/>
                        </a:spcAft>
                      </a:pPr>
                      <a:r>
                        <a:rPr lang="en-US" sz="2400" b="0" u="none" strike="noStrike">
                          <a:solidFill>
                            <a:srgbClr val="000000"/>
                          </a:solidFill>
                          <a:effectLst/>
                        </a:rPr>
                        <a:t>9</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err="1">
                          <a:solidFill>
                            <a:srgbClr val="000000"/>
                          </a:solidFill>
                          <a:effectLst/>
                        </a:rPr>
                        <a:t>Jarro</a:t>
                      </a:r>
                      <a:r>
                        <a:rPr lang="en-US" sz="2400" b="0" u="none" strike="noStrike" dirty="0">
                          <a:solidFill>
                            <a:srgbClr val="000000"/>
                          </a:solidFill>
                          <a:effectLst/>
                        </a:rPr>
                        <a:t> Winkler</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0.2342691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9961432"/>
                  </a:ext>
                </a:extLst>
              </a:tr>
              <a:tr h="489310">
                <a:tc>
                  <a:txBody>
                    <a:bodyPr/>
                    <a:lstStyle/>
                    <a:p>
                      <a:pPr algn="l" rtl="0" fontAlgn="b">
                        <a:spcBef>
                          <a:spcPts val="0"/>
                        </a:spcBef>
                        <a:spcAft>
                          <a:spcPts val="0"/>
                        </a:spcAft>
                      </a:pPr>
                      <a:r>
                        <a:rPr lang="en-US" sz="2400" b="0" u="none" strike="noStrike">
                          <a:solidFill>
                            <a:srgbClr val="000000"/>
                          </a:solidFill>
                          <a:effectLst/>
                        </a:rPr>
                        <a:t>10</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err="1">
                          <a:solidFill>
                            <a:srgbClr val="000000"/>
                          </a:solidFill>
                          <a:effectLst/>
                        </a:rPr>
                        <a:t>Jarro</a:t>
                      </a:r>
                      <a:r>
                        <a:rPr lang="en-US" sz="2400" b="0" u="none" strike="noStrike" dirty="0">
                          <a:solidFill>
                            <a:srgbClr val="000000"/>
                          </a:solidFill>
                          <a:effectLst/>
                        </a:rPr>
                        <a:t> Winkler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0.232333</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4252072"/>
                  </a:ext>
                </a:extLst>
              </a:tr>
              <a:tr h="489310">
                <a:tc>
                  <a:txBody>
                    <a:bodyPr/>
                    <a:lstStyle/>
                    <a:p>
                      <a:pPr algn="l" rtl="0" fontAlgn="b">
                        <a:spcBef>
                          <a:spcPts val="0"/>
                        </a:spcBef>
                        <a:spcAft>
                          <a:spcPts val="0"/>
                        </a:spcAft>
                      </a:pPr>
                      <a:r>
                        <a:rPr lang="en-US" sz="2400" b="0" u="none" strike="noStrike">
                          <a:solidFill>
                            <a:srgbClr val="000000"/>
                          </a:solidFill>
                          <a:effectLst/>
                        </a:rPr>
                        <a:t>11</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Cosine + AP</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0.2197483</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9018817"/>
                  </a:ext>
                </a:extLst>
              </a:tr>
              <a:tr h="489310">
                <a:tc>
                  <a:txBody>
                    <a:bodyPr/>
                    <a:lstStyle/>
                    <a:p>
                      <a:pPr algn="l" rtl="0" fontAlgn="b">
                        <a:spcBef>
                          <a:spcPts val="0"/>
                        </a:spcBef>
                        <a:spcAft>
                          <a:spcPts val="0"/>
                        </a:spcAft>
                      </a:pPr>
                      <a:r>
                        <a:rPr lang="en-US" sz="2400" b="0" u="none" strike="noStrike">
                          <a:solidFill>
                            <a:srgbClr val="000000"/>
                          </a:solidFill>
                          <a:effectLst/>
                        </a:rPr>
                        <a:t>12</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Text Match</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a:solidFill>
                            <a:srgbClr val="000000"/>
                          </a:solidFill>
                          <a:effectLst/>
                        </a:rPr>
                        <a:t>Cosine </a:t>
                      </a:r>
                      <a:endParaRPr lang="en-US" sz="240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
                        <a:spcBef>
                          <a:spcPts val="0"/>
                        </a:spcBef>
                        <a:spcAft>
                          <a:spcPts val="0"/>
                        </a:spcAft>
                      </a:pPr>
                      <a:r>
                        <a:rPr lang="en-US" sz="2400" b="0" u="none" strike="noStrike" dirty="0">
                          <a:solidFill>
                            <a:srgbClr val="000000"/>
                          </a:solidFill>
                          <a:effectLst/>
                        </a:rPr>
                        <a:t>0.2178122</a:t>
                      </a:r>
                      <a:endParaRPr lang="en-US" sz="2400" dirty="0">
                        <a:effectLst/>
                      </a:endParaRPr>
                    </a:p>
                  </a:txBody>
                  <a:tcPr marL="25400" marR="25400" marT="25400" marB="25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4387354"/>
                  </a:ext>
                </a:extLst>
              </a:tr>
            </a:tbl>
          </a:graphicData>
        </a:graphic>
      </p:graphicFrame>
      <p:sp>
        <p:nvSpPr>
          <p:cNvPr id="43" name="TextBox 42">
            <a:extLst>
              <a:ext uri="{FF2B5EF4-FFF2-40B4-BE49-F238E27FC236}">
                <a16:creationId xmlns:a16="http://schemas.microsoft.com/office/drawing/2014/main" id="{BD343152-4960-4376-23FD-0496C1BAB544}"/>
              </a:ext>
            </a:extLst>
          </p:cNvPr>
          <p:cNvSpPr txBox="1"/>
          <p:nvPr/>
        </p:nvSpPr>
        <p:spPr>
          <a:xfrm>
            <a:off x="17297533" y="46622663"/>
            <a:ext cx="20650387" cy="3908762"/>
          </a:xfrm>
          <a:prstGeom prst="rect">
            <a:avLst/>
          </a:prstGeom>
          <a:noFill/>
        </p:spPr>
        <p:txBody>
          <a:bodyPr wrap="square" rtlCol="0">
            <a:spAutoFit/>
          </a:bodyPr>
          <a:lstStyle/>
          <a:p>
            <a:pPr>
              <a:spcBef>
                <a:spcPts val="0"/>
              </a:spcBef>
              <a:spcAft>
                <a:spcPts val="0"/>
              </a:spcAft>
            </a:pPr>
            <a:endParaRPr lang="en-US" sz="1600" dirty="0">
              <a:effectLst/>
              <a:latin typeface="Calibri" panose="020F0502020204030204" pitchFamily="34" charset="0"/>
              <a:cs typeface="Calibri" panose="020F0502020204030204" pitchFamily="34" charset="0"/>
            </a:endParaRP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Bray F, Laversanne M, Sung H,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Global cancer statistics 2022: GLOBOCAN estimates of incidence and mortality worldwide for 36 cancers in 185 countries. </a:t>
            </a:r>
            <a:r>
              <a:rPr lang="en-US" sz="1600" i="1" dirty="0">
                <a:effectLst/>
                <a:latin typeface="Calibri" panose="020F0502020204030204" pitchFamily="34" charset="0"/>
                <a:cs typeface="Calibri" panose="020F0502020204030204" pitchFamily="34" charset="0"/>
              </a:rPr>
              <a:t>CA Cancer J Clin</a:t>
            </a:r>
            <a:r>
              <a:rPr lang="en-US" sz="1600" dirty="0">
                <a:effectLst/>
                <a:latin typeface="Calibri" panose="020F0502020204030204" pitchFamily="34" charset="0"/>
                <a:cs typeface="Calibri" panose="020F0502020204030204" pitchFamily="34" charset="0"/>
              </a:rPr>
              <a:t>. 2024;74:229–63.</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Siegel RL, Giaquinto AN, Jemal A. Cancer statistics, 2024. </a:t>
            </a:r>
            <a:r>
              <a:rPr lang="en-US" sz="1600" i="1" dirty="0">
                <a:effectLst/>
                <a:latin typeface="Calibri" panose="020F0502020204030204" pitchFamily="34" charset="0"/>
                <a:cs typeface="Calibri" panose="020F0502020204030204" pitchFamily="34" charset="0"/>
              </a:rPr>
              <a:t>CA Cancer J Clin</a:t>
            </a:r>
            <a:r>
              <a:rPr lang="en-US" sz="1600" dirty="0">
                <a:effectLst/>
                <a:latin typeface="Calibri" panose="020F0502020204030204" pitchFamily="34" charset="0"/>
                <a:cs typeface="Calibri" panose="020F0502020204030204" pitchFamily="34" charset="0"/>
              </a:rPr>
              <a:t>. 2024;74:12–49.</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Matt GY, Sioson E, Shelton K,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St. Jude Survivorship Portal: Sharing and Analyzing Large Clinical and Genomic Datasets from Pediatric Cancer Survivors. </a:t>
            </a:r>
            <a:r>
              <a:rPr lang="en-US" sz="1600" i="1" dirty="0">
                <a:effectLst/>
                <a:latin typeface="Calibri" panose="020F0502020204030204" pitchFamily="34" charset="0"/>
                <a:cs typeface="Calibri" panose="020F0502020204030204" pitchFamily="34" charset="0"/>
              </a:rPr>
              <a:t>Cancer Discov</a:t>
            </a:r>
            <a:r>
              <a:rPr lang="en-US" sz="1600" dirty="0">
                <a:effectLst/>
                <a:latin typeface="Calibri" panose="020F0502020204030204" pitchFamily="34" charset="0"/>
                <a:cs typeface="Calibri" panose="020F0502020204030204" pitchFamily="34" charset="0"/>
              </a:rPr>
              <a:t>. 2024;14:1403–17.</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Aristizabal P, Winestone LE, Umaretiya P,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Disparities in Pediatric Oncology: The 21st Century Opportunity to Improve Outcomes for Children and Adolescents With Cancer. </a:t>
            </a:r>
            <a:r>
              <a:rPr lang="en-US" sz="1600" i="1" dirty="0">
                <a:effectLst/>
                <a:latin typeface="Calibri" panose="020F0502020204030204" pitchFamily="34" charset="0"/>
                <a:cs typeface="Calibri" panose="020F0502020204030204" pitchFamily="34" charset="0"/>
              </a:rPr>
              <a:t>Am Soc Clin Oncol Educ Book</a:t>
            </a:r>
            <a:r>
              <a:rPr lang="en-US" sz="1600" dirty="0">
                <a:effectLst/>
                <a:latin typeface="Calibri" panose="020F0502020204030204" pitchFamily="34" charset="0"/>
                <a:cs typeface="Calibri" panose="020F0502020204030204" pitchFamily="34" charset="0"/>
              </a:rPr>
              <a:t>. 2021;41:e315–26.</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Hunger Stephen P., Mullighan Charles G. Acute Lymphoblastic Leukemia in Children. </a:t>
            </a:r>
            <a:r>
              <a:rPr lang="en-US" sz="1600" i="1" dirty="0">
                <a:effectLst/>
                <a:latin typeface="Calibri" panose="020F0502020204030204" pitchFamily="34" charset="0"/>
                <a:cs typeface="Calibri" panose="020F0502020204030204" pitchFamily="34" charset="0"/>
              </a:rPr>
              <a:t>N Engl J Med</a:t>
            </a:r>
            <a:r>
              <a:rPr lang="en-US" sz="1600" dirty="0">
                <a:effectLst/>
                <a:latin typeface="Calibri" panose="020F0502020204030204" pitchFamily="34" charset="0"/>
                <a:cs typeface="Calibri" panose="020F0502020204030204" pitchFamily="34" charset="0"/>
              </a:rPr>
              <a:t>. ;373:1541–52.</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Laetsch TW, DuBois SG, Bender JG,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Opportunities and Challenges in Drug Development for Pediatric Cancers. </a:t>
            </a:r>
            <a:r>
              <a:rPr lang="en-US" sz="1600" i="1" dirty="0">
                <a:effectLst/>
                <a:latin typeface="Calibri" panose="020F0502020204030204" pitchFamily="34" charset="0"/>
                <a:cs typeface="Calibri" panose="020F0502020204030204" pitchFamily="34" charset="0"/>
              </a:rPr>
              <a:t>Cancer Discov</a:t>
            </a:r>
            <a:r>
              <a:rPr lang="en-US" sz="1600" dirty="0">
                <a:effectLst/>
                <a:latin typeface="Calibri" panose="020F0502020204030204" pitchFamily="34" charset="0"/>
                <a:cs typeface="Calibri" panose="020F0502020204030204" pitchFamily="34" charset="0"/>
              </a:rPr>
              <a:t>. 2021;11:545–59.</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Renfro LA, Ji L, Piao J,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Trial Design Challenges and Approaches for Precision Oncology in Rare Tumors: Experiences of the Children’s Oncology Group. </a:t>
            </a:r>
            <a:r>
              <a:rPr lang="en-US" sz="1600" i="1" dirty="0">
                <a:effectLst/>
                <a:latin typeface="Calibri" panose="020F0502020204030204" pitchFamily="34" charset="0"/>
                <a:cs typeface="Calibri" panose="020F0502020204030204" pitchFamily="34" charset="0"/>
              </a:rPr>
              <a:t>JCO Precis Oncol</a:t>
            </a:r>
            <a:r>
              <a:rPr lang="en-US" sz="1600" dirty="0">
                <a:effectLst/>
                <a:latin typeface="Calibri" panose="020F0502020204030204" pitchFamily="34" charset="0"/>
                <a:cs typeface="Calibri" panose="020F0502020204030204" pitchFamily="34" charset="0"/>
              </a:rPr>
              <a:t>. 2019;3. doi: 10.1200/PO.19.00060</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Rivers Z, Hyde B, Ronski K,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Exploring Barriers to Pediatric Cancer Clinical Trials: The Role of a Networked, Just-in-Time Study Program. </a:t>
            </a:r>
            <a:r>
              <a:rPr lang="en-US" sz="1600" i="1" dirty="0">
                <a:effectLst/>
                <a:latin typeface="Calibri" panose="020F0502020204030204" pitchFamily="34" charset="0"/>
                <a:cs typeface="Calibri" panose="020F0502020204030204" pitchFamily="34" charset="0"/>
              </a:rPr>
              <a:t>Clin Ther</a:t>
            </a:r>
            <a:r>
              <a:rPr lang="en-US" sz="1600" dirty="0">
                <a:effectLst/>
                <a:latin typeface="Calibri" panose="020F0502020204030204" pitchFamily="34" charset="0"/>
                <a:cs typeface="Calibri" panose="020F0502020204030204" pitchFamily="34" charset="0"/>
              </a:rPr>
              <a:t>. 2023;45:1148–50.</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Morris J, Kuleshov V, Shmatikov V,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Text embeddings reveal (almost) as much as text. </a:t>
            </a:r>
            <a:r>
              <a:rPr lang="en-US" sz="1600" i="1" dirty="0">
                <a:effectLst/>
                <a:latin typeface="Calibri" panose="020F0502020204030204" pitchFamily="34" charset="0"/>
                <a:cs typeface="Calibri" panose="020F0502020204030204" pitchFamily="34" charset="0"/>
              </a:rPr>
              <a:t>Proceedings of the 2023 Conference on Empirical Methods in Natural Language Processing</a:t>
            </a:r>
            <a:r>
              <a:rPr lang="en-US" sz="1600" dirty="0">
                <a:effectLst/>
                <a:latin typeface="Calibri" panose="020F0502020204030204" pitchFamily="34" charset="0"/>
                <a:cs typeface="Calibri" panose="020F0502020204030204" pitchFamily="34" charset="0"/>
              </a:rPr>
              <a:t>. Stroudsburg, PA, USA: Association for Computational Linguistics 2023.</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Mikolov T. Efficient estimation of word representations in vector space. </a:t>
            </a:r>
            <a:r>
              <a:rPr lang="en-US" sz="1600" i="1" dirty="0">
                <a:effectLst/>
                <a:latin typeface="Calibri" panose="020F0502020204030204" pitchFamily="34" charset="0"/>
                <a:cs typeface="Calibri" panose="020F0502020204030204" pitchFamily="34" charset="0"/>
              </a:rPr>
              <a:t>arXiv preprint arXiv:13013781</a:t>
            </a:r>
            <a:r>
              <a:rPr lang="en-US" sz="1600" dirty="0">
                <a:effectLst/>
                <a:latin typeface="Calibri" panose="020F0502020204030204" pitchFamily="34" charset="0"/>
                <a:cs typeface="Calibri" panose="020F0502020204030204" pitchFamily="34" charset="0"/>
              </a:rPr>
              <a:t>. Published Online First: 2013.</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Incitti F, Urli F, Snidaro L. Beyond word embeddings: A survey. </a:t>
            </a:r>
            <a:r>
              <a:rPr lang="en-US" sz="1600" i="1" dirty="0">
                <a:effectLst/>
                <a:latin typeface="Calibri" panose="020F0502020204030204" pitchFamily="34" charset="0"/>
                <a:cs typeface="Calibri" panose="020F0502020204030204" pitchFamily="34" charset="0"/>
              </a:rPr>
              <a:t>Inf Fusion</a:t>
            </a:r>
            <a:r>
              <a:rPr lang="en-US" sz="1600" dirty="0">
                <a:effectLst/>
                <a:latin typeface="Calibri" panose="020F0502020204030204" pitchFamily="34" charset="0"/>
                <a:cs typeface="Calibri" panose="020F0502020204030204" pitchFamily="34" charset="0"/>
              </a:rPr>
              <a:t>. 2023;89:418–36.</a:t>
            </a:r>
          </a:p>
          <a:p>
            <a:pPr marL="342900" indent="-342900">
              <a:spcBef>
                <a:spcPts val="0"/>
              </a:spcBef>
              <a:spcAft>
                <a:spcPts val="0"/>
              </a:spcAft>
              <a:buFont typeface="+mj-lt"/>
              <a:buAutoNum type="arabicPeriod"/>
            </a:pPr>
            <a:r>
              <a:rPr lang="en-US" sz="1600" dirty="0">
                <a:effectLst/>
                <a:latin typeface="Calibri" panose="020F0502020204030204" pitchFamily="34" charset="0"/>
                <a:cs typeface="Calibri" panose="020F0502020204030204" pitchFamily="34" charset="0"/>
              </a:rPr>
              <a:t> Khattak FK, Jeblee S, Pou-Prom C, </a:t>
            </a:r>
            <a:r>
              <a:rPr lang="en-US" sz="1600" i="1" dirty="0">
                <a:effectLst/>
                <a:latin typeface="Calibri" panose="020F0502020204030204" pitchFamily="34" charset="0"/>
                <a:cs typeface="Calibri" panose="020F0502020204030204" pitchFamily="34" charset="0"/>
              </a:rPr>
              <a:t>et al.</a:t>
            </a:r>
            <a:r>
              <a:rPr lang="en-US" sz="1600" dirty="0">
                <a:effectLst/>
                <a:latin typeface="Calibri" panose="020F0502020204030204" pitchFamily="34" charset="0"/>
                <a:cs typeface="Calibri" panose="020F0502020204030204" pitchFamily="34" charset="0"/>
              </a:rPr>
              <a:t> A survey of word embeddings for clinical text. </a:t>
            </a:r>
            <a:r>
              <a:rPr lang="en-US" sz="1600" i="1" dirty="0">
                <a:effectLst/>
                <a:latin typeface="Calibri" panose="020F0502020204030204" pitchFamily="34" charset="0"/>
                <a:cs typeface="Calibri" panose="020F0502020204030204" pitchFamily="34" charset="0"/>
              </a:rPr>
              <a:t>J Biomed Inform</a:t>
            </a:r>
            <a:r>
              <a:rPr lang="en-US" sz="1600" dirty="0">
                <a:effectLst/>
                <a:latin typeface="Calibri" panose="020F0502020204030204" pitchFamily="34" charset="0"/>
                <a:cs typeface="Calibri" panose="020F0502020204030204" pitchFamily="34" charset="0"/>
              </a:rPr>
              <a:t>. 2019;100S:100057.</a:t>
            </a:r>
          </a:p>
          <a:p>
            <a:endParaRPr lang="en-US" dirty="0"/>
          </a:p>
        </p:txBody>
      </p:sp>
    </p:spTree>
    <p:extLst>
      <p:ext uri="{BB962C8B-B14F-4D97-AF65-F5344CB8AC3E}">
        <p14:creationId xmlns:p14="http://schemas.microsoft.com/office/powerpoint/2010/main" val="40260616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5474</TotalTime>
  <Words>2389</Words>
  <Application>Microsoft Macintosh PowerPoint</Application>
  <PresentationFormat>Custom</PresentationFormat>
  <Paragraphs>155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Lahiri, Aditya</dc:creator>
  <cp:lastModifiedBy>Lahiri, Aditya</cp:lastModifiedBy>
  <cp:revision>19</cp:revision>
  <dcterms:created xsi:type="dcterms:W3CDTF">2024-09-19T16:58:34Z</dcterms:created>
  <dcterms:modified xsi:type="dcterms:W3CDTF">2024-09-26T02:23:38Z</dcterms:modified>
</cp:coreProperties>
</file>