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8404800" cy="51206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31"/>
    <p:restoredTop sz="94618"/>
  </p:normalViewPr>
  <p:slideViewPr>
    <p:cSldViewPr snapToGrid="0">
      <p:cViewPr>
        <p:scale>
          <a:sx n="25" d="100"/>
          <a:sy n="25" d="100"/>
        </p:scale>
        <p:origin x="5040"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4B054-80A2-7F4E-AB06-502C5069E235}" type="datetimeFigureOut">
              <a:rPr lang="en-US" smtClean="0"/>
              <a:t>9/22/24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FB813-C6FB-A940-9D3A-CC8FC7406B74}" type="slidenum">
              <a:rPr lang="en-US" smtClean="0"/>
              <a:t>‹#›</a:t>
            </a:fld>
            <a:endParaRPr lang="en-US"/>
          </a:p>
        </p:txBody>
      </p:sp>
    </p:spTree>
    <p:extLst>
      <p:ext uri="{BB962C8B-B14F-4D97-AF65-F5344CB8AC3E}">
        <p14:creationId xmlns:p14="http://schemas.microsoft.com/office/powerpoint/2010/main" val="3595878646"/>
      </p:ext>
    </p:extLst>
  </p:cSld>
  <p:clrMap bg1="lt1" tx1="dk1" bg2="lt2" tx2="dk2" accent1="accent1" accent2="accent2" accent3="accent3" accent4="accent4" accent5="accent5" accent6="accent6" hlink="hlink" folHlink="folHlink"/>
  <p:notesStyle>
    <a:lvl1pPr marL="0" algn="l" defTabSz="4301338" rtl="0" eaLnBrk="1" latinLnBrk="0" hangingPunct="1">
      <a:defRPr sz="5645" kern="1200">
        <a:solidFill>
          <a:schemeClr val="tx1"/>
        </a:solidFill>
        <a:latin typeface="+mn-lt"/>
        <a:ea typeface="+mn-ea"/>
        <a:cs typeface="+mn-cs"/>
      </a:defRPr>
    </a:lvl1pPr>
    <a:lvl2pPr marL="2150669" algn="l" defTabSz="4301338" rtl="0" eaLnBrk="1" latinLnBrk="0" hangingPunct="1">
      <a:defRPr sz="5645" kern="1200">
        <a:solidFill>
          <a:schemeClr val="tx1"/>
        </a:solidFill>
        <a:latin typeface="+mn-lt"/>
        <a:ea typeface="+mn-ea"/>
        <a:cs typeface="+mn-cs"/>
      </a:defRPr>
    </a:lvl2pPr>
    <a:lvl3pPr marL="4301338" algn="l" defTabSz="4301338" rtl="0" eaLnBrk="1" latinLnBrk="0" hangingPunct="1">
      <a:defRPr sz="5645" kern="1200">
        <a:solidFill>
          <a:schemeClr val="tx1"/>
        </a:solidFill>
        <a:latin typeface="+mn-lt"/>
        <a:ea typeface="+mn-ea"/>
        <a:cs typeface="+mn-cs"/>
      </a:defRPr>
    </a:lvl3pPr>
    <a:lvl4pPr marL="6452006" algn="l" defTabSz="4301338" rtl="0" eaLnBrk="1" latinLnBrk="0" hangingPunct="1">
      <a:defRPr sz="5645" kern="1200">
        <a:solidFill>
          <a:schemeClr val="tx1"/>
        </a:solidFill>
        <a:latin typeface="+mn-lt"/>
        <a:ea typeface="+mn-ea"/>
        <a:cs typeface="+mn-cs"/>
      </a:defRPr>
    </a:lvl4pPr>
    <a:lvl5pPr marL="8602675" algn="l" defTabSz="4301338" rtl="0" eaLnBrk="1" latinLnBrk="0" hangingPunct="1">
      <a:defRPr sz="5645" kern="1200">
        <a:solidFill>
          <a:schemeClr val="tx1"/>
        </a:solidFill>
        <a:latin typeface="+mn-lt"/>
        <a:ea typeface="+mn-ea"/>
        <a:cs typeface="+mn-cs"/>
      </a:defRPr>
    </a:lvl5pPr>
    <a:lvl6pPr marL="10753344" algn="l" defTabSz="4301338" rtl="0" eaLnBrk="1" latinLnBrk="0" hangingPunct="1">
      <a:defRPr sz="5645" kern="1200">
        <a:solidFill>
          <a:schemeClr val="tx1"/>
        </a:solidFill>
        <a:latin typeface="+mn-lt"/>
        <a:ea typeface="+mn-ea"/>
        <a:cs typeface="+mn-cs"/>
      </a:defRPr>
    </a:lvl6pPr>
    <a:lvl7pPr marL="12904013" algn="l" defTabSz="4301338" rtl="0" eaLnBrk="1" latinLnBrk="0" hangingPunct="1">
      <a:defRPr sz="5645" kern="1200">
        <a:solidFill>
          <a:schemeClr val="tx1"/>
        </a:solidFill>
        <a:latin typeface="+mn-lt"/>
        <a:ea typeface="+mn-ea"/>
        <a:cs typeface="+mn-cs"/>
      </a:defRPr>
    </a:lvl7pPr>
    <a:lvl8pPr marL="15054682" algn="l" defTabSz="4301338" rtl="0" eaLnBrk="1" latinLnBrk="0" hangingPunct="1">
      <a:defRPr sz="5645" kern="1200">
        <a:solidFill>
          <a:schemeClr val="tx1"/>
        </a:solidFill>
        <a:latin typeface="+mn-lt"/>
        <a:ea typeface="+mn-ea"/>
        <a:cs typeface="+mn-cs"/>
      </a:defRPr>
    </a:lvl8pPr>
    <a:lvl9pPr marL="17205350" algn="l" defTabSz="4301338" rtl="0" eaLnBrk="1" latinLnBrk="0" hangingPunct="1">
      <a:defRPr sz="564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AFB813-C6FB-A940-9D3A-CC8FC7406B74}" type="slidenum">
              <a:rPr lang="en-US" smtClean="0"/>
              <a:t>1</a:t>
            </a:fld>
            <a:endParaRPr lang="en-US"/>
          </a:p>
        </p:txBody>
      </p:sp>
    </p:spTree>
    <p:extLst>
      <p:ext uri="{BB962C8B-B14F-4D97-AF65-F5344CB8AC3E}">
        <p14:creationId xmlns:p14="http://schemas.microsoft.com/office/powerpoint/2010/main" val="3095793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8380311"/>
            <a:ext cx="32644080" cy="17827413"/>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6895217"/>
            <a:ext cx="28803600" cy="12363023"/>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586043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68213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726267"/>
            <a:ext cx="8281035" cy="433950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726267"/>
            <a:ext cx="24363045" cy="433950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144719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8767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12766055"/>
            <a:ext cx="33124140" cy="21300436"/>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34268002"/>
            <a:ext cx="33124140" cy="11201396"/>
          </a:xfrm>
        </p:spPr>
        <p:txBody>
          <a:bodyPr/>
          <a:lstStyle>
            <a:lvl1pPr marL="0" indent="0">
              <a:buNone/>
              <a:defRPr sz="10080">
                <a:solidFill>
                  <a:schemeClr val="tx1">
                    <a:tint val="82000"/>
                  </a:schemeClr>
                </a:solidFill>
              </a:defRPr>
            </a:lvl1pPr>
            <a:lvl2pPr marL="1920240" indent="0">
              <a:buNone/>
              <a:defRPr sz="8400">
                <a:solidFill>
                  <a:schemeClr val="tx1">
                    <a:tint val="82000"/>
                  </a:schemeClr>
                </a:solidFill>
              </a:defRPr>
            </a:lvl2pPr>
            <a:lvl3pPr marL="3840480" indent="0">
              <a:buNone/>
              <a:defRPr sz="7560">
                <a:solidFill>
                  <a:schemeClr val="tx1">
                    <a:tint val="82000"/>
                  </a:schemeClr>
                </a:solidFill>
              </a:defRPr>
            </a:lvl3pPr>
            <a:lvl4pPr marL="5760720" indent="0">
              <a:buNone/>
              <a:defRPr sz="6720">
                <a:solidFill>
                  <a:schemeClr val="tx1">
                    <a:tint val="82000"/>
                  </a:schemeClr>
                </a:solidFill>
              </a:defRPr>
            </a:lvl4pPr>
            <a:lvl5pPr marL="7680960" indent="0">
              <a:buNone/>
              <a:defRPr sz="6720">
                <a:solidFill>
                  <a:schemeClr val="tx1">
                    <a:tint val="82000"/>
                  </a:schemeClr>
                </a:solidFill>
              </a:defRPr>
            </a:lvl5pPr>
            <a:lvl6pPr marL="9601200" indent="0">
              <a:buNone/>
              <a:defRPr sz="6720">
                <a:solidFill>
                  <a:schemeClr val="tx1">
                    <a:tint val="82000"/>
                  </a:schemeClr>
                </a:solidFill>
              </a:defRPr>
            </a:lvl6pPr>
            <a:lvl7pPr marL="11521440" indent="0">
              <a:buNone/>
              <a:defRPr sz="6720">
                <a:solidFill>
                  <a:schemeClr val="tx1">
                    <a:tint val="82000"/>
                  </a:schemeClr>
                </a:solidFill>
              </a:defRPr>
            </a:lvl7pPr>
            <a:lvl8pPr marL="13441680" indent="0">
              <a:buNone/>
              <a:defRPr sz="6720">
                <a:solidFill>
                  <a:schemeClr val="tx1">
                    <a:tint val="82000"/>
                  </a:schemeClr>
                </a:solidFill>
              </a:defRPr>
            </a:lvl8pPr>
            <a:lvl9pPr marL="15361920" indent="0">
              <a:buNone/>
              <a:defRPr sz="67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19719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3FD80D-BBB5-6E40-8FD3-426FE7B58FAD}"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45977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726278"/>
            <a:ext cx="33124140" cy="98975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12552684"/>
            <a:ext cx="16247028"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8704560"/>
            <a:ext cx="16247028"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12552684"/>
            <a:ext cx="16327042"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8704560"/>
            <a:ext cx="16327042"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3FD80D-BBB5-6E40-8FD3-426FE7B58FAD}" type="datetimeFigureOut">
              <a:rPr lang="en-US" smtClean="0"/>
              <a:t>9/22/24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01854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3FD80D-BBB5-6E40-8FD3-426FE7B58FAD}" type="datetimeFigureOut">
              <a:rPr lang="en-US" smtClean="0"/>
              <a:t>9/22/24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29366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FD80D-BBB5-6E40-8FD3-426FE7B58FAD}" type="datetimeFigureOut">
              <a:rPr lang="en-US" smtClean="0"/>
              <a:t>9/22/24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784752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7372785"/>
            <a:ext cx="19442430" cy="36389733"/>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445006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7372785"/>
            <a:ext cx="19442430" cy="36389733"/>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1052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726278"/>
            <a:ext cx="33124140" cy="98975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3631334"/>
            <a:ext cx="33124140" cy="324899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47460758"/>
            <a:ext cx="8641080" cy="2726267"/>
          </a:xfrm>
          <a:prstGeom prst="rect">
            <a:avLst/>
          </a:prstGeom>
        </p:spPr>
        <p:txBody>
          <a:bodyPr vert="horz" lIns="91440" tIns="45720" rIns="91440" bIns="45720" rtlCol="0" anchor="ctr"/>
          <a:lstStyle>
            <a:lvl1pPr algn="l">
              <a:defRPr sz="5040">
                <a:solidFill>
                  <a:schemeClr val="tx1">
                    <a:tint val="82000"/>
                  </a:schemeClr>
                </a:solidFill>
              </a:defRPr>
            </a:lvl1pPr>
          </a:lstStyle>
          <a:p>
            <a:fld id="{533FD80D-BBB5-6E40-8FD3-426FE7B58FAD}" type="datetimeFigureOut">
              <a:rPr lang="en-US" smtClean="0"/>
              <a:t>9/22/24</a:t>
            </a:fld>
            <a:endParaRPr lang="en-US"/>
          </a:p>
        </p:txBody>
      </p:sp>
      <p:sp>
        <p:nvSpPr>
          <p:cNvPr id="5" name="Footer Placeholder 4"/>
          <p:cNvSpPr>
            <a:spLocks noGrp="1"/>
          </p:cNvSpPr>
          <p:nvPr>
            <p:ph type="ftr" sz="quarter" idx="3"/>
          </p:nvPr>
        </p:nvSpPr>
        <p:spPr>
          <a:xfrm>
            <a:off x="12721590" y="47460758"/>
            <a:ext cx="12961620" cy="2726267"/>
          </a:xfrm>
          <a:prstGeom prst="rect">
            <a:avLst/>
          </a:prstGeom>
        </p:spPr>
        <p:txBody>
          <a:bodyPr vert="horz" lIns="91440" tIns="45720" rIns="91440" bIns="45720" rtlCol="0" anchor="ctr"/>
          <a:lstStyle>
            <a:lvl1pPr algn="ctr">
              <a:defRPr sz="50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7123390" y="47460758"/>
            <a:ext cx="8641080" cy="2726267"/>
          </a:xfrm>
          <a:prstGeom prst="rect">
            <a:avLst/>
          </a:prstGeom>
        </p:spPr>
        <p:txBody>
          <a:bodyPr vert="horz" lIns="91440" tIns="45720" rIns="91440" bIns="45720" rtlCol="0" anchor="ctr"/>
          <a:lstStyle>
            <a:lvl1pPr algn="r">
              <a:defRPr sz="5040">
                <a:solidFill>
                  <a:schemeClr val="tx1">
                    <a:tint val="82000"/>
                  </a:schemeClr>
                </a:solidFill>
              </a:defRPr>
            </a:lvl1pPr>
          </a:lstStyle>
          <a:p>
            <a:fld id="{F08ADCE1-ED00-C348-A50B-9E0D77E034B4}" type="slidenum">
              <a:rPr lang="en-US" smtClean="0"/>
              <a:t>‹#›</a:t>
            </a:fld>
            <a:endParaRPr lang="en-US"/>
          </a:p>
        </p:txBody>
      </p:sp>
    </p:spTree>
    <p:extLst>
      <p:ext uri="{BB962C8B-B14F-4D97-AF65-F5344CB8AC3E}">
        <p14:creationId xmlns:p14="http://schemas.microsoft.com/office/powerpoint/2010/main" val="1876266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paperpile.com/c/NPPxEM/Weij" TargetMode="External"/><Relationship Id="rId13" Type="http://schemas.openxmlformats.org/officeDocument/2006/relationships/hyperlink" Target="https://paperpile.com/c/NPPxEM/SePY+AIyW+WbHn+bKvK" TargetMode="Externa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hyperlink" Target="https://paperpile.com/c/NPPxEM/Lq9U+5cZ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hyperlink" Target="https://paperpile.com/c/NPPxEM/FRbF" TargetMode="External"/><Relationship Id="rId5" Type="http://schemas.openxmlformats.org/officeDocument/2006/relationships/image" Target="../media/image3.png"/><Relationship Id="rId10" Type="http://schemas.openxmlformats.org/officeDocument/2006/relationships/hyperlink" Target="https://paperpile.com/c/NPPxEM/tUKD" TargetMode="External"/><Relationship Id="rId4" Type="http://schemas.openxmlformats.org/officeDocument/2006/relationships/image" Target="../media/image2.jpeg"/><Relationship Id="rId9" Type="http://schemas.openxmlformats.org/officeDocument/2006/relationships/hyperlink" Target="https://paperpile.com/c/NPPxEM/6kRx" TargetMode="Externa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ue text on a black background&#10;&#10;Description automatically generated">
            <a:extLst>
              <a:ext uri="{FF2B5EF4-FFF2-40B4-BE49-F238E27FC236}">
                <a16:creationId xmlns:a16="http://schemas.microsoft.com/office/drawing/2014/main" id="{0FAA06CF-D340-DFEC-E919-0B72478BC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24" y="1530554"/>
            <a:ext cx="9668948" cy="20273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green circle with white text&#10;&#10;Description automatically generated">
            <a:extLst>
              <a:ext uri="{FF2B5EF4-FFF2-40B4-BE49-F238E27FC236}">
                <a16:creationId xmlns:a16="http://schemas.microsoft.com/office/drawing/2014/main" id="{31660AEB-0CD6-C2A1-AB7B-D825DE4513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06476" y="1530554"/>
            <a:ext cx="3251200" cy="3251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847CC7-E71B-EA5A-0615-0D0B4D21F9E5}"/>
              </a:ext>
            </a:extLst>
          </p:cNvPr>
          <p:cNvSpPr txBox="1"/>
          <p:nvPr/>
        </p:nvSpPr>
        <p:spPr>
          <a:xfrm>
            <a:off x="922304" y="-166065"/>
            <a:ext cx="38523348" cy="3393237"/>
          </a:xfrm>
          <a:prstGeom prst="rect">
            <a:avLst/>
          </a:prstGeom>
          <a:noFill/>
        </p:spPr>
        <p:txBody>
          <a:bodyPr wrap="square">
            <a:spAutoFit/>
          </a:bodyPr>
          <a:lstStyle/>
          <a:p>
            <a:pPr algn="ctr" rtl="0">
              <a:spcBef>
                <a:spcPts val="0"/>
              </a:spcBef>
              <a:spcAft>
                <a:spcPts val="300"/>
              </a:spcAft>
            </a:pPr>
            <a:r>
              <a:rPr lang="en-US" sz="8800" b="1" i="0" dirty="0">
                <a:solidFill>
                  <a:schemeClr val="accent1"/>
                </a:solidFill>
                <a:effectLst/>
                <a:latin typeface="Calibri" panose="020F0502020204030204" pitchFamily="34" charset="0"/>
                <a:cs typeface="Calibri" panose="020F0502020204030204" pitchFamily="34" charset="0"/>
              </a:rPr>
              <a:t> Standardization</a:t>
            </a:r>
            <a:r>
              <a:rPr lang="en-US" sz="8800" b="1" i="0" u="none" strike="noStrike" dirty="0">
                <a:solidFill>
                  <a:schemeClr val="accent1"/>
                </a:solidFill>
                <a:effectLst/>
                <a:latin typeface="Calibri" panose="020F0502020204030204" pitchFamily="34" charset="0"/>
                <a:cs typeface="Calibri" panose="020F0502020204030204" pitchFamily="34" charset="0"/>
              </a:rPr>
              <a:t> of Tumor Names in  NIH-Clinical Trials Registry using Large Language Model Embedding Analysis</a:t>
            </a:r>
            <a:endParaRPr lang="en-US" sz="8800" b="1" dirty="0">
              <a:solidFill>
                <a:schemeClr val="accent1"/>
              </a:solidFill>
              <a:effectLst/>
              <a:latin typeface="Calibri" panose="020F0502020204030204" pitchFamily="34" charset="0"/>
              <a:cs typeface="Calibri" panose="020F0502020204030204" pitchFamily="34" charset="0"/>
            </a:endParaRPr>
          </a:p>
          <a:p>
            <a:br>
              <a:rPr lang="en-US" dirty="0"/>
            </a:br>
            <a:endParaRPr lang="en-US" dirty="0"/>
          </a:p>
        </p:txBody>
      </p:sp>
      <p:sp>
        <p:nvSpPr>
          <p:cNvPr id="8" name="TextBox 7">
            <a:extLst>
              <a:ext uri="{FF2B5EF4-FFF2-40B4-BE49-F238E27FC236}">
                <a16:creationId xmlns:a16="http://schemas.microsoft.com/office/drawing/2014/main" id="{9A961976-F7E4-D3FD-E1DE-80E3EBFDC226}"/>
              </a:ext>
            </a:extLst>
          </p:cNvPr>
          <p:cNvSpPr txBox="1"/>
          <p:nvPr/>
        </p:nvSpPr>
        <p:spPr>
          <a:xfrm>
            <a:off x="9602956" y="2926057"/>
            <a:ext cx="22145012" cy="1569660"/>
          </a:xfrm>
          <a:prstGeom prst="rect">
            <a:avLst/>
          </a:prstGeom>
          <a:noFill/>
        </p:spPr>
        <p:txBody>
          <a:bodyPr wrap="square" rtlCol="0">
            <a:spAutoFit/>
          </a:bodyPr>
          <a:lstStyle/>
          <a:p>
            <a:pPr algn="ctr"/>
            <a:r>
              <a:rPr lang="en-US" sz="4800" b="0" i="0" u="none" strike="noStrike" dirty="0">
                <a:solidFill>
                  <a:srgbClr val="000000"/>
                </a:solidFill>
                <a:effectLst/>
                <a:latin typeface="Calibri" panose="020F0502020204030204" pitchFamily="34" charset="0"/>
                <a:cs typeface="Calibri" panose="020F0502020204030204" pitchFamily="34" charset="0"/>
              </a:rPr>
              <a:t>Aditya Lahiri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Sangeeta Shukla</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Ben Stear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Taha </a:t>
            </a:r>
            <a:r>
              <a:rPr lang="en-US" sz="4800" b="0" i="0" u="none" strike="noStrike" dirty="0" err="1">
                <a:solidFill>
                  <a:srgbClr val="000000"/>
                </a:solidFill>
                <a:effectLst/>
                <a:latin typeface="Calibri" panose="020F0502020204030204" pitchFamily="34" charset="0"/>
                <a:cs typeface="Calibri" panose="020F0502020204030204" pitchFamily="34" charset="0"/>
              </a:rPr>
              <a:t>Mohseni</a:t>
            </a:r>
            <a:r>
              <a:rPr lang="en-US" sz="4800" b="0" i="0" u="none" strike="noStrike" dirty="0">
                <a:solidFill>
                  <a:srgbClr val="000000"/>
                </a:solidFill>
                <a:effectLst/>
                <a:latin typeface="Calibri" panose="020F0502020204030204" pitchFamily="34" charset="0"/>
                <a:cs typeface="Calibri" panose="020F0502020204030204" pitchFamily="34" charset="0"/>
              </a:rPr>
              <a:t> Ahooyi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Katherine Beigel</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Elizabeth Margolskee</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2</a:t>
            </a:r>
            <a:r>
              <a:rPr lang="en-US" sz="4800" b="0" i="0" u="none" strike="noStrike" dirty="0">
                <a:solidFill>
                  <a:srgbClr val="000000"/>
                </a:solidFill>
                <a:effectLst/>
                <a:latin typeface="Calibri" panose="020F0502020204030204" pitchFamily="34" charset="0"/>
                <a:cs typeface="Calibri" panose="020F0502020204030204" pitchFamily="34" charset="0"/>
              </a:rPr>
              <a:t>, Deanne Taylor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1,3</a:t>
            </a:r>
            <a:r>
              <a:rPr lang="en-US" sz="4800" b="0" i="0" u="none" strike="noStrike" dirty="0">
                <a:solidFill>
                  <a:srgbClr val="000000"/>
                </a:solidFill>
                <a:effectLst/>
                <a:latin typeface="Calibri" panose="020F0502020204030204" pitchFamily="34" charset="0"/>
                <a:cs typeface="Calibri" panose="020F0502020204030204" pitchFamily="34" charset="0"/>
              </a:rPr>
              <a:t> </a:t>
            </a:r>
            <a:endParaRPr lang="en-US" sz="48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91E81AE8-2A56-DA41-FAAC-DB78F7CCEC2F}"/>
              </a:ext>
            </a:extLst>
          </p:cNvPr>
          <p:cNvSpPr txBox="1"/>
          <p:nvPr/>
        </p:nvSpPr>
        <p:spPr>
          <a:xfrm>
            <a:off x="4241613" y="4596380"/>
            <a:ext cx="31884730" cy="1477328"/>
          </a:xfrm>
          <a:prstGeom prst="rect">
            <a:avLst/>
          </a:prstGeom>
          <a:noFill/>
        </p:spPr>
        <p:txBody>
          <a:bodyPr wrap="square" rtlCol="0">
            <a:spAutoFit/>
          </a:bodyPr>
          <a:lstStyle/>
          <a:p>
            <a:pPr algn="ctr" rtl="0" fontAlgn="base">
              <a:spcBef>
                <a:spcPts val="0"/>
              </a:spcBef>
              <a:spcAft>
                <a:spcPts val="0"/>
              </a:spcAft>
            </a:pPr>
            <a:r>
              <a:rPr lang="en-US" sz="3600" i="0" u="none" strike="noStrike" baseline="30000" dirty="0">
                <a:solidFill>
                  <a:srgbClr val="000000"/>
                </a:solidFill>
                <a:effectLst/>
                <a:latin typeface="Calibri" panose="020F0502020204030204" pitchFamily="34" charset="0"/>
                <a:cs typeface="Calibri" panose="020F0502020204030204" pitchFamily="34" charset="0"/>
              </a:rPr>
              <a:t>1 </a:t>
            </a:r>
            <a:r>
              <a:rPr lang="en-US" sz="3600" b="0" i="0" u="none" strike="noStrike" dirty="0">
                <a:solidFill>
                  <a:srgbClr val="000000"/>
                </a:solidFill>
                <a:effectLst/>
                <a:latin typeface="Calibri" panose="020F0502020204030204" pitchFamily="34" charset="0"/>
                <a:cs typeface="Calibri" panose="020F0502020204030204" pitchFamily="34" charset="0"/>
              </a:rPr>
              <a:t>The Department of Biomedical and Health Informatics, The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2</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Pathology &amp; Laboratory Medicine,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3</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Pediatrics, University of Pennsylvania Perelman Medical School, Philadelphia PA </a:t>
            </a:r>
          </a:p>
          <a:p>
            <a:endParaRPr lang="en-US" dirty="0"/>
          </a:p>
        </p:txBody>
      </p:sp>
      <p:sp>
        <p:nvSpPr>
          <p:cNvPr id="10" name="TextBox 9">
            <a:extLst>
              <a:ext uri="{FF2B5EF4-FFF2-40B4-BE49-F238E27FC236}">
                <a16:creationId xmlns:a16="http://schemas.microsoft.com/office/drawing/2014/main" id="{E8088694-867E-FFA3-7FEB-5D65DDD915E5}"/>
              </a:ext>
            </a:extLst>
          </p:cNvPr>
          <p:cNvSpPr txBox="1"/>
          <p:nvPr/>
        </p:nvSpPr>
        <p:spPr>
          <a:xfrm>
            <a:off x="449589" y="6119881"/>
            <a:ext cx="16860148"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Abstract</a:t>
            </a:r>
          </a:p>
        </p:txBody>
      </p:sp>
      <p:sp>
        <p:nvSpPr>
          <p:cNvPr id="11" name="TextBox 10">
            <a:extLst>
              <a:ext uri="{FF2B5EF4-FFF2-40B4-BE49-F238E27FC236}">
                <a16:creationId xmlns:a16="http://schemas.microsoft.com/office/drawing/2014/main" id="{9CD2B5B8-DE47-F12D-07CC-19D690C6F0B7}"/>
              </a:ext>
            </a:extLst>
          </p:cNvPr>
          <p:cNvSpPr txBox="1"/>
          <p:nvPr/>
        </p:nvSpPr>
        <p:spPr>
          <a:xfrm>
            <a:off x="449588" y="18227514"/>
            <a:ext cx="16860149"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Background</a:t>
            </a:r>
          </a:p>
        </p:txBody>
      </p:sp>
      <p:sp>
        <p:nvSpPr>
          <p:cNvPr id="12" name="TextBox 11">
            <a:extLst>
              <a:ext uri="{FF2B5EF4-FFF2-40B4-BE49-F238E27FC236}">
                <a16:creationId xmlns:a16="http://schemas.microsoft.com/office/drawing/2014/main" id="{0B7EAF46-20C4-FE66-82C2-B3CD62947DEE}"/>
              </a:ext>
            </a:extLst>
          </p:cNvPr>
          <p:cNvSpPr txBox="1"/>
          <p:nvPr/>
        </p:nvSpPr>
        <p:spPr>
          <a:xfrm>
            <a:off x="370801" y="35631948"/>
            <a:ext cx="16938937"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Databases</a:t>
            </a:r>
          </a:p>
        </p:txBody>
      </p:sp>
      <p:sp>
        <p:nvSpPr>
          <p:cNvPr id="14" name="TextBox 13">
            <a:extLst>
              <a:ext uri="{FF2B5EF4-FFF2-40B4-BE49-F238E27FC236}">
                <a16:creationId xmlns:a16="http://schemas.microsoft.com/office/drawing/2014/main" id="{00A9544D-2947-0D99-F67E-8EB861CA5785}"/>
              </a:ext>
            </a:extLst>
          </p:cNvPr>
          <p:cNvSpPr txBox="1"/>
          <p:nvPr/>
        </p:nvSpPr>
        <p:spPr>
          <a:xfrm>
            <a:off x="370803" y="7122504"/>
            <a:ext cx="16781364" cy="11480066"/>
          </a:xfrm>
          <a:prstGeom prst="rect">
            <a:avLst/>
          </a:prstGeom>
          <a:noFill/>
        </p:spPr>
        <p:txBody>
          <a:bodyPr wrap="square" rtlCol="0">
            <a:spAutoFit/>
          </a:bodyPr>
          <a:lstStyle/>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Objective: </a:t>
            </a:r>
            <a:r>
              <a:rPr lang="en-US" sz="3200" b="0" i="0" u="none" strike="noStrike" dirty="0">
                <a:solidFill>
                  <a:srgbClr val="0E101A"/>
                </a:solidFill>
                <a:effectLst/>
                <a:latin typeface="Calibri" panose="020F0502020204030204" pitchFamily="34" charset="0"/>
                <a:cs typeface="Calibri" panose="020F0502020204030204" pitchFamily="34" charset="0"/>
              </a:rPr>
              <a:t>This study aimed to extract tumor names from the National Institute of Health's (NIH) clinical trials registry (</a:t>
            </a:r>
            <a:r>
              <a:rPr lang="en-US" sz="3200" b="0" i="0" u="none" strike="noStrike" dirty="0" err="1">
                <a:solidFill>
                  <a:srgbClr val="0E101A"/>
                </a:solidFill>
                <a:effectLst/>
                <a:latin typeface="Calibri" panose="020F0502020204030204" pitchFamily="34" charset="0"/>
                <a:cs typeface="Calibri" panose="020F0502020204030204" pitchFamily="34" charset="0"/>
              </a:rPr>
              <a:t>ClinicalTrials.gov</a:t>
            </a:r>
            <a:r>
              <a:rPr lang="en-US" sz="3200" b="0" i="0" u="none" strike="noStrike" dirty="0">
                <a:solidFill>
                  <a:srgbClr val="0E101A"/>
                </a:solidFill>
                <a:effectLst/>
                <a:latin typeface="Calibri" panose="020F0502020204030204" pitchFamily="34" charset="0"/>
                <a:cs typeface="Calibri" panose="020F0502020204030204" pitchFamily="34" charset="0"/>
              </a:rPr>
              <a:t>) and standardize them according to the corresponding tumor terminology established in the World Health Organization's (WHO) tumor classification system and the National Cancer Institute Thesaurus (</a:t>
            </a:r>
            <a:r>
              <a:rPr lang="en-US" sz="3200" b="0" i="0" u="none" strike="noStrike" dirty="0" err="1">
                <a:solidFill>
                  <a:srgbClr val="0E101A"/>
                </a:solidFill>
                <a:effectLst/>
                <a:latin typeface="Calibri" panose="020F0502020204030204" pitchFamily="34" charset="0"/>
                <a:cs typeface="Calibri" panose="020F0502020204030204" pitchFamily="34" charset="0"/>
              </a:rPr>
              <a:t>NCIt</a:t>
            </a:r>
            <a:r>
              <a:rPr lang="en-US" sz="3200" b="0" i="0" u="none" strike="noStrike" dirty="0">
                <a:solidFill>
                  <a:srgbClr val="0E101A"/>
                </a:solidFill>
                <a:effectLst/>
                <a:latin typeface="Calibri" panose="020F0502020204030204" pitchFamily="34" charset="0"/>
                <a:cs typeface="Calibri" panose="020F0502020204030204" pitchFamily="34" charset="0"/>
              </a:rPr>
              <a:t>).</a:t>
            </a:r>
            <a:endParaRPr lang="en-US" sz="3200" b="0" dirty="0">
              <a:effectLst/>
              <a:latin typeface="Calibri" panose="020F0502020204030204" pitchFamily="34" charset="0"/>
              <a:cs typeface="Calibri" panose="020F0502020204030204" pitchFamily="34" charset="0"/>
            </a:endParaRP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Materials and Methods:</a:t>
            </a:r>
            <a:r>
              <a:rPr lang="en-US" sz="3200" dirty="0">
                <a:latin typeface="Calibri" panose="020F0502020204030204" pitchFamily="34" charset="0"/>
                <a:cs typeface="Calibri" panose="020F0502020204030204" pitchFamily="34" charset="0"/>
              </a:rPr>
              <a:t> </a:t>
            </a:r>
            <a:r>
              <a:rPr lang="en-US" sz="3200" b="0" i="0" u="none" strike="noStrike" dirty="0">
                <a:solidFill>
                  <a:srgbClr val="0E101A"/>
                </a:solidFill>
                <a:effectLst/>
                <a:latin typeface="Calibri" panose="020F0502020204030204" pitchFamily="34" charset="0"/>
                <a:cs typeface="Calibri" panose="020F0502020204030204" pitchFamily="34" charset="0"/>
              </a:rPr>
              <a:t>We developed a computational pipeline that loads the disease data file from NIH's clinical trials registry and identifies tumors from the rest of the diseases. Following the tumor identification, each tumor from the registry is mapped to a standardized tumor terminology from the WHO tumor classification system and NCIT using twelve text standardization methods based on text-similarity and text-embedding methods. We evaluate each of these methods on a subset of tumors derived from the registry to evaluate their accuracies in mapping the tumors to their standardized tumor terminology in the WHO tumor classification system. We limit the accuracy evaluation to only the WHO tumor classification system as it is considered the gold standard for tumor nomenclature.</a:t>
            </a:r>
            <a:endParaRPr lang="en-US" sz="3200" b="0" dirty="0">
              <a:effectLst/>
              <a:latin typeface="Calibri" panose="020F0502020204030204" pitchFamily="34" charset="0"/>
              <a:cs typeface="Calibri" panose="020F0502020204030204" pitchFamily="34" charset="0"/>
            </a:endParaRP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Results:</a:t>
            </a:r>
            <a:r>
              <a:rPr lang="en-US" sz="3200" dirty="0">
                <a:latin typeface="Calibri" panose="020F0502020204030204" pitchFamily="34" charset="0"/>
                <a:cs typeface="Calibri" panose="020F0502020204030204" pitchFamily="34" charset="0"/>
              </a:rPr>
              <a:t> </a:t>
            </a:r>
            <a:r>
              <a:rPr lang="en-US" sz="3200" b="0" i="0" u="none" strike="noStrike" dirty="0">
                <a:solidFill>
                  <a:srgbClr val="0E101A"/>
                </a:solidFill>
                <a:effectLst/>
                <a:latin typeface="Calibri" panose="020F0502020204030204" pitchFamily="34" charset="0"/>
                <a:cs typeface="Calibri" panose="020F0502020204030204" pitchFamily="34" charset="0"/>
              </a:rPr>
              <a:t>Our results revealed that embedding-based text standardization methods outperformed methods based on text-matching algorithms. We generated two different sets of embeddings from OpenAI’s large language models and observed that accuracy of methods improved with embeddings that had higher dimensions. In particular, we found that finding the closest WHO term to a given tumor name from the registry using Euclidean distance outperformed the other methods.</a:t>
            </a:r>
            <a:endParaRPr lang="en-US" sz="3200" b="0" dirty="0">
              <a:effectLst/>
              <a:latin typeface="Calibri" panose="020F0502020204030204" pitchFamily="34" charset="0"/>
              <a:cs typeface="Calibri" panose="020F0502020204030204" pitchFamily="34" charset="0"/>
            </a:endParaRP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Discussion and Conclusion:</a:t>
            </a:r>
            <a:r>
              <a:rPr lang="en-US" sz="3200" dirty="0">
                <a:latin typeface="Calibri" panose="020F0502020204030204" pitchFamily="34" charset="0"/>
                <a:cs typeface="Calibri" panose="020F0502020204030204" pitchFamily="34" charset="0"/>
              </a:rPr>
              <a:t> </a:t>
            </a:r>
            <a:r>
              <a:rPr lang="en-US" sz="3200" b="0" i="0" u="none" strike="noStrike" dirty="0">
                <a:solidFill>
                  <a:srgbClr val="0E101A"/>
                </a:solidFill>
                <a:effectLst/>
                <a:latin typeface="Calibri" panose="020F0502020204030204" pitchFamily="34" charset="0"/>
                <a:cs typeface="Calibri" panose="020F0502020204030204" pitchFamily="34" charset="0"/>
              </a:rPr>
              <a:t>The tumor names in the NIH clinical trials registry are not standardized, making integrating this data with other biomedical databases challenging. Therefore, we developed a computational pipeline that identifies tumors from the NIH clinical trials registry and standardizes them according to the standardized terms established in the WHO tumors classification system. </a:t>
            </a:r>
            <a:endParaRPr lang="en-US" sz="3200" b="0" dirty="0">
              <a:effectLst/>
              <a:latin typeface="Calibri" panose="020F0502020204030204" pitchFamily="34" charset="0"/>
              <a:cs typeface="Calibri" panose="020F0502020204030204" pitchFamily="34" charset="0"/>
            </a:endParaRPr>
          </a:p>
          <a:p>
            <a:br>
              <a:rPr lang="en-US" dirty="0"/>
            </a:br>
            <a:endParaRPr lang="en-US" dirty="0"/>
          </a:p>
        </p:txBody>
      </p:sp>
      <p:sp>
        <p:nvSpPr>
          <p:cNvPr id="15" name="TextBox 14">
            <a:extLst>
              <a:ext uri="{FF2B5EF4-FFF2-40B4-BE49-F238E27FC236}">
                <a16:creationId xmlns:a16="http://schemas.microsoft.com/office/drawing/2014/main" id="{4E1CDC3C-5BE8-F087-353A-294200411849}"/>
              </a:ext>
            </a:extLst>
          </p:cNvPr>
          <p:cNvSpPr txBox="1"/>
          <p:nvPr/>
        </p:nvSpPr>
        <p:spPr>
          <a:xfrm>
            <a:off x="17539395" y="6018353"/>
            <a:ext cx="20415816"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Methods</a:t>
            </a:r>
          </a:p>
        </p:txBody>
      </p:sp>
      <p:pic>
        <p:nvPicPr>
          <p:cNvPr id="17" name="Picture 16">
            <a:extLst>
              <a:ext uri="{FF2B5EF4-FFF2-40B4-BE49-F238E27FC236}">
                <a16:creationId xmlns:a16="http://schemas.microsoft.com/office/drawing/2014/main" id="{5BC63144-9BA6-481A-7ACC-65121C8E2909}"/>
              </a:ext>
            </a:extLst>
          </p:cNvPr>
          <p:cNvPicPr>
            <a:picLocks noChangeAspect="1"/>
          </p:cNvPicPr>
          <p:nvPr/>
        </p:nvPicPr>
        <p:blipFill>
          <a:blip r:embed="rId5"/>
          <a:stretch>
            <a:fillRect/>
          </a:stretch>
        </p:blipFill>
        <p:spPr>
          <a:xfrm>
            <a:off x="4760597" y="37065076"/>
            <a:ext cx="6113349" cy="2548647"/>
          </a:xfrm>
          <a:prstGeom prst="rect">
            <a:avLst/>
          </a:prstGeom>
        </p:spPr>
      </p:pic>
      <p:pic>
        <p:nvPicPr>
          <p:cNvPr id="19" name="Picture 18" descr="A close up of a logo&#10;&#10;Description automatically generated">
            <a:extLst>
              <a:ext uri="{FF2B5EF4-FFF2-40B4-BE49-F238E27FC236}">
                <a16:creationId xmlns:a16="http://schemas.microsoft.com/office/drawing/2014/main" id="{060DA954-7A0D-C0C4-694A-D49E66C6D608}"/>
              </a:ext>
            </a:extLst>
          </p:cNvPr>
          <p:cNvPicPr>
            <a:picLocks noChangeAspect="1"/>
          </p:cNvPicPr>
          <p:nvPr/>
        </p:nvPicPr>
        <p:blipFill>
          <a:blip r:embed="rId6"/>
          <a:stretch>
            <a:fillRect/>
          </a:stretch>
        </p:blipFill>
        <p:spPr>
          <a:xfrm>
            <a:off x="11623328" y="37065076"/>
            <a:ext cx="5686409" cy="2282520"/>
          </a:xfrm>
          <a:prstGeom prst="rect">
            <a:avLst/>
          </a:prstGeom>
        </p:spPr>
      </p:pic>
      <p:pic>
        <p:nvPicPr>
          <p:cNvPr id="21" name="Picture 20" descr="A blue and black logo&#10;&#10;Description automatically generated">
            <a:extLst>
              <a:ext uri="{FF2B5EF4-FFF2-40B4-BE49-F238E27FC236}">
                <a16:creationId xmlns:a16="http://schemas.microsoft.com/office/drawing/2014/main" id="{2451FB18-E253-84AA-DD2D-9CF03C8BA5F5}"/>
              </a:ext>
            </a:extLst>
          </p:cNvPr>
          <p:cNvPicPr>
            <a:picLocks noChangeAspect="1"/>
          </p:cNvPicPr>
          <p:nvPr/>
        </p:nvPicPr>
        <p:blipFill>
          <a:blip r:embed="rId7"/>
          <a:stretch>
            <a:fillRect/>
          </a:stretch>
        </p:blipFill>
        <p:spPr>
          <a:xfrm>
            <a:off x="370802" y="37014259"/>
            <a:ext cx="3640413" cy="2928450"/>
          </a:xfrm>
          <a:prstGeom prst="rect">
            <a:avLst/>
          </a:prstGeom>
        </p:spPr>
      </p:pic>
      <p:sp>
        <p:nvSpPr>
          <p:cNvPr id="23" name="TextBox 22">
            <a:extLst>
              <a:ext uri="{FF2B5EF4-FFF2-40B4-BE49-F238E27FC236}">
                <a16:creationId xmlns:a16="http://schemas.microsoft.com/office/drawing/2014/main" id="{D37B5267-DD78-579C-EBB2-963E48C0E1E1}"/>
              </a:ext>
            </a:extLst>
          </p:cNvPr>
          <p:cNvSpPr txBox="1"/>
          <p:nvPr/>
        </p:nvSpPr>
        <p:spPr>
          <a:xfrm>
            <a:off x="304122" y="40207557"/>
            <a:ext cx="16781364" cy="5765681"/>
          </a:xfrm>
          <a:prstGeom prst="rect">
            <a:avLst/>
          </a:prstGeom>
          <a:noFill/>
        </p:spPr>
        <p:txBody>
          <a:bodyPr wrap="square">
            <a:spAutoFit/>
          </a:bodyPr>
          <a:lstStyle/>
          <a:p>
            <a:pPr algn="just">
              <a:spcAft>
                <a:spcPts val="2000"/>
              </a:spcAft>
            </a:pPr>
            <a:r>
              <a:rPr lang="en-US" sz="3200" dirty="0">
                <a:effectLst/>
                <a:latin typeface="Calibri" panose="020F0502020204030204" pitchFamily="34" charset="0"/>
                <a:cs typeface="Calibri" panose="020F0502020204030204" pitchFamily="34" charset="0"/>
              </a:rPr>
              <a:t>The Clinical Trials (CT) registry contains information on drugs used for treating various conditions. From the CT registry, we extracted </a:t>
            </a:r>
            <a:r>
              <a:rPr lang="en-US" sz="3200" b="0" i="0" u="none" strike="noStrike" dirty="0">
                <a:solidFill>
                  <a:srgbClr val="000000"/>
                </a:solidFill>
                <a:effectLst/>
                <a:latin typeface="Calibri" panose="020F0502020204030204" pitchFamily="34" charset="0"/>
                <a:cs typeface="Calibri" panose="020F0502020204030204" pitchFamily="34" charset="0"/>
              </a:rPr>
              <a:t> 801,197 records of conditions. Our pipeline extracted 105,483 unique diseases of which 13,230 were tumors. Among the 13,230 tumors, 6324 tumors were pediatric tumors. </a:t>
            </a:r>
            <a:endParaRPr lang="en-US" sz="3200" dirty="0">
              <a:solidFill>
                <a:srgbClr val="000000"/>
              </a:solidFill>
              <a:latin typeface="Calibri" panose="020F0502020204030204" pitchFamily="34" charset="0"/>
              <a:cs typeface="Calibri" panose="020F0502020204030204" pitchFamily="34" charset="0"/>
            </a:endParaRPr>
          </a:p>
          <a:p>
            <a:pPr algn="just">
              <a:spcAft>
                <a:spcPts val="2000"/>
              </a:spcAft>
            </a:pPr>
            <a:r>
              <a:rPr lang="en-US" sz="3200" dirty="0">
                <a:effectLst/>
                <a:latin typeface="Calibri" panose="020F0502020204030204" pitchFamily="34" charset="0"/>
                <a:cs typeface="Calibri" panose="020F0502020204030204" pitchFamily="34" charset="0"/>
              </a:rPr>
              <a:t>The WHO Tumor Classification database consists names of adult and pediatric tumors. The database is considered the gold standard for tumor nomenclature and is used for standardization of the tumors identified from the CT registry. We considered  5</a:t>
            </a:r>
            <a:r>
              <a:rPr lang="en-US" sz="3200" baseline="30000" dirty="0">
                <a:effectLst/>
                <a:latin typeface="Calibri" panose="020F0502020204030204" pitchFamily="34" charset="0"/>
                <a:cs typeface="Calibri" panose="020F0502020204030204" pitchFamily="34" charset="0"/>
              </a:rPr>
              <a:t>th</a:t>
            </a:r>
            <a:r>
              <a:rPr lang="en-US" sz="3200" dirty="0">
                <a:effectLst/>
                <a:latin typeface="Calibri" panose="020F0502020204030204" pitchFamily="34" charset="0"/>
                <a:cs typeface="Calibri" panose="020F0502020204030204" pitchFamily="34" charset="0"/>
              </a:rPr>
              <a:t>, 4</a:t>
            </a:r>
            <a:r>
              <a:rPr lang="en-US" sz="3200" baseline="30000" dirty="0">
                <a:effectLst/>
                <a:latin typeface="Calibri" panose="020F0502020204030204" pitchFamily="34" charset="0"/>
                <a:cs typeface="Calibri" panose="020F0502020204030204" pitchFamily="34" charset="0"/>
              </a:rPr>
              <a:t>th</a:t>
            </a:r>
            <a:r>
              <a:rPr lang="en-US" sz="3200" dirty="0">
                <a:effectLst/>
                <a:latin typeface="Calibri" panose="020F0502020204030204" pitchFamily="34" charset="0"/>
                <a:cs typeface="Calibri" panose="020F0502020204030204" pitchFamily="34" charset="0"/>
              </a:rPr>
              <a:t> and 3</a:t>
            </a:r>
            <a:r>
              <a:rPr lang="en-US" sz="3200" baseline="30000" dirty="0">
                <a:effectLst/>
                <a:latin typeface="Calibri" panose="020F0502020204030204" pitchFamily="34" charset="0"/>
                <a:cs typeface="Calibri" panose="020F0502020204030204" pitchFamily="34" charset="0"/>
              </a:rPr>
              <a:t>rd</a:t>
            </a:r>
            <a:r>
              <a:rPr lang="en-US" sz="3200" dirty="0">
                <a:effectLst/>
                <a:latin typeface="Calibri" panose="020F0502020204030204" pitchFamily="34" charset="0"/>
                <a:cs typeface="Calibri" panose="020F0502020204030204" pitchFamily="34" charset="0"/>
              </a:rPr>
              <a:t> editions of the WHO Tumor Classification database for standardizing the tumor </a:t>
            </a:r>
            <a:r>
              <a:rPr lang="en-US" sz="3200" dirty="0">
                <a:latin typeface="Calibri" panose="020F0502020204030204" pitchFamily="34" charset="0"/>
                <a:cs typeface="Calibri" panose="020F0502020204030204" pitchFamily="34" charset="0"/>
              </a:rPr>
              <a:t>names in the </a:t>
            </a:r>
            <a:r>
              <a:rPr lang="en-US" sz="3200" dirty="0">
                <a:effectLst/>
                <a:latin typeface="Calibri" panose="020F0502020204030204" pitchFamily="34" charset="0"/>
                <a:cs typeface="Calibri" panose="020F0502020204030204" pitchFamily="34" charset="0"/>
              </a:rPr>
              <a:t>CT registry. </a:t>
            </a:r>
            <a:br>
              <a:rPr lang="en-US" sz="3200" dirty="0">
                <a:effectLst/>
                <a:latin typeface="Calibri" panose="020F0502020204030204" pitchFamily="34" charset="0"/>
                <a:cs typeface="Calibri" panose="020F0502020204030204" pitchFamily="34" charset="0"/>
              </a:rPr>
            </a:b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The Nationa</a:t>
            </a:r>
            <a:r>
              <a:rPr lang="en-US" sz="3200" dirty="0">
                <a:latin typeface="Calibri" panose="020F0502020204030204" pitchFamily="34" charset="0"/>
                <a:cs typeface="Calibri" panose="020F0502020204030204" pitchFamily="34" charset="0"/>
              </a:rPr>
              <a:t>l Cancer Institute thesaurus (</a:t>
            </a:r>
            <a:r>
              <a:rPr lang="en-US" sz="3200" dirty="0" err="1">
                <a:latin typeface="Calibri" panose="020F0502020204030204" pitchFamily="34" charset="0"/>
                <a:cs typeface="Calibri" panose="020F0502020204030204" pitchFamily="34" charset="0"/>
              </a:rPr>
              <a:t>NCIt</a:t>
            </a:r>
            <a:r>
              <a:rPr lang="en-US" sz="3200" dirty="0">
                <a:latin typeface="Calibri" panose="020F0502020204030204" pitchFamily="34" charset="0"/>
                <a:cs typeface="Calibri" panose="020F0502020204030204" pitchFamily="34" charset="0"/>
              </a:rPr>
              <a:t>) also provides standardized tumor terms and it is also used for standardizing the tumor names from the clinical trials registry.  </a:t>
            </a:r>
            <a:r>
              <a:rPr lang="en-US" sz="3200" dirty="0">
                <a:effectLst/>
                <a:latin typeface="Calibri" panose="020F0502020204030204" pitchFamily="34" charset="0"/>
                <a:cs typeface="Calibri" panose="020F0502020204030204" pitchFamily="34" charset="0"/>
              </a:rPr>
              <a:t> </a:t>
            </a:r>
          </a:p>
        </p:txBody>
      </p:sp>
      <p:sp>
        <p:nvSpPr>
          <p:cNvPr id="2" name="TextBox 1">
            <a:extLst>
              <a:ext uri="{FF2B5EF4-FFF2-40B4-BE49-F238E27FC236}">
                <a16:creationId xmlns:a16="http://schemas.microsoft.com/office/drawing/2014/main" id="{05513DD5-8E16-31D2-3E54-D9396CAD46BC}"/>
              </a:ext>
            </a:extLst>
          </p:cNvPr>
          <p:cNvSpPr txBox="1"/>
          <p:nvPr/>
        </p:nvSpPr>
        <p:spPr>
          <a:xfrm>
            <a:off x="17827511" y="34495398"/>
            <a:ext cx="19433003"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Results</a:t>
            </a:r>
          </a:p>
        </p:txBody>
      </p:sp>
      <p:sp>
        <p:nvSpPr>
          <p:cNvPr id="4" name="TextBox 3">
            <a:extLst>
              <a:ext uri="{FF2B5EF4-FFF2-40B4-BE49-F238E27FC236}">
                <a16:creationId xmlns:a16="http://schemas.microsoft.com/office/drawing/2014/main" id="{2CCABBB9-EEA5-5712-3847-0F52AE920956}"/>
              </a:ext>
            </a:extLst>
          </p:cNvPr>
          <p:cNvSpPr txBox="1"/>
          <p:nvPr/>
        </p:nvSpPr>
        <p:spPr>
          <a:xfrm>
            <a:off x="18282684" y="37539772"/>
            <a:ext cx="16623792"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Future Work</a:t>
            </a:r>
          </a:p>
        </p:txBody>
      </p:sp>
      <p:sp>
        <p:nvSpPr>
          <p:cNvPr id="6" name="TextBox 5">
            <a:extLst>
              <a:ext uri="{FF2B5EF4-FFF2-40B4-BE49-F238E27FC236}">
                <a16:creationId xmlns:a16="http://schemas.microsoft.com/office/drawing/2014/main" id="{FA795F76-3BF9-EEE4-0B2A-CC61A2FE7E68}"/>
              </a:ext>
            </a:extLst>
          </p:cNvPr>
          <p:cNvSpPr txBox="1"/>
          <p:nvPr/>
        </p:nvSpPr>
        <p:spPr>
          <a:xfrm>
            <a:off x="-1" y="46610020"/>
            <a:ext cx="38404801"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References</a:t>
            </a:r>
          </a:p>
        </p:txBody>
      </p:sp>
      <p:sp>
        <p:nvSpPr>
          <p:cNvPr id="13" name="TextBox 12">
            <a:extLst>
              <a:ext uri="{FF2B5EF4-FFF2-40B4-BE49-F238E27FC236}">
                <a16:creationId xmlns:a16="http://schemas.microsoft.com/office/drawing/2014/main" id="{027FDDFF-1753-0D17-7331-AAB8583044A5}"/>
              </a:ext>
            </a:extLst>
          </p:cNvPr>
          <p:cNvSpPr txBox="1"/>
          <p:nvPr/>
        </p:nvSpPr>
        <p:spPr>
          <a:xfrm>
            <a:off x="370802" y="19296454"/>
            <a:ext cx="16938937" cy="16619934"/>
          </a:xfrm>
          <a:prstGeom prst="rect">
            <a:avLst/>
          </a:prstGeom>
          <a:noFill/>
        </p:spPr>
        <p:txBody>
          <a:bodyPr wrap="square" rtlCol="0">
            <a:spAutoFit/>
          </a:bodyPr>
          <a:lstStyle/>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Cancer is a major global health problem </a:t>
            </a:r>
            <a:r>
              <a:rPr lang="en-US" sz="3200" dirty="0">
                <a:solidFill>
                  <a:srgbClr val="4A6EE0"/>
                </a:solidFill>
                <a:effectLst/>
                <a:latin typeface="Calibri" panose="020F0502020204030204" pitchFamily="34" charset="0"/>
                <a:cs typeface="Calibri" panose="020F0502020204030204" pitchFamily="34" charset="0"/>
                <a:hlinkClick r:id="rId8"/>
              </a:rPr>
              <a:t>[1]</a:t>
            </a:r>
            <a:r>
              <a:rPr lang="en-US" sz="3200" dirty="0">
                <a:solidFill>
                  <a:srgbClr val="0E101A"/>
                </a:solidFill>
                <a:effectLst/>
                <a:latin typeface="Calibri" panose="020F0502020204030204" pitchFamily="34" charset="0"/>
                <a:cs typeface="Calibri" panose="020F0502020204030204" pitchFamily="34" charset="0"/>
              </a:rPr>
              <a:t> and is the second-largest cause of death in the United States </a:t>
            </a:r>
            <a:r>
              <a:rPr lang="en-US" sz="3200" dirty="0">
                <a:solidFill>
                  <a:srgbClr val="4A6EE0"/>
                </a:solidFill>
                <a:effectLst/>
                <a:latin typeface="Calibri" panose="020F0502020204030204" pitchFamily="34" charset="0"/>
                <a:cs typeface="Calibri" panose="020F0502020204030204" pitchFamily="34" charset="0"/>
                <a:hlinkClick r:id="rId9"/>
              </a:rPr>
              <a:t>[2]</a:t>
            </a:r>
            <a:r>
              <a:rPr lang="en-US" sz="3200" dirty="0">
                <a:solidFill>
                  <a:srgbClr val="0E101A"/>
                </a:solidFill>
                <a:effectLst/>
                <a:latin typeface="Calibri" panose="020F0502020204030204" pitchFamily="34" charset="0"/>
                <a:cs typeface="Calibri" panose="020F0502020204030204" pitchFamily="34" charset="0"/>
              </a:rPr>
              <a:t>. Among children (ages 0 to 14 years) and adolescents (ages 15 to 19 years), in the US, pediatric cancer persists to be the second and fourth leading cause of death </a:t>
            </a:r>
            <a:r>
              <a:rPr lang="en-US" sz="3200" dirty="0">
                <a:solidFill>
                  <a:srgbClr val="4A6EE0"/>
                </a:solidFill>
                <a:effectLst/>
                <a:latin typeface="Calibri" panose="020F0502020204030204" pitchFamily="34" charset="0"/>
                <a:cs typeface="Calibri" panose="020F0502020204030204" pitchFamily="34" charset="0"/>
                <a:hlinkClick r:id="rId9"/>
              </a:rPr>
              <a:t>[2]</a:t>
            </a:r>
            <a:r>
              <a:rPr lang="en-US" sz="3200" dirty="0">
                <a:solidFill>
                  <a:srgbClr val="0E101A"/>
                </a:solidFill>
                <a:effectLst/>
                <a:latin typeface="Calibri" panose="020F0502020204030204" pitchFamily="34" charset="0"/>
                <a:cs typeface="Calibri" panose="020F0502020204030204" pitchFamily="34" charset="0"/>
              </a:rPr>
              <a:t>, despite the jump in 5-year survival rate to 80% in the last five decades </a:t>
            </a:r>
            <a:r>
              <a:rPr lang="en-US" sz="3200" dirty="0">
                <a:solidFill>
                  <a:srgbClr val="4A6EE0"/>
                </a:solidFill>
                <a:effectLst/>
                <a:latin typeface="Calibri" panose="020F0502020204030204" pitchFamily="34" charset="0"/>
                <a:cs typeface="Calibri" panose="020F0502020204030204" pitchFamily="34" charset="0"/>
                <a:hlinkClick r:id="rId10"/>
              </a:rPr>
              <a:t>[3]</a:t>
            </a:r>
            <a:r>
              <a:rPr lang="en-US" sz="3200" dirty="0">
                <a:solidFill>
                  <a:srgbClr val="0E101A"/>
                </a:solidFill>
                <a:effectLst/>
                <a:latin typeface="Calibri" panose="020F0502020204030204" pitchFamily="34" charset="0"/>
                <a:cs typeface="Calibri" panose="020F0502020204030204" pitchFamily="34" charset="0"/>
              </a:rPr>
              <a:t> </a:t>
            </a:r>
            <a:r>
              <a:rPr lang="en-US" sz="3200" dirty="0">
                <a:solidFill>
                  <a:srgbClr val="4A6EE0"/>
                </a:solidFill>
                <a:effectLst/>
                <a:latin typeface="Calibri" panose="020F0502020204030204" pitchFamily="34" charset="0"/>
                <a:cs typeface="Calibri" panose="020F0502020204030204" pitchFamily="34" charset="0"/>
                <a:hlinkClick r:id="rId11"/>
              </a:rPr>
              <a:t>[4]</a:t>
            </a:r>
            <a:r>
              <a:rPr lang="en-US" sz="3200" dirty="0">
                <a:solidFill>
                  <a:srgbClr val="0E101A"/>
                </a:solidFill>
                <a:effectLst/>
                <a:latin typeface="Calibri" panose="020F0502020204030204" pitchFamily="34" charset="0"/>
                <a:cs typeface="Calibri" panose="020F0502020204030204" pitchFamily="34" charset="0"/>
              </a:rPr>
              <a:t>. Compared to adult cancers, pediatric cancers are rarer and with fewer available therapeutic agents that have been tested in clinical trials due to challenges associated with recruiting statistically significant and diverse pediatric populations to support the various phases of clinical trials, logistical issues related to clinical trial-site location and molecular heterogeneity of tumors </a:t>
            </a:r>
            <a:r>
              <a:rPr lang="en-US" sz="3200" dirty="0">
                <a:solidFill>
                  <a:srgbClr val="4A6EE0"/>
                </a:solidFill>
                <a:effectLst/>
                <a:latin typeface="Calibri" panose="020F0502020204030204" pitchFamily="34" charset="0"/>
                <a:cs typeface="Calibri" panose="020F0502020204030204" pitchFamily="34" charset="0"/>
                <a:hlinkClick r:id="rId12"/>
              </a:rPr>
              <a:t>[7,8]</a:t>
            </a:r>
            <a:r>
              <a:rPr lang="en-US" sz="3200" dirty="0">
                <a:solidFill>
                  <a:srgbClr val="0E101A"/>
                </a:solidFill>
                <a:effectLst/>
                <a:latin typeface="Calibri" panose="020F0502020204030204" pitchFamily="34" charset="0"/>
                <a:cs typeface="Calibri" panose="020F0502020204030204" pitchFamily="34" charset="0"/>
              </a:rPr>
              <a:t>.  Therefore, to understand the therapeutic landscape associated with adult and pediatric tumors, it is critical to extract and analyze data from various biomedical databases, especially the National Institutes of Health (NIH) Clinical Trials Registry (CT Registry). The CT registry stores data about various aspects of a clinical trial in separate text files in its database. One such file is the conditions file, which informs the users about the conditions/diseases being studied for a clinical trial. Thus, the condition file is the key to extracting cancer information from the CT registry. </a:t>
            </a: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Even though there are established protocols for submitting data into the CT registry and maintaining data integrity, our analysis of the conditions data revealed that the conditions file contains various inconsistencies in the form of extraneous information, typographical errors, missing values, etc. Furthermore, the tumor names need to be extracted from the file from the rest of the conditions, and the tumor names are not necessarily standardized with respect to the World Health Organization's tumor classification system (WHO database) and the National Cancer Institute Thesaurus (</a:t>
            </a:r>
            <a:r>
              <a:rPr lang="en-US" sz="3200" dirty="0" err="1">
                <a:solidFill>
                  <a:srgbClr val="0E101A"/>
                </a:solidFill>
                <a:effectLst/>
                <a:latin typeface="Calibri" panose="020F0502020204030204" pitchFamily="34" charset="0"/>
                <a:cs typeface="Calibri" panose="020F0502020204030204" pitchFamily="34" charset="0"/>
              </a:rPr>
              <a:t>NCIt</a:t>
            </a:r>
            <a:r>
              <a:rPr lang="en-US" sz="3200" dirty="0">
                <a:solidFill>
                  <a:srgbClr val="0E101A"/>
                </a:solidFill>
                <a:effectLst/>
                <a:latin typeface="Calibri" panose="020F0502020204030204" pitchFamily="34" charset="0"/>
                <a:cs typeface="Calibri" panose="020F0502020204030204" pitchFamily="34" charset="0"/>
              </a:rPr>
              <a:t> database). These discrepancies must be addressed before the data can be used for further downstream analysis.</a:t>
            </a: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To this end, we developed a computational pipeline that:</a:t>
            </a:r>
          </a:p>
          <a:p>
            <a:pPr algn="just">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Extracts tumors from the rest of the conditions file in the CT registry. </a:t>
            </a:r>
          </a:p>
          <a:p>
            <a:pPr algn="just">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Annotates extracted tumors as pediatric or adult tumors. </a:t>
            </a:r>
          </a:p>
          <a:p>
            <a:pPr algn="just">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Standardizes tumors with respect to the WHO and </a:t>
            </a:r>
            <a:r>
              <a:rPr lang="en-US" sz="3200" dirty="0" err="1">
                <a:solidFill>
                  <a:srgbClr val="0E101A"/>
                </a:solidFill>
                <a:effectLst/>
                <a:latin typeface="Calibri" panose="020F0502020204030204" pitchFamily="34" charset="0"/>
                <a:cs typeface="Calibri" panose="020F0502020204030204" pitchFamily="34" charset="0"/>
              </a:rPr>
              <a:t>NCIt</a:t>
            </a:r>
            <a:r>
              <a:rPr lang="en-US" sz="3200" dirty="0">
                <a:solidFill>
                  <a:srgbClr val="0E101A"/>
                </a:solidFill>
                <a:effectLst/>
                <a:latin typeface="Calibri" panose="020F0502020204030204" pitchFamily="34" charset="0"/>
                <a:cs typeface="Calibri" panose="020F0502020204030204" pitchFamily="34" charset="0"/>
              </a:rPr>
              <a:t> databases. </a:t>
            </a:r>
          </a:p>
          <a:p>
            <a:pPr algn="just">
              <a:spcBef>
                <a:spcPts val="0"/>
              </a:spcBef>
              <a:spcAft>
                <a:spcPts val="0"/>
              </a:spcAft>
              <a:buFont typeface="+mj-lt"/>
              <a:buAutoNum type="arabicPeriod"/>
            </a:pPr>
            <a:endParaRPr lang="en-US" sz="3200" dirty="0">
              <a:solidFill>
                <a:srgbClr val="0E101A"/>
              </a:solidFill>
              <a:effectLst/>
              <a:latin typeface="Calibri" panose="020F0502020204030204" pitchFamily="34" charset="0"/>
              <a:cs typeface="Calibri" panose="020F0502020204030204" pitchFamily="34" charset="0"/>
            </a:endParaRPr>
          </a:p>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We manually validated each of the CT registry condition terms that were identified as tumor and pediatric tumor by the pipeline. For each pediatric tumor, we also manually added a citation from peer-reviewed literature, governmental websites, or articles posted by a research institution stating that the tumor in question is a pediatric tumor.</a:t>
            </a:r>
          </a:p>
          <a:p>
            <a:endParaRPr lang="en-US" dirty="0"/>
          </a:p>
        </p:txBody>
      </p:sp>
      <p:sp>
        <p:nvSpPr>
          <p:cNvPr id="16" name="TextBox 15">
            <a:extLst>
              <a:ext uri="{FF2B5EF4-FFF2-40B4-BE49-F238E27FC236}">
                <a16:creationId xmlns:a16="http://schemas.microsoft.com/office/drawing/2014/main" id="{27B3E798-9FE3-5AAC-46DF-5DAB0F88680C}"/>
              </a:ext>
            </a:extLst>
          </p:cNvPr>
          <p:cNvSpPr txBox="1"/>
          <p:nvPr/>
        </p:nvSpPr>
        <p:spPr>
          <a:xfrm>
            <a:off x="17438161" y="19537560"/>
            <a:ext cx="20618281" cy="4524315"/>
          </a:xfrm>
          <a:prstGeom prst="rect">
            <a:avLst/>
          </a:prstGeom>
          <a:noFill/>
        </p:spPr>
        <p:txBody>
          <a:bodyPr wrap="square" rtlCol="0">
            <a:spAutoFit/>
          </a:bodyPr>
          <a:lstStyle/>
          <a:p>
            <a:pPr algn="just"/>
            <a:r>
              <a:rPr lang="en-US" sz="3200" dirty="0">
                <a:latin typeface="Calibri" panose="020F0502020204030204" pitchFamily="34" charset="0"/>
                <a:cs typeface="Calibri" panose="020F0502020204030204" pitchFamily="34" charset="0"/>
              </a:rPr>
              <a:t>We implemented several methods based on text-matching and text-embedding to standardize the tumor terms in the CT registry with respect to the WHO and </a:t>
            </a:r>
            <a:r>
              <a:rPr lang="en-US" sz="3200" dirty="0" err="1">
                <a:latin typeface="Calibri" panose="020F0502020204030204" pitchFamily="34" charset="0"/>
                <a:cs typeface="Calibri" panose="020F0502020204030204" pitchFamily="34" charset="0"/>
              </a:rPr>
              <a:t>NCIt</a:t>
            </a:r>
            <a:r>
              <a:rPr lang="en-US" sz="3200" dirty="0">
                <a:latin typeface="Calibri" panose="020F0502020204030204" pitchFamily="34" charset="0"/>
                <a:cs typeface="Calibri" panose="020F0502020204030204" pitchFamily="34" charset="0"/>
              </a:rPr>
              <a:t> databases. Text matching methods are based on edit distances, which are a class of metric that quantifies the syntactical differences between strings. The larger the edit distance between two strings, the further apart the strings are; thus, two strings with minimal edit distance could convey the same meaning. Text embeddings, on the other hand, are low-dimensional numeric vector representations of unstructured text data. Unlike edit distances, text embeddings focus on capturing the semantic and contextual meaning of the input text they encode; consequently, in the embedding vector space, texts with similar meanings should have embeddings close to each other, and texts that differ in meaning should be further apart </a:t>
            </a:r>
            <a:r>
              <a:rPr lang="en-US" sz="3200" dirty="0">
                <a:solidFill>
                  <a:srgbClr val="4A6EE0"/>
                </a:solidFill>
                <a:effectLst/>
                <a:latin typeface="Calibri" panose="020F0502020204030204" pitchFamily="34" charset="0"/>
                <a:cs typeface="Calibri" panose="020F0502020204030204" pitchFamily="34" charset="0"/>
                <a:hlinkClick r:id="rId13"/>
              </a:rPr>
              <a:t>[21–24]</a:t>
            </a:r>
            <a:r>
              <a:rPr lang="en-US" sz="3200" dirty="0">
                <a:latin typeface="Calibri" panose="020F0502020204030204" pitchFamily="34" charset="0"/>
                <a:cs typeface="Calibri" panose="020F0502020204030204" pitchFamily="34" charset="0"/>
              </a:rPr>
              <a:t>. The several methods used for standardizing tumor names in the CT registry is described and also depicted in the pipeline below. </a:t>
            </a:r>
          </a:p>
        </p:txBody>
      </p:sp>
      <p:pic>
        <p:nvPicPr>
          <p:cNvPr id="32" name="Picture 31" descr="A diagram of a company&#10;&#10;Description automatically generated">
            <a:extLst>
              <a:ext uri="{FF2B5EF4-FFF2-40B4-BE49-F238E27FC236}">
                <a16:creationId xmlns:a16="http://schemas.microsoft.com/office/drawing/2014/main" id="{02E85AC4-6FE5-A42A-06F8-4DFC24EE3E3E}"/>
              </a:ext>
            </a:extLst>
          </p:cNvPr>
          <p:cNvPicPr>
            <a:picLocks noChangeAspect="1"/>
          </p:cNvPicPr>
          <p:nvPr/>
        </p:nvPicPr>
        <p:blipFill>
          <a:blip r:embed="rId14"/>
          <a:stretch>
            <a:fillRect/>
          </a:stretch>
        </p:blipFill>
        <p:spPr>
          <a:xfrm>
            <a:off x="21242936" y="7053314"/>
            <a:ext cx="13008733" cy="12423729"/>
          </a:xfrm>
          <a:prstGeom prst="rect">
            <a:avLst/>
          </a:prstGeom>
        </p:spPr>
      </p:pic>
      <p:sp>
        <p:nvSpPr>
          <p:cNvPr id="33" name="TextBox 32">
            <a:extLst>
              <a:ext uri="{FF2B5EF4-FFF2-40B4-BE49-F238E27FC236}">
                <a16:creationId xmlns:a16="http://schemas.microsoft.com/office/drawing/2014/main" id="{BAAA3DD9-701D-C003-268B-4CEA325C8C21}"/>
              </a:ext>
            </a:extLst>
          </p:cNvPr>
          <p:cNvSpPr txBox="1"/>
          <p:nvPr/>
        </p:nvSpPr>
        <p:spPr>
          <a:xfrm>
            <a:off x="17502024" y="24023984"/>
            <a:ext cx="19569920" cy="8217634"/>
          </a:xfrm>
          <a:prstGeom prst="rect">
            <a:avLst/>
          </a:prstGeom>
          <a:noFill/>
        </p:spPr>
        <p:txBody>
          <a:bodyPr wrap="square" rtlCol="0">
            <a:spAutoFit/>
          </a:bodyPr>
          <a:lstStyle/>
          <a:p>
            <a:pPr>
              <a:spcBef>
                <a:spcPts val="0"/>
              </a:spcBef>
              <a:spcAft>
                <a:spcPts val="0"/>
              </a:spcAft>
            </a:pPr>
            <a:r>
              <a:rPr lang="en-US" sz="3200" b="1" dirty="0">
                <a:solidFill>
                  <a:srgbClr val="0E101A"/>
                </a:solidFill>
                <a:effectLst/>
              </a:rPr>
              <a:t>Text matching methods: </a:t>
            </a:r>
          </a:p>
          <a:p>
            <a:pPr>
              <a:spcBef>
                <a:spcPts val="0"/>
              </a:spcBef>
              <a:spcAft>
                <a:spcPts val="0"/>
              </a:spcAft>
            </a:pPr>
            <a:r>
              <a:rPr lang="en-US" sz="3200" dirty="0">
                <a:solidFill>
                  <a:srgbClr val="0E101A"/>
                </a:solidFill>
                <a:effectLst/>
              </a:rPr>
              <a:t>We used the following three edit distances to measure the differences between tumor terms: Normalized </a:t>
            </a:r>
            <a:r>
              <a:rPr lang="en-US" sz="3200" dirty="0" err="1">
                <a:solidFill>
                  <a:srgbClr val="0E101A"/>
                </a:solidFill>
                <a:effectLst/>
              </a:rPr>
              <a:t>Levenshtein</a:t>
            </a:r>
            <a:r>
              <a:rPr lang="en-US" sz="3200" dirty="0">
                <a:solidFill>
                  <a:srgbClr val="0E101A"/>
                </a:solidFill>
                <a:effectLst/>
              </a:rPr>
              <a:t>, </a:t>
            </a:r>
            <a:r>
              <a:rPr lang="en-US" sz="3200" dirty="0" err="1">
                <a:solidFill>
                  <a:srgbClr val="0E101A"/>
                </a:solidFill>
                <a:effectLst/>
              </a:rPr>
              <a:t>Jarro</a:t>
            </a:r>
            <a:r>
              <a:rPr lang="en-US" sz="3200" dirty="0">
                <a:solidFill>
                  <a:srgbClr val="0E101A"/>
                </a:solidFill>
                <a:effectLst/>
              </a:rPr>
              <a:t>-Winkler, and cosine distance.  </a:t>
            </a:r>
          </a:p>
          <a:p>
            <a:pPr>
              <a:spcBef>
                <a:spcPts val="0"/>
              </a:spcBef>
              <a:spcAft>
                <a:spcPts val="0"/>
              </a:spcAft>
            </a:pPr>
            <a:r>
              <a:rPr lang="en-US" sz="3200" b="1" dirty="0">
                <a:solidFill>
                  <a:srgbClr val="0E101A"/>
                </a:solidFill>
                <a:effectLst/>
              </a:rPr>
              <a:t>Closest match using edit distance:</a:t>
            </a:r>
            <a:r>
              <a:rPr lang="en-US" sz="3200" dirty="0">
                <a:solidFill>
                  <a:srgbClr val="0E101A"/>
                </a:solidFill>
                <a:effectLst/>
              </a:rPr>
              <a:t> In this method, we computed the edit distance between each tumor term in the CT registry with respect to each term in the WHO and NCIT databases. We then identified the WHO and NCIT terms closest to each tumor term in the CT registry and assigned them as the standardized term. </a:t>
            </a:r>
          </a:p>
          <a:p>
            <a:pPr>
              <a:spcBef>
                <a:spcPts val="0"/>
              </a:spcBef>
              <a:spcAft>
                <a:spcPts val="0"/>
              </a:spcAft>
            </a:pPr>
            <a:r>
              <a:rPr lang="en-US" sz="3200" b="1" dirty="0">
                <a:solidFill>
                  <a:srgbClr val="0E101A"/>
                </a:solidFill>
                <a:effectLst/>
              </a:rPr>
              <a:t>Edit distance and Affinity Propagation Clustering</a:t>
            </a:r>
            <a:r>
              <a:rPr lang="en-US" sz="3200" dirty="0">
                <a:solidFill>
                  <a:srgbClr val="0E101A"/>
                </a:solidFill>
                <a:effectLst/>
              </a:rPr>
              <a:t>: In this method, we computed the pairwise edit distance between each tumor term in the CT registry, WHO, and NCIT databases and used it as a divergence metric for affinity propagation clustering. For each cluster, we evaluate if they are large to perform nested clustering if necessary and also </a:t>
            </a:r>
            <a:r>
              <a:rPr lang="en-US" sz="3200" dirty="0" err="1">
                <a:solidFill>
                  <a:srgbClr val="0E101A"/>
                </a:solidFill>
                <a:effectLst/>
              </a:rPr>
              <a:t>perfromed</a:t>
            </a:r>
            <a:r>
              <a:rPr lang="en-US" sz="3200" dirty="0">
                <a:solidFill>
                  <a:srgbClr val="0E101A"/>
                </a:solidFill>
                <a:effectLst/>
              </a:rPr>
              <a:t> outlier analysis using isolation forest and local outlier factors. Finally, for each cluster, we identified the WHO and NCIT terms closest to each cluster member. If there was a WHO or NCIT term closest to most of the cluster members (majority), then that term is assigned as the standardized tumor name for each cluster member; otherwise, each cluster member is assigned to its nearest (in terms of edit distances) matching WHO and NCIT terms. </a:t>
            </a:r>
          </a:p>
          <a:p>
            <a:r>
              <a:rPr lang="en-US" sz="3200" dirty="0">
                <a:solidFill>
                  <a:srgbClr val="000000"/>
                </a:solidFill>
                <a:latin typeface="Calibri" panose="020F0502020204030204" pitchFamily="34" charset="0"/>
                <a:cs typeface="Calibri" panose="020F0502020204030204" pitchFamily="34" charset="0"/>
              </a:rPr>
              <a:t> </a:t>
            </a:r>
          </a:p>
          <a:p>
            <a:endParaRPr lang="en-US" sz="4800" dirty="0">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00BC8C99-C106-5610-BD14-C8351680576C}"/>
              </a:ext>
            </a:extLst>
          </p:cNvPr>
          <p:cNvSpPr txBox="1"/>
          <p:nvPr/>
        </p:nvSpPr>
        <p:spPr>
          <a:xfrm>
            <a:off x="19848308" y="44038321"/>
            <a:ext cx="6746272" cy="1200329"/>
          </a:xfrm>
          <a:prstGeom prst="rect">
            <a:avLst/>
          </a:prstGeom>
          <a:noFill/>
        </p:spPr>
        <p:txBody>
          <a:bodyPr wrap="square" rtlCol="0">
            <a:spAutoFit/>
          </a:bodyPr>
          <a:lstStyle/>
          <a:p>
            <a:endParaRPr lang="en-US" sz="1800" dirty="0">
              <a:solidFill>
                <a:srgbClr val="000000"/>
              </a:solidFill>
              <a:latin typeface="Calibri" panose="020F0502020204030204" pitchFamily="34" charset="0"/>
              <a:cs typeface="Calibri" panose="020F0502020204030204" pitchFamily="34" charset="0"/>
            </a:endParaRPr>
          </a:p>
          <a:p>
            <a:r>
              <a:rPr lang="en-US" sz="1800" b="0" i="0" u="none" strike="noStrike" dirty="0">
                <a:solidFill>
                  <a:srgbClr val="000000"/>
                </a:solidFill>
                <a:effectLst/>
                <a:latin typeface="Calibri" panose="020F0502020204030204" pitchFamily="34" charset="0"/>
                <a:cs typeface="Calibri" panose="020F0502020204030204" pitchFamily="34" charset="0"/>
              </a:rPr>
              <a:t>Open AI Embedding:  text-embedding-ada-002 (ADA002) and text-embedding-3-large (referred as LTE-3)</a:t>
            </a:r>
          </a:p>
          <a:p>
            <a:endParaRPr lang="en-US" dirty="0"/>
          </a:p>
        </p:txBody>
      </p:sp>
    </p:spTree>
    <p:extLst>
      <p:ext uri="{BB962C8B-B14F-4D97-AF65-F5344CB8AC3E}">
        <p14:creationId xmlns:p14="http://schemas.microsoft.com/office/powerpoint/2010/main" val="40260616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2527</TotalTime>
  <Words>1434</Words>
  <Application>Microsoft Macintosh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Lahiri, Aditya</dc:creator>
  <cp:lastModifiedBy>Lahiri, Aditya</cp:lastModifiedBy>
  <cp:revision>10</cp:revision>
  <dcterms:created xsi:type="dcterms:W3CDTF">2024-09-19T16:58:34Z</dcterms:created>
  <dcterms:modified xsi:type="dcterms:W3CDTF">2024-09-24T01:16:38Z</dcterms:modified>
</cp:coreProperties>
</file>