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0"/>
  </p:notesMasterIdLst>
  <p:sldIdLst>
    <p:sldId id="256" r:id="rId5"/>
    <p:sldId id="272" r:id="rId6"/>
    <p:sldId id="259" r:id="rId7"/>
    <p:sldId id="260" r:id="rId8"/>
    <p:sldId id="265" r:id="rId9"/>
    <p:sldId id="266" r:id="rId10"/>
    <p:sldId id="267" r:id="rId11"/>
    <p:sldId id="262" r:id="rId12"/>
    <p:sldId id="261" r:id="rId13"/>
    <p:sldId id="269" r:id="rId14"/>
    <p:sldId id="270" r:id="rId15"/>
    <p:sldId id="274" r:id="rId16"/>
    <p:sldId id="275" r:id="rId17"/>
    <p:sldId id="276" r:id="rId18"/>
    <p:sldId id="277" r:id="rId19"/>
    <p:sldId id="278" r:id="rId20"/>
    <p:sldId id="273" r:id="rId21"/>
    <p:sldId id="280" r:id="rId22"/>
    <p:sldId id="279" r:id="rId23"/>
    <p:sldId id="282" r:id="rId24"/>
    <p:sldId id="283" r:id="rId25"/>
    <p:sldId id="285" r:id="rId26"/>
    <p:sldId id="284" r:id="rId27"/>
    <p:sldId id="281"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4660"/>
  </p:normalViewPr>
  <p:slideViewPr>
    <p:cSldViewPr snapToGrid="0">
      <p:cViewPr varScale="1">
        <p:scale>
          <a:sx n="118" d="100"/>
          <a:sy n="118" d="100"/>
        </p:scale>
        <p:origin x="216" y="7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their Gene Symbol, associated drug name, if the drug was registered in clinical trials, the age type (pediatric, adult, or mixed) of population the drug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associated tumor name, if tumor is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421392879"/>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the drug was registered in clinical trials, the age type (pediatric, adult, or mixed) of population it was tested on in clinical trials, if the drug was present in IDG or OT databases, source of the Target-Drug relationship, source where the Target was found. </a:t>
            </a:r>
          </a:p>
          <a:p>
            <a:endParaRPr lang="en-US" sz="1800" dirty="0">
              <a:solidFill>
                <a:srgbClr val="000000"/>
              </a:solidFill>
            </a:endParaRP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2313549650"/>
              </p:ext>
            </p:extLst>
          </p:nvPr>
        </p:nvGraphicFramePr>
        <p:xfrm>
          <a:off x="444187" y="3095928"/>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445918" y="5105244"/>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Targets are targeted by at least one drug in CT, OT, or ID, sources where the Target was found, tumor name, if the tumor is a pediatric tumor, reference for pediatric tumor, evidence count for the given target-tumor relationship from OT , source of the relationship between target and tumor. </a:t>
            </a:r>
          </a:p>
          <a:p>
            <a:endParaRPr lang="en-US" sz="1800" dirty="0">
              <a:solidFill>
                <a:srgbClr val="000000"/>
              </a:solidFill>
            </a:endParaRP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530524130"/>
              </p:ext>
            </p:extLst>
          </p:nvPr>
        </p:nvGraphicFramePr>
        <p:xfrm>
          <a:off x="256746" y="2767785"/>
          <a:ext cx="11512941" cy="2224392"/>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a:solidFill>
                            <a:srgbClr val="000000"/>
                          </a:solidFill>
                          <a:effectLst/>
                          <a:latin typeface="Aptos Narrow" panose="020B0004020202020204" pitchFamily="34" charset="0"/>
                        </a:rPr>
                        <a:t>ABAT</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256746" y="5214520"/>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 Pipeline to standardize tumors from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295" cy="632012"/>
          </a:xfrm>
        </p:spPr>
        <p:txBody>
          <a:bodyPr/>
          <a:lstStyle/>
          <a:p>
            <a:r>
              <a:rPr lang="en-US" dirty="0"/>
              <a:t>Background</a:t>
            </a:r>
          </a:p>
        </p:txBody>
      </p:sp>
      <p:sp>
        <p:nvSpPr>
          <p:cNvPr id="3" name="Content Placeholder 2"/>
          <p:cNvSpPr>
            <a:spLocks noGrp="1"/>
          </p:cNvSpPr>
          <p:nvPr>
            <p:ph idx="1"/>
          </p:nvPr>
        </p:nvSpPr>
        <p:spPr>
          <a:xfrm>
            <a:off x="702875" y="826015"/>
            <a:ext cx="11408442" cy="1958788"/>
          </a:xfrm>
        </p:spPr>
        <p:txBody>
          <a:bodyPr>
            <a:noAutofit/>
          </a:bodyPr>
          <a:lstStyle/>
          <a:p>
            <a:r>
              <a:rPr lang="en-US" sz="1600" b="0" i="0" u="none" strike="noStrike" dirty="0">
                <a:solidFill>
                  <a:srgbClr val="000000"/>
                </a:solidFill>
                <a:effectLst/>
                <a:latin typeface="Arial" panose="020B0604020202020204" pitchFamily="34" charset="0"/>
              </a:rPr>
              <a:t>There are limited public resources linking </a:t>
            </a:r>
            <a:r>
              <a:rPr lang="en-US" sz="1600" dirty="0">
                <a:solidFill>
                  <a:srgbClr val="000000"/>
                </a:solidFill>
              </a:rPr>
              <a:t>d</a:t>
            </a:r>
            <a:r>
              <a:rPr lang="en-US" sz="1600" b="0" i="0" u="none" strike="noStrike" dirty="0">
                <a:solidFill>
                  <a:srgbClr val="000000"/>
                </a:solidFill>
                <a:effectLst/>
                <a:latin typeface="Arial" panose="020B0604020202020204" pitchFamily="34" charset="0"/>
              </a:rPr>
              <a:t>iseases from CT database to FDA-PMTLs or targets and drugs in OT and IDG.</a:t>
            </a:r>
          </a:p>
          <a:p>
            <a:endParaRPr lang="en-US" sz="1600" dirty="0">
              <a:solidFill>
                <a:srgbClr val="000000"/>
              </a:solidFill>
            </a:endParaRPr>
          </a:p>
          <a:p>
            <a:r>
              <a:rPr lang="en-US" sz="1600" dirty="0">
                <a:solidFill>
                  <a:srgbClr val="000000"/>
                </a:solidFill>
              </a:rPr>
              <a:t>There are over 800,000 disease records (as of Aug 31, 2023) in the CT database. We are interested in extracting the tumors from these diseases. </a:t>
            </a:r>
          </a:p>
          <a:p>
            <a:endParaRPr lang="en-US" sz="1600" dirty="0">
              <a:solidFill>
                <a:srgbClr val="000000"/>
              </a:solidFill>
            </a:endParaRPr>
          </a:p>
          <a:p>
            <a:r>
              <a:rPr lang="en-US" sz="1600" dirty="0">
                <a:solidFill>
                  <a:srgbClr val="000000"/>
                </a:solidFill>
              </a:rPr>
              <a:t>However, integrating extracted tumors with other public databases is not trivial as tumor names are not standardized and contain multiple sources of variation. </a:t>
            </a:r>
          </a:p>
          <a:p>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18</a:t>
            </a:fld>
            <a:endParaRPr lang="en-US" dirty="0">
              <a:solidFill>
                <a:schemeClr val="bg1"/>
              </a:solidFill>
            </a:endParaRPr>
          </a:p>
        </p:txBody>
      </p:sp>
      <p:graphicFrame>
        <p:nvGraphicFramePr>
          <p:cNvPr id="5" name="Table 4">
            <a:extLst>
              <a:ext uri="{FF2B5EF4-FFF2-40B4-BE49-F238E27FC236}">
                <a16:creationId xmlns:a16="http://schemas.microsoft.com/office/drawing/2014/main" id="{58A84435-4DA4-37F0-5B89-DDB022AB0231}"/>
              </a:ext>
            </a:extLst>
          </p:cNvPr>
          <p:cNvGraphicFramePr>
            <a:graphicFrameLocks noGrp="1"/>
          </p:cNvGraphicFramePr>
          <p:nvPr>
            <p:extLst>
              <p:ext uri="{D42A27DB-BD31-4B8C-83A1-F6EECF244321}">
                <p14:modId xmlns:p14="http://schemas.microsoft.com/office/powerpoint/2010/main" val="1837091241"/>
              </p:ext>
            </p:extLst>
          </p:nvPr>
        </p:nvGraphicFramePr>
        <p:xfrm>
          <a:off x="2106706" y="3074894"/>
          <a:ext cx="7763436" cy="2741468"/>
        </p:xfrm>
        <a:graphic>
          <a:graphicData uri="http://schemas.openxmlformats.org/drawingml/2006/table">
            <a:tbl>
              <a:tblPr firstRow="1" bandRow="1">
                <a:tableStyleId>{5C22544A-7EE6-4342-B048-85BDC9FD1C3A}</a:tableStyleId>
              </a:tblPr>
              <a:tblGrid>
                <a:gridCol w="2664926">
                  <a:extLst>
                    <a:ext uri="{9D8B030D-6E8A-4147-A177-3AD203B41FA5}">
                      <a16:colId xmlns:a16="http://schemas.microsoft.com/office/drawing/2014/main" val="3723134122"/>
                    </a:ext>
                  </a:extLst>
                </a:gridCol>
                <a:gridCol w="2605945">
                  <a:extLst>
                    <a:ext uri="{9D8B030D-6E8A-4147-A177-3AD203B41FA5}">
                      <a16:colId xmlns:a16="http://schemas.microsoft.com/office/drawing/2014/main" val="1056878674"/>
                    </a:ext>
                  </a:extLst>
                </a:gridCol>
                <a:gridCol w="2492565">
                  <a:extLst>
                    <a:ext uri="{9D8B030D-6E8A-4147-A177-3AD203B41FA5}">
                      <a16:colId xmlns:a16="http://schemas.microsoft.com/office/drawing/2014/main" val="1500776081"/>
                    </a:ext>
                  </a:extLst>
                </a:gridCol>
              </a:tblGrid>
              <a:tr h="484147">
                <a:tc>
                  <a:txBody>
                    <a:bodyPr/>
                    <a:lstStyle/>
                    <a:p>
                      <a:r>
                        <a:rPr lang="en-US" sz="1100" dirty="0"/>
                        <a:t>CT Tumor Names</a:t>
                      </a:r>
                    </a:p>
                  </a:txBody>
                  <a:tcPr/>
                </a:tc>
                <a:tc>
                  <a:txBody>
                    <a:bodyPr/>
                    <a:lstStyle/>
                    <a:p>
                      <a:r>
                        <a:rPr lang="en-US" sz="1100" dirty="0"/>
                        <a:t>Issues</a:t>
                      </a:r>
                    </a:p>
                  </a:txBody>
                  <a:tcPr/>
                </a:tc>
                <a:tc>
                  <a:txBody>
                    <a:bodyPr/>
                    <a:lstStyle/>
                    <a:p>
                      <a:r>
                        <a:rPr lang="en-US" sz="1100" dirty="0"/>
                        <a:t>WHO Standard Names</a:t>
                      </a:r>
                    </a:p>
                  </a:txBody>
                  <a:tcPr/>
                </a:tc>
                <a:extLst>
                  <a:ext uri="{0D108BD9-81ED-4DB2-BD59-A6C34878D82A}">
                    <a16:rowId xmlns:a16="http://schemas.microsoft.com/office/drawing/2014/main" val="3698500330"/>
                  </a:ext>
                </a:extLst>
              </a:tr>
              <a:tr h="299812">
                <a:tc>
                  <a:txBody>
                    <a:bodyPr/>
                    <a:lstStyle/>
                    <a:p>
                      <a:r>
                        <a:rPr lang="en-US" sz="1100" dirty="0"/>
                        <a:t>acute myeloid </a:t>
                      </a:r>
                      <a:r>
                        <a:rPr lang="en-US" sz="1100" dirty="0" err="1"/>
                        <a:t>leucaemia</a:t>
                      </a:r>
                      <a:endParaRPr lang="en-US" sz="1100" dirty="0"/>
                    </a:p>
                  </a:txBody>
                  <a:tcPr/>
                </a:tc>
                <a:tc>
                  <a:txBody>
                    <a:bodyPr/>
                    <a:lstStyle/>
                    <a:p>
                      <a:r>
                        <a:rPr lang="en-US" sz="1100" dirty="0" err="1"/>
                        <a:t>Leukaemia</a:t>
                      </a:r>
                      <a:r>
                        <a:rPr lang="en-US" sz="1100" dirty="0"/>
                        <a:t> not spelled correctly </a:t>
                      </a:r>
                    </a:p>
                  </a:txBody>
                  <a:tcPr/>
                </a:tc>
                <a:tc>
                  <a:txBody>
                    <a:bodyPr/>
                    <a:lstStyle/>
                    <a:p>
                      <a:r>
                        <a:rPr lang="en-US" sz="1100" dirty="0">
                          <a:effectLst/>
                        </a:rPr>
                        <a:t>acute myeloid </a:t>
                      </a:r>
                      <a:r>
                        <a:rPr lang="en-US" sz="1100" dirty="0" err="1">
                          <a:effectLst/>
                        </a:rPr>
                        <a:t>leukaemia</a:t>
                      </a:r>
                      <a:endParaRPr lang="en-US" sz="1100" dirty="0">
                        <a:effectLst/>
                      </a:endParaRPr>
                    </a:p>
                  </a:txBody>
                  <a:tcPr marL="47625" marR="47625" marT="38100" marB="38100" anchor="ctr"/>
                </a:tc>
                <a:extLst>
                  <a:ext uri="{0D108BD9-81ED-4DB2-BD59-A6C34878D82A}">
                    <a16:rowId xmlns:a16="http://schemas.microsoft.com/office/drawing/2014/main" val="19790689"/>
                  </a:ext>
                </a:extLst>
              </a:tr>
              <a:tr h="567914">
                <a:tc>
                  <a:txBody>
                    <a:bodyPr/>
                    <a:lstStyle/>
                    <a:p>
                      <a:r>
                        <a:rPr lang="en-US" sz="1100" dirty="0"/>
                        <a:t>glioblastoma or solid tumors, epidermal growth factor receptor (</a:t>
                      </a:r>
                      <a:r>
                        <a:rPr lang="en-US" sz="1100" dirty="0" err="1"/>
                        <a:t>egfr</a:t>
                      </a:r>
                      <a:r>
                        <a:rPr lang="en-US" sz="1100" dirty="0"/>
                        <a:t>) diagnosis</a:t>
                      </a:r>
                    </a:p>
                    <a:p>
                      <a:endParaRPr lang="en-US" sz="1100" dirty="0"/>
                    </a:p>
                  </a:txBody>
                  <a:tcPr/>
                </a:tc>
                <a:tc>
                  <a:txBody>
                    <a:bodyPr/>
                    <a:lstStyle/>
                    <a:p>
                      <a:r>
                        <a:rPr lang="en-US" sz="1100" dirty="0"/>
                        <a:t>Has two types of tumor: glioblastoma and solid tumors, extra information on  EGFR</a:t>
                      </a:r>
                    </a:p>
                  </a:txBody>
                  <a:tcPr/>
                </a:tc>
                <a:tc>
                  <a:txBody>
                    <a:bodyPr/>
                    <a:lstStyle/>
                    <a:p>
                      <a:r>
                        <a:rPr lang="en-US" sz="1100" dirty="0"/>
                        <a:t>glioblastoma, </a:t>
                      </a:r>
                      <a:r>
                        <a:rPr lang="en-US" sz="1100" dirty="0" err="1"/>
                        <a:t>idh</a:t>
                      </a:r>
                      <a:r>
                        <a:rPr lang="en-US" sz="1100" dirty="0"/>
                        <a:t>-wildtype</a:t>
                      </a:r>
                    </a:p>
                  </a:txBody>
                  <a:tcPr/>
                </a:tc>
                <a:extLst>
                  <a:ext uri="{0D108BD9-81ED-4DB2-BD59-A6C34878D82A}">
                    <a16:rowId xmlns:a16="http://schemas.microsoft.com/office/drawing/2014/main" val="2914966253"/>
                  </a:ext>
                </a:extLst>
              </a:tr>
              <a:tr h="394385">
                <a:tc>
                  <a:txBody>
                    <a:bodyPr/>
                    <a:lstStyle/>
                    <a:p>
                      <a:r>
                        <a:rPr lang="en-US" sz="1100" dirty="0">
                          <a:effectLst/>
                        </a:rPr>
                        <a:t>pathologic stage </a:t>
                      </a:r>
                      <a:r>
                        <a:rPr lang="en-US" sz="1100" dirty="0" err="1">
                          <a:effectLst/>
                        </a:rPr>
                        <a:t>i</a:t>
                      </a:r>
                      <a:r>
                        <a:rPr lang="en-US" sz="1100" dirty="0">
                          <a:effectLst/>
                        </a:rPr>
                        <a:t> </a:t>
                      </a:r>
                      <a:r>
                        <a:rPr lang="en-US" sz="1100" dirty="0" err="1">
                          <a:effectLst/>
                        </a:rPr>
                        <a:t>merkel</a:t>
                      </a:r>
                      <a:r>
                        <a:rPr lang="en-US" sz="1100" dirty="0">
                          <a:effectLst/>
                        </a:rPr>
                        <a:t> cell carcinoma </a:t>
                      </a:r>
                      <a:r>
                        <a:rPr lang="en-US" sz="1100" dirty="0" err="1">
                          <a:effectLst/>
                        </a:rPr>
                        <a:t>ajcc</a:t>
                      </a:r>
                      <a:r>
                        <a:rPr lang="en-US" sz="1100" dirty="0">
                          <a:effectLst/>
                        </a:rPr>
                        <a:t> v8</a:t>
                      </a:r>
                    </a:p>
                  </a:txBody>
                  <a:tcPr marL="47625" marR="47625" marT="38100" marB="38100" anchor="ctr"/>
                </a:tc>
                <a:tc>
                  <a:txBody>
                    <a:bodyPr/>
                    <a:lstStyle/>
                    <a:p>
                      <a:r>
                        <a:rPr lang="en-US" sz="1100" dirty="0">
                          <a:effectLst/>
                        </a:rPr>
                        <a:t>extra information on staging</a:t>
                      </a:r>
                    </a:p>
                  </a:txBody>
                  <a:tcPr marL="47625" marR="47625" marT="38100" marB="38100" anchor="ctr"/>
                </a:tc>
                <a:tc>
                  <a:txBody>
                    <a:bodyPr/>
                    <a:lstStyle/>
                    <a:p>
                      <a:r>
                        <a:rPr lang="en-US" sz="1100" dirty="0" err="1">
                          <a:effectLst/>
                        </a:rPr>
                        <a:t>merkel</a:t>
                      </a:r>
                      <a:r>
                        <a:rPr lang="en-US" sz="1100" dirty="0">
                          <a:effectLst/>
                        </a:rPr>
                        <a:t> cell carcinoma</a:t>
                      </a:r>
                    </a:p>
                  </a:txBody>
                  <a:tcPr marL="47625" marR="47625" marT="38100" marB="38100" anchor="ctr"/>
                </a:tc>
                <a:extLst>
                  <a:ext uri="{0D108BD9-81ED-4DB2-BD59-A6C34878D82A}">
                    <a16:rowId xmlns:a16="http://schemas.microsoft.com/office/drawing/2014/main" val="2625969749"/>
                  </a:ext>
                </a:extLst>
              </a:tr>
              <a:tr h="357309">
                <a:tc>
                  <a:txBody>
                    <a:bodyPr/>
                    <a:lstStyle/>
                    <a:p>
                      <a:r>
                        <a:rPr lang="en-US" sz="1100" dirty="0">
                          <a:effectLst/>
                        </a:rPr>
                        <a:t>adrenocortical carcinoma (part g)</a:t>
                      </a:r>
                    </a:p>
                  </a:txBody>
                  <a:tcPr marL="47625" marR="47625" marT="38100" marB="38100" anchor="ctr"/>
                </a:tc>
                <a:tc>
                  <a:txBody>
                    <a:bodyPr/>
                    <a:lstStyle/>
                    <a:p>
                      <a:r>
                        <a:rPr lang="en-US" sz="1100" dirty="0">
                          <a:effectLst/>
                        </a:rPr>
                        <a:t> Extra information in bracket</a:t>
                      </a:r>
                    </a:p>
                  </a:txBody>
                  <a:tcPr marL="47625" marR="47625" marT="38100" marB="38100" anchor="ctr"/>
                </a:tc>
                <a:tc>
                  <a:txBody>
                    <a:bodyPr/>
                    <a:lstStyle/>
                    <a:p>
                      <a:r>
                        <a:rPr lang="en-US" sz="1100" dirty="0">
                          <a:effectLst/>
                        </a:rPr>
                        <a:t> adrenal cortical carcinoma</a:t>
                      </a:r>
                    </a:p>
                  </a:txBody>
                  <a:tcPr marL="47625" marR="47625" marT="38100" marB="38100" anchor="ctr"/>
                </a:tc>
                <a:extLst>
                  <a:ext uri="{0D108BD9-81ED-4DB2-BD59-A6C34878D82A}">
                    <a16:rowId xmlns:a16="http://schemas.microsoft.com/office/drawing/2014/main" val="2523183528"/>
                  </a:ext>
                </a:extLst>
              </a:tr>
              <a:tr h="567914">
                <a:tc>
                  <a:txBody>
                    <a:bodyPr/>
                    <a:lstStyle/>
                    <a:p>
                      <a:r>
                        <a:rPr lang="en-US" sz="1100" dirty="0" err="1"/>
                        <a:t>ann</a:t>
                      </a:r>
                      <a:r>
                        <a:rPr lang="en-US" sz="1100" dirty="0"/>
                        <a:t> arbor stage iii diffuse large b-cell lymphoma</a:t>
                      </a:r>
                    </a:p>
                    <a:p>
                      <a:endParaRPr lang="en-US" sz="1100" dirty="0"/>
                    </a:p>
                  </a:txBody>
                  <a:tcPr/>
                </a:tc>
                <a:tc>
                  <a:txBody>
                    <a:bodyPr/>
                    <a:lstStyle/>
                    <a:p>
                      <a:r>
                        <a:rPr lang="en-US" sz="1100" dirty="0"/>
                        <a:t> extra information on staging </a:t>
                      </a:r>
                    </a:p>
                  </a:txBody>
                  <a:tcPr/>
                </a:tc>
                <a:tc>
                  <a:txBody>
                    <a:bodyPr/>
                    <a:lstStyle/>
                    <a:p>
                      <a:r>
                        <a:rPr lang="en-US" sz="1100" dirty="0"/>
                        <a:t>diffuse large b-cell lymphoma</a:t>
                      </a:r>
                    </a:p>
                    <a:p>
                      <a:endParaRPr lang="en-US" sz="1100" dirty="0"/>
                    </a:p>
                  </a:txBody>
                  <a:tcPr/>
                </a:tc>
                <a:extLst>
                  <a:ext uri="{0D108BD9-81ED-4DB2-BD59-A6C34878D82A}">
                    <a16:rowId xmlns:a16="http://schemas.microsoft.com/office/drawing/2014/main" val="50512747"/>
                  </a:ext>
                </a:extLst>
              </a:tr>
            </a:tbl>
          </a:graphicData>
        </a:graphic>
      </p:graphicFrame>
    </p:spTree>
    <p:extLst>
      <p:ext uri="{BB962C8B-B14F-4D97-AF65-F5344CB8AC3E}">
        <p14:creationId xmlns:p14="http://schemas.microsoft.com/office/powerpoint/2010/main" val="23519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Standardizing CT tumor names</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Approach 1 (Edit distance) : Find the pairwise edit distance between every tumor in CT and WHO Tumors, and find the closest WHO tumor. </a:t>
            </a:r>
          </a:p>
          <a:p>
            <a:endParaRPr lang="en-US" sz="1800" dirty="0">
              <a:solidFill>
                <a:srgbClr val="000000"/>
              </a:solidFill>
            </a:endParaRPr>
          </a:p>
          <a:p>
            <a:r>
              <a:rPr lang="en-US" sz="1800" dirty="0">
                <a:solidFill>
                  <a:srgbClr val="000000"/>
                </a:solidFill>
              </a:rPr>
              <a:t>Approach 2 (Edit distance + clustering): Use the edit distances as dissimilarity matrix in clustering </a:t>
            </a:r>
            <a:r>
              <a:rPr lang="en-US" sz="1800" dirty="0" err="1">
                <a:solidFill>
                  <a:srgbClr val="000000"/>
                </a:solidFill>
              </a:rPr>
              <a:t>algroithms</a:t>
            </a:r>
            <a:r>
              <a:rPr lang="en-US" sz="1800" dirty="0">
                <a:solidFill>
                  <a:srgbClr val="000000"/>
                </a:solidFill>
              </a:rPr>
              <a:t>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Approach 2  (Embeddings + </a:t>
            </a:r>
            <a:r>
              <a:rPr lang="en-US" sz="1800" dirty="0">
                <a:solidFill>
                  <a:srgbClr val="000000"/>
                </a:solidFill>
              </a:rPr>
              <a:t>c</a:t>
            </a:r>
            <a:r>
              <a:rPr lang="en-US" sz="1800" b="0" i="0" u="none" strike="noStrike" dirty="0">
                <a:solidFill>
                  <a:srgbClr val="000000"/>
                </a:solidFill>
                <a:effectLst/>
                <a:latin typeface="Arial" panose="020B0604020202020204" pitchFamily="34" charset="0"/>
              </a:rPr>
              <a:t>lustering): </a:t>
            </a:r>
          </a:p>
          <a:p>
            <a:pPr lvl="1"/>
            <a:endParaRPr lang="en-US" sz="1400" dirty="0">
              <a:solidFill>
                <a:srgbClr val="000000"/>
              </a:solidFill>
              <a:latin typeface="Arial" panose="020B0604020202020204" pitchFamily="34" charset="0"/>
            </a:endParaRPr>
          </a:p>
          <a:p>
            <a:pPr lvl="1"/>
            <a:r>
              <a:rPr lang="en-US" sz="2000" b="0" i="0" u="none" strike="noStrike" dirty="0">
                <a:solidFill>
                  <a:srgbClr val="000000"/>
                </a:solidFill>
                <a:effectLst/>
                <a:latin typeface="Arial" panose="020B0604020202020204" pitchFamily="34" charset="0"/>
              </a:rPr>
              <a:t>Generate embeddings (convert tumor names to numeric vectors) using Open AI’s ADA 2.0. </a:t>
            </a:r>
          </a:p>
          <a:p>
            <a:pPr lvl="1"/>
            <a:r>
              <a:rPr lang="en-US" sz="2000" b="0" i="0" u="none" strike="noStrike" dirty="0">
                <a:solidFill>
                  <a:srgbClr val="000000"/>
                </a:solidFill>
                <a:effectLst/>
                <a:latin typeface="Arial" panose="020B0604020202020204" pitchFamily="34" charset="0"/>
              </a:rPr>
              <a:t>Embeddings are low dimensional representation of text data. </a:t>
            </a:r>
          </a:p>
          <a:p>
            <a:pPr lvl="1"/>
            <a:r>
              <a:rPr lang="en-US" sz="2000" b="0" i="0" u="none" strike="noStrike" dirty="0">
                <a:solidFill>
                  <a:srgbClr val="000000"/>
                </a:solidFill>
                <a:effectLst/>
                <a:latin typeface="Arial" panose="020B0604020202020204" pitchFamily="34" charset="0"/>
              </a:rPr>
              <a:t>Embeddings gene</a:t>
            </a:r>
            <a:r>
              <a:rPr lang="en-US" sz="2000" dirty="0">
                <a:solidFill>
                  <a:srgbClr val="000000"/>
                </a:solidFill>
                <a:latin typeface="Arial" panose="020B0604020202020204" pitchFamily="34" charset="0"/>
              </a:rPr>
              <a:t>rate by ADA have a maximum of 1536 dimensions.  Apply PCA to reduce dimensions. </a:t>
            </a:r>
          </a:p>
          <a:p>
            <a:pPr lvl="1"/>
            <a:r>
              <a:rPr lang="en-US" sz="2000" dirty="0">
                <a:solidFill>
                  <a:srgbClr val="000000"/>
                </a:solidFill>
                <a:latin typeface="Arial" panose="020B0604020202020204" pitchFamily="34" charset="0"/>
              </a:rPr>
              <a:t>Cluster the tumor names using the embeddings. </a:t>
            </a:r>
          </a:p>
          <a:p>
            <a:pPr lvl="1"/>
            <a:r>
              <a:rPr lang="en-US" sz="2000" dirty="0">
                <a:solidFill>
                  <a:srgbClr val="000000"/>
                </a:solidFill>
                <a:latin typeface="Arial" panose="020B0604020202020204" pitchFamily="34" charset="0"/>
              </a:rPr>
              <a:t>Cost of generating embeddings for 15K diseases ~$6.00 </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Tree>
    <p:extLst>
      <p:ext uri="{BB962C8B-B14F-4D97-AF65-F5344CB8AC3E}">
        <p14:creationId xmlns:p14="http://schemas.microsoft.com/office/powerpoint/2010/main" val="31347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6" y="0"/>
            <a:ext cx="10865777" cy="1143000"/>
          </a:xfrm>
        </p:spPr>
        <p:txBody>
          <a:bodyPr/>
          <a:lstStyle/>
          <a:p>
            <a:r>
              <a:rPr lang="en-US" dirty="0"/>
              <a:t>Standardizing CT tumor names Method 1</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Method 1 (Edit Distance) : Find the pairwise edit distance between every tumor in CT and WHO Tumors, and find the closest WHO tumor.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20</a:t>
            </a:fld>
            <a:endParaRPr lang="en-US" dirty="0">
              <a:solidFill>
                <a:schemeClr val="bg1"/>
              </a:solidFill>
            </a:endParaRPr>
          </a:p>
        </p:txBody>
      </p:sp>
      <p:pic>
        <p:nvPicPr>
          <p:cNvPr id="8" name="Picture 7" descr="A diagram of a cancer patient&#10;&#10;Description automatically generated">
            <a:extLst>
              <a:ext uri="{FF2B5EF4-FFF2-40B4-BE49-F238E27FC236}">
                <a16:creationId xmlns:a16="http://schemas.microsoft.com/office/drawing/2014/main" id="{FEA93937-F77D-9402-D568-CBAADABFA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1437750"/>
            <a:ext cx="9350188" cy="4643646"/>
          </a:xfrm>
          <a:prstGeom prst="rect">
            <a:avLst/>
          </a:prstGeom>
        </p:spPr>
      </p:pic>
    </p:spTree>
    <p:extLst>
      <p:ext uri="{BB962C8B-B14F-4D97-AF65-F5344CB8AC3E}">
        <p14:creationId xmlns:p14="http://schemas.microsoft.com/office/powerpoint/2010/main" val="84658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982318" cy="1157464"/>
          </a:xfrm>
        </p:spPr>
        <p:txBody>
          <a:bodyPr/>
          <a:lstStyle/>
          <a:p>
            <a:r>
              <a:rPr lang="en-US" dirty="0"/>
              <a:t>Standardizing CT tumor names Method 2</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2 (Edit Distance + Clustering): Use the edit distances as dissimilarity matrix in clustering </a:t>
            </a:r>
            <a:r>
              <a:rPr lang="en-US" sz="1800" dirty="0" err="1">
                <a:solidFill>
                  <a:srgbClr val="000000"/>
                </a:solidFill>
              </a:rPr>
              <a:t>algroithms</a:t>
            </a:r>
            <a:r>
              <a:rPr lang="en-US" sz="1800" dirty="0">
                <a:solidFill>
                  <a:srgbClr val="000000"/>
                </a:solidFill>
              </a:rPr>
              <a:t>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21</a:t>
            </a:fld>
            <a:endParaRPr lang="en-US" dirty="0">
              <a:solidFill>
                <a:schemeClr val="bg1"/>
              </a:solidFill>
            </a:endParaRPr>
          </a:p>
        </p:txBody>
      </p:sp>
      <p:pic>
        <p:nvPicPr>
          <p:cNvPr id="11" name="Picture 10" descr="A diagram of a medical procedure&#10;&#10;Description automatically generated">
            <a:extLst>
              <a:ext uri="{FF2B5EF4-FFF2-40B4-BE49-F238E27FC236}">
                <a16:creationId xmlns:a16="http://schemas.microsoft.com/office/drawing/2014/main" id="{66EB9C56-D7DC-7D88-B1D2-13E6ABFE3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16" y="1935372"/>
            <a:ext cx="10635087" cy="3900651"/>
          </a:xfrm>
          <a:prstGeom prst="rect">
            <a:avLst/>
          </a:prstGeom>
        </p:spPr>
      </p:pic>
    </p:spTree>
    <p:extLst>
      <p:ext uri="{BB962C8B-B14F-4D97-AF65-F5344CB8AC3E}">
        <p14:creationId xmlns:p14="http://schemas.microsoft.com/office/powerpoint/2010/main" val="105525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3</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3 (Embedding and compute embedding distance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are low dimensional representation of text data.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Cost of generating embeddings for 15K diseases ~$6.00 for ADA 2.0.</a:t>
            </a:r>
          </a:p>
          <a:p>
            <a:pPr lvl="1"/>
            <a:r>
              <a:rPr lang="en-US" sz="1800" dirty="0">
                <a:solidFill>
                  <a:srgbClr val="000000"/>
                </a:solidFill>
                <a:latin typeface="Arial" panose="020B0604020202020204" pitchFamily="34" charset="0"/>
              </a:rPr>
              <a:t>For each CT tumor compute the closest matching WHO tumor by computing the pairwise Euclidean distance.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22</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659048EE-3C72-7CBC-3259-05D0FB63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97055"/>
            <a:ext cx="10022541" cy="2745941"/>
          </a:xfrm>
          <a:prstGeom prst="rect">
            <a:avLst/>
          </a:prstGeom>
        </p:spPr>
      </p:pic>
    </p:spTree>
    <p:extLst>
      <p:ext uri="{BB962C8B-B14F-4D97-AF65-F5344CB8AC3E}">
        <p14:creationId xmlns:p14="http://schemas.microsoft.com/office/powerpoint/2010/main" val="3386711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4</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4 (Embedding and Clustering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Apply PCA to reduce dimensions and Cluster the tumor names using </a:t>
            </a:r>
            <a:r>
              <a:rPr lang="en-US" sz="1800" dirty="0" err="1">
                <a:solidFill>
                  <a:srgbClr val="000000"/>
                </a:solidFill>
                <a:latin typeface="Arial" panose="020B0604020202020204" pitchFamily="34" charset="0"/>
              </a:rPr>
              <a:t>Kmeans</a:t>
            </a:r>
            <a:r>
              <a:rPr lang="en-US" sz="1800" dirty="0">
                <a:solidFill>
                  <a:srgbClr val="000000"/>
                </a:solidFill>
                <a:latin typeface="Arial" panose="020B0604020202020204" pitchFamily="34" charset="0"/>
              </a:rPr>
              <a:t> and Affinity propagation.</a:t>
            </a:r>
          </a:p>
          <a:p>
            <a:pPr lvl="1"/>
            <a:r>
              <a:rPr lang="en-US" sz="1800" dirty="0">
                <a:solidFill>
                  <a:srgbClr val="000000"/>
                </a:solidFill>
                <a:latin typeface="Arial" panose="020B0604020202020204" pitchFamily="34" charset="0"/>
              </a:rPr>
              <a:t>For each cluster compute the closest WHO tumor by computing pairwise Euclidean distance for each cluster member. Assign the WHO tumor which is most represented in the cluster as the standardized tumor name.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23</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F844E533-BB1C-0578-7347-9D1C9BB71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7" y="2717594"/>
            <a:ext cx="11856223" cy="3360475"/>
          </a:xfrm>
          <a:prstGeom prst="rect">
            <a:avLst/>
          </a:prstGeom>
        </p:spPr>
      </p:pic>
    </p:spTree>
    <p:extLst>
      <p:ext uri="{BB962C8B-B14F-4D97-AF65-F5344CB8AC3E}">
        <p14:creationId xmlns:p14="http://schemas.microsoft.com/office/powerpoint/2010/main" val="135993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09" y="0"/>
            <a:ext cx="10982318" cy="802640"/>
          </a:xfrm>
        </p:spPr>
        <p:txBody>
          <a:bodyPr/>
          <a:lstStyle/>
          <a:p>
            <a:r>
              <a:rPr lang="en-US" dirty="0"/>
              <a:t>Standardization method Accuracy</a:t>
            </a:r>
          </a:p>
        </p:txBody>
      </p:sp>
      <p:sp>
        <p:nvSpPr>
          <p:cNvPr id="3" name="Content Placeholder 2"/>
          <p:cNvSpPr>
            <a:spLocks noGrp="1"/>
          </p:cNvSpPr>
          <p:nvPr>
            <p:ph idx="1"/>
          </p:nvPr>
        </p:nvSpPr>
        <p:spPr>
          <a:xfrm>
            <a:off x="591116" y="1143000"/>
            <a:ext cx="11600884" cy="4663440"/>
          </a:xfrm>
        </p:spPr>
        <p:txBody>
          <a:bodyPr>
            <a:noAutofit/>
          </a:bodyPr>
          <a:lstStyle/>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24</a:t>
            </a:fld>
            <a:endParaRPr lang="en-US" dirty="0">
              <a:solidFill>
                <a:schemeClr val="bg1"/>
              </a:solidFill>
            </a:endParaRPr>
          </a:p>
        </p:txBody>
      </p:sp>
      <p:graphicFrame>
        <p:nvGraphicFramePr>
          <p:cNvPr id="6" name="Table 5">
            <a:extLst>
              <a:ext uri="{FF2B5EF4-FFF2-40B4-BE49-F238E27FC236}">
                <a16:creationId xmlns:a16="http://schemas.microsoft.com/office/drawing/2014/main" id="{4A3D3223-34E1-A2D3-57A9-AA01D320501E}"/>
              </a:ext>
            </a:extLst>
          </p:cNvPr>
          <p:cNvGraphicFramePr>
            <a:graphicFrameLocks noGrp="1"/>
          </p:cNvGraphicFramePr>
          <p:nvPr>
            <p:extLst>
              <p:ext uri="{D42A27DB-BD31-4B8C-83A1-F6EECF244321}">
                <p14:modId xmlns:p14="http://schemas.microsoft.com/office/powerpoint/2010/main" val="249216997"/>
              </p:ext>
            </p:extLst>
          </p:nvPr>
        </p:nvGraphicFramePr>
        <p:xfrm>
          <a:off x="1117600" y="894080"/>
          <a:ext cx="8128000" cy="4820920"/>
        </p:xfrm>
        <a:graphic>
          <a:graphicData uri="http://schemas.openxmlformats.org/drawingml/2006/table">
            <a:tbl>
              <a:tblPr firstRow="1" bandRow="1">
                <a:tableStyleId>{5C22544A-7EE6-4342-B048-85BDC9FD1C3A}</a:tableStyleId>
              </a:tblPr>
              <a:tblGrid>
                <a:gridCol w="5641788">
                  <a:extLst>
                    <a:ext uri="{9D8B030D-6E8A-4147-A177-3AD203B41FA5}">
                      <a16:colId xmlns:a16="http://schemas.microsoft.com/office/drawing/2014/main" val="3977354354"/>
                    </a:ext>
                  </a:extLst>
                </a:gridCol>
                <a:gridCol w="2486212">
                  <a:extLst>
                    <a:ext uri="{9D8B030D-6E8A-4147-A177-3AD203B41FA5}">
                      <a16:colId xmlns:a16="http://schemas.microsoft.com/office/drawing/2014/main" val="2370144248"/>
                    </a:ext>
                  </a:extLst>
                </a:gridCol>
              </a:tblGrid>
              <a:tr h="370840">
                <a:tc>
                  <a:txBody>
                    <a:bodyPr/>
                    <a:lstStyle/>
                    <a:p>
                      <a:r>
                        <a:rPr lang="en-US" dirty="0"/>
                        <a:t>Methods</a:t>
                      </a:r>
                    </a:p>
                  </a:txBody>
                  <a:tcPr/>
                </a:tc>
                <a:tc>
                  <a:txBody>
                    <a:bodyPr/>
                    <a:lstStyle/>
                    <a:p>
                      <a:r>
                        <a:rPr lang="en-US" dirty="0"/>
                        <a:t>Accuracy</a:t>
                      </a:r>
                    </a:p>
                  </a:txBody>
                  <a:tcPr/>
                </a:tc>
                <a:extLst>
                  <a:ext uri="{0D108BD9-81ED-4DB2-BD59-A6C34878D82A}">
                    <a16:rowId xmlns:a16="http://schemas.microsoft.com/office/drawing/2014/main" val="2484472652"/>
                  </a:ext>
                </a:extLst>
              </a:tr>
              <a:tr h="370840">
                <a:tc>
                  <a:txBody>
                    <a:bodyPr/>
                    <a:lstStyle/>
                    <a:p>
                      <a:r>
                        <a:rPr lang="en-US" sz="1600" dirty="0"/>
                        <a:t>Cosine Distance</a:t>
                      </a:r>
                    </a:p>
                  </a:txBody>
                  <a:tcPr/>
                </a:tc>
                <a:tc>
                  <a:txBody>
                    <a:bodyPr/>
                    <a:lstStyle/>
                    <a:p>
                      <a:r>
                        <a:rPr lang="en-US" sz="1600" dirty="0"/>
                        <a:t>0.3408304</a:t>
                      </a:r>
                    </a:p>
                  </a:txBody>
                  <a:tcPr/>
                </a:tc>
                <a:extLst>
                  <a:ext uri="{0D108BD9-81ED-4DB2-BD59-A6C34878D82A}">
                    <a16:rowId xmlns:a16="http://schemas.microsoft.com/office/drawing/2014/main" val="1996394542"/>
                  </a:ext>
                </a:extLst>
              </a:tr>
              <a:tr h="370840">
                <a:tc>
                  <a:txBody>
                    <a:bodyPr/>
                    <a:lstStyle/>
                    <a:p>
                      <a:r>
                        <a:rPr lang="en-US" sz="1600" dirty="0" err="1"/>
                        <a:t>Jarro</a:t>
                      </a:r>
                      <a:r>
                        <a:rPr lang="en-US" sz="1600" dirty="0"/>
                        <a:t> Winkler Distance</a:t>
                      </a:r>
                    </a:p>
                  </a:txBody>
                  <a:tcPr/>
                </a:tc>
                <a:tc>
                  <a:txBody>
                    <a:bodyPr/>
                    <a:lstStyle/>
                    <a:p>
                      <a:r>
                        <a:rPr lang="en-US" sz="1600" dirty="0"/>
                        <a:t>0.3944637</a:t>
                      </a:r>
                    </a:p>
                  </a:txBody>
                  <a:tcPr/>
                </a:tc>
                <a:extLst>
                  <a:ext uri="{0D108BD9-81ED-4DB2-BD59-A6C34878D82A}">
                    <a16:rowId xmlns:a16="http://schemas.microsoft.com/office/drawing/2014/main" val="952909177"/>
                  </a:ext>
                </a:extLst>
              </a:tr>
              <a:tr h="370840">
                <a:tc>
                  <a:txBody>
                    <a:bodyPr/>
                    <a:lstStyle/>
                    <a:p>
                      <a:r>
                        <a:rPr lang="en-US" sz="1600" dirty="0" err="1"/>
                        <a:t>Levenshtein</a:t>
                      </a:r>
                      <a:r>
                        <a:rPr lang="en-US" sz="1600" dirty="0"/>
                        <a:t> Distance</a:t>
                      </a:r>
                    </a:p>
                  </a:txBody>
                  <a:tcPr/>
                </a:tc>
                <a:tc>
                  <a:txBody>
                    <a:bodyPr/>
                    <a:lstStyle/>
                    <a:p>
                      <a:r>
                        <a:rPr lang="en-US" sz="1600" dirty="0"/>
                        <a:t>0.4965398</a:t>
                      </a:r>
                    </a:p>
                  </a:txBody>
                  <a:tcPr/>
                </a:tc>
                <a:extLst>
                  <a:ext uri="{0D108BD9-81ED-4DB2-BD59-A6C34878D82A}">
                    <a16:rowId xmlns:a16="http://schemas.microsoft.com/office/drawing/2014/main" val="344937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Cosine + Affinity Propagation</a:t>
                      </a:r>
                    </a:p>
                  </a:txBody>
                  <a:tcPr/>
                </a:tc>
                <a:tc>
                  <a:txBody>
                    <a:bodyPr/>
                    <a:lstStyle/>
                    <a:p>
                      <a:r>
                        <a:rPr lang="en-US" sz="1600" dirty="0"/>
                        <a:t>0.3252595</a:t>
                      </a:r>
                    </a:p>
                  </a:txBody>
                  <a:tcPr/>
                </a:tc>
                <a:extLst>
                  <a:ext uri="{0D108BD9-81ED-4DB2-BD59-A6C34878D82A}">
                    <a16:rowId xmlns:a16="http://schemas.microsoft.com/office/drawing/2014/main" val="1714697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Jarro</a:t>
                      </a:r>
                      <a:r>
                        <a:rPr lang="en-US" sz="1600" dirty="0"/>
                        <a:t> Winkler + Affinity Propagation</a:t>
                      </a:r>
                    </a:p>
                  </a:txBody>
                  <a:tcPr/>
                </a:tc>
                <a:tc>
                  <a:txBody>
                    <a:bodyPr/>
                    <a:lstStyle/>
                    <a:p>
                      <a:r>
                        <a:rPr lang="en-US" sz="1600" dirty="0"/>
                        <a:t>0.3754325</a:t>
                      </a:r>
                    </a:p>
                  </a:txBody>
                  <a:tcPr/>
                </a:tc>
                <a:extLst>
                  <a:ext uri="{0D108BD9-81ED-4DB2-BD59-A6C34878D82A}">
                    <a16:rowId xmlns:a16="http://schemas.microsoft.com/office/drawing/2014/main" val="290907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Levenshtein</a:t>
                      </a:r>
                      <a:r>
                        <a:rPr lang="en-US" sz="1600" dirty="0"/>
                        <a:t>+ Affinity Propagation</a:t>
                      </a:r>
                    </a:p>
                  </a:txBody>
                  <a:tcPr/>
                </a:tc>
                <a:tc>
                  <a:txBody>
                    <a:bodyPr/>
                    <a:lstStyle/>
                    <a:p>
                      <a:r>
                        <a:rPr lang="en-US" sz="1600" dirty="0"/>
                        <a:t>0.4532872 </a:t>
                      </a:r>
                    </a:p>
                  </a:txBody>
                  <a:tcPr/>
                </a:tc>
                <a:extLst>
                  <a:ext uri="{0D108BD9-81ED-4DB2-BD59-A6C34878D82A}">
                    <a16:rowId xmlns:a16="http://schemas.microsoft.com/office/drawing/2014/main" val="1626579686"/>
                  </a:ext>
                </a:extLst>
              </a:tr>
              <a:tr h="370840">
                <a:tc>
                  <a:txBody>
                    <a:bodyPr/>
                    <a:lstStyle/>
                    <a:p>
                      <a:r>
                        <a:rPr lang="en-US" sz="1600" dirty="0"/>
                        <a:t>Embedding ADA 2.0 Euclidean Distance</a:t>
                      </a:r>
                    </a:p>
                  </a:txBody>
                  <a:tcPr/>
                </a:tc>
                <a:tc>
                  <a:txBody>
                    <a:bodyPr/>
                    <a:lstStyle/>
                    <a:p>
                      <a:r>
                        <a:rPr lang="en-US" sz="1600" dirty="0"/>
                        <a:t>0.8235294</a:t>
                      </a:r>
                    </a:p>
                  </a:txBody>
                  <a:tcPr/>
                </a:tc>
                <a:extLst>
                  <a:ext uri="{0D108BD9-81ED-4DB2-BD59-A6C34878D82A}">
                    <a16:rowId xmlns:a16="http://schemas.microsoft.com/office/drawing/2014/main" val="774862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Embedding V3 Euclidean Distance</a:t>
                      </a:r>
                    </a:p>
                  </a:txBody>
                  <a:tcPr/>
                </a:tc>
                <a:tc>
                  <a:txBody>
                    <a:bodyPr/>
                    <a:lstStyle/>
                    <a:p>
                      <a:r>
                        <a:rPr lang="en-US" sz="1600" dirty="0"/>
                        <a:t>0.8217993</a:t>
                      </a:r>
                    </a:p>
                  </a:txBody>
                  <a:tcPr/>
                </a:tc>
                <a:extLst>
                  <a:ext uri="{0D108BD9-81ED-4DB2-BD59-A6C34878D82A}">
                    <a16:rowId xmlns:a16="http://schemas.microsoft.com/office/drawing/2014/main" val="3531064288"/>
                  </a:ext>
                </a:extLst>
              </a:tr>
              <a:tr h="370840">
                <a:tc>
                  <a:txBody>
                    <a:bodyPr/>
                    <a:lstStyle/>
                    <a:p>
                      <a:r>
                        <a:rPr lang="en-US" sz="1600" dirty="0"/>
                        <a:t>Embedding ADA 2.0  + </a:t>
                      </a:r>
                      <a:r>
                        <a:rPr lang="en-US" sz="1600" dirty="0" err="1"/>
                        <a:t>KMeans</a:t>
                      </a:r>
                      <a:endParaRPr lang="en-US" sz="1600" dirty="0"/>
                    </a:p>
                  </a:txBody>
                  <a:tcPr/>
                </a:tc>
                <a:tc>
                  <a:txBody>
                    <a:bodyPr/>
                    <a:lstStyle/>
                    <a:p>
                      <a:r>
                        <a:rPr lang="en-US" sz="1600" dirty="0"/>
                        <a:t>0.7906574</a:t>
                      </a:r>
                    </a:p>
                  </a:txBody>
                  <a:tcPr/>
                </a:tc>
                <a:extLst>
                  <a:ext uri="{0D108BD9-81ED-4DB2-BD59-A6C34878D82A}">
                    <a16:rowId xmlns:a16="http://schemas.microsoft.com/office/drawing/2014/main" val="956803156"/>
                  </a:ext>
                </a:extLst>
              </a:tr>
              <a:tr h="370840">
                <a:tc>
                  <a:txBody>
                    <a:bodyPr/>
                    <a:lstStyle/>
                    <a:p>
                      <a:r>
                        <a:rPr lang="en-US" sz="1600" dirty="0"/>
                        <a:t>Embedding ADA 2.0 + Affinity Propagation</a:t>
                      </a:r>
                    </a:p>
                  </a:txBody>
                  <a:tcPr/>
                </a:tc>
                <a:tc>
                  <a:txBody>
                    <a:bodyPr/>
                    <a:lstStyle/>
                    <a:p>
                      <a:r>
                        <a:rPr lang="en-US" sz="1600" dirty="0"/>
                        <a:t>0.8183391</a:t>
                      </a:r>
                    </a:p>
                  </a:txBody>
                  <a:tcPr/>
                </a:tc>
                <a:extLst>
                  <a:ext uri="{0D108BD9-81ED-4DB2-BD59-A6C34878D82A}">
                    <a16:rowId xmlns:a16="http://schemas.microsoft.com/office/drawing/2014/main" val="3588952459"/>
                  </a:ext>
                </a:extLst>
              </a:tr>
              <a:tr h="370840">
                <a:tc>
                  <a:txBody>
                    <a:bodyPr/>
                    <a:lstStyle/>
                    <a:p>
                      <a:r>
                        <a:rPr lang="en-US" sz="1600" dirty="0"/>
                        <a:t>Embedding  V3 Large + </a:t>
                      </a:r>
                      <a:r>
                        <a:rPr lang="en-US" sz="1600" dirty="0" err="1"/>
                        <a:t>KMeans</a:t>
                      </a:r>
                      <a:endParaRPr lang="en-US" sz="1600" dirty="0"/>
                    </a:p>
                  </a:txBody>
                  <a:tcPr/>
                </a:tc>
                <a:tc>
                  <a:txBody>
                    <a:bodyPr/>
                    <a:lstStyle/>
                    <a:p>
                      <a:r>
                        <a:rPr lang="en-US" sz="1600" dirty="0"/>
                        <a:t>0.7941176</a:t>
                      </a:r>
                    </a:p>
                  </a:txBody>
                  <a:tcPr/>
                </a:tc>
                <a:extLst>
                  <a:ext uri="{0D108BD9-81ED-4DB2-BD59-A6C34878D82A}">
                    <a16:rowId xmlns:a16="http://schemas.microsoft.com/office/drawing/2014/main" val="2924208906"/>
                  </a:ext>
                </a:extLst>
              </a:tr>
              <a:tr h="370840">
                <a:tc>
                  <a:txBody>
                    <a:bodyPr/>
                    <a:lstStyle/>
                    <a:p>
                      <a:r>
                        <a:rPr lang="en-US" sz="1600" dirty="0"/>
                        <a:t>Embedding V3 Large + Affinity Propagation</a:t>
                      </a:r>
                    </a:p>
                  </a:txBody>
                  <a:tcPr/>
                </a:tc>
                <a:tc>
                  <a:txBody>
                    <a:bodyPr/>
                    <a:lstStyle/>
                    <a:p>
                      <a:r>
                        <a:rPr lang="en-US" sz="1600" dirty="0"/>
                        <a:t>0.8131488 </a:t>
                      </a:r>
                    </a:p>
                  </a:txBody>
                  <a:tcPr/>
                </a:tc>
                <a:extLst>
                  <a:ext uri="{0D108BD9-81ED-4DB2-BD59-A6C34878D82A}">
                    <a16:rowId xmlns:a16="http://schemas.microsoft.com/office/drawing/2014/main" val="3836112313"/>
                  </a:ext>
                </a:extLst>
              </a:tr>
            </a:tbl>
          </a:graphicData>
        </a:graphic>
      </p:graphicFrame>
    </p:spTree>
    <p:extLst>
      <p:ext uri="{BB962C8B-B14F-4D97-AF65-F5344CB8AC3E}">
        <p14:creationId xmlns:p14="http://schemas.microsoft.com/office/powerpoint/2010/main" val="383603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25</a:t>
            </a:fld>
            <a:endParaRPr lang="en-US" dirty="0">
              <a:solidFill>
                <a:srgbClr val="FFFFFE"/>
              </a:solidFill>
            </a:endParaRPr>
          </a:p>
        </p:txBody>
      </p:sp>
      <p:sp>
        <p:nvSpPr>
          <p:cNvPr id="7" name="Title 1">
            <a:extLst>
              <a:ext uri="{FF2B5EF4-FFF2-40B4-BE49-F238E27FC236}">
                <a16:creationId xmlns:a16="http://schemas.microsoft.com/office/drawing/2014/main" id="{FC47028C-20C8-694F-5E21-C0C65B8EC677}"/>
              </a:ext>
            </a:extLst>
          </p:cNvPr>
          <p:cNvSpPr>
            <a:spLocks noGrp="1"/>
          </p:cNvSpPr>
          <p:nvPr>
            <p:ph type="title"/>
          </p:nvPr>
        </p:nvSpPr>
        <p:spPr>
          <a:xfrm>
            <a:off x="343409" y="0"/>
            <a:ext cx="10982318" cy="802640"/>
          </a:xfrm>
        </p:spPr>
        <p:txBody>
          <a:bodyPr/>
          <a:lstStyle/>
          <a:p>
            <a:r>
              <a:rPr lang="en-US" dirty="0"/>
              <a:t>Standardization method Example</a:t>
            </a:r>
          </a:p>
        </p:txBody>
      </p:sp>
      <p:sp>
        <p:nvSpPr>
          <p:cNvPr id="9" name="TextBox 8">
            <a:extLst>
              <a:ext uri="{FF2B5EF4-FFF2-40B4-BE49-F238E27FC236}">
                <a16:creationId xmlns:a16="http://schemas.microsoft.com/office/drawing/2014/main" id="{00E7FC88-F2EF-807A-970F-303ACD000397}"/>
              </a:ext>
            </a:extLst>
          </p:cNvPr>
          <p:cNvSpPr txBox="1"/>
          <p:nvPr/>
        </p:nvSpPr>
        <p:spPr>
          <a:xfrm>
            <a:off x="343409" y="679549"/>
            <a:ext cx="5361468" cy="369332"/>
          </a:xfrm>
          <a:prstGeom prst="rect">
            <a:avLst/>
          </a:prstGeom>
          <a:noFill/>
        </p:spPr>
        <p:txBody>
          <a:bodyPr wrap="none" rtlCol="0">
            <a:spAutoFit/>
          </a:bodyPr>
          <a:lstStyle/>
          <a:p>
            <a:r>
              <a:rPr lang="en-US" dirty="0">
                <a:solidFill>
                  <a:srgbClr val="000000"/>
                </a:solidFill>
                <a:latin typeface="Arial" panose="020B0604020202020204" pitchFamily="34" charset="0"/>
              </a:rPr>
              <a:t>CT Tumor: melanoma (excluding uveal melanoma)</a:t>
            </a:r>
            <a:endParaRPr lang="en-US" dirty="0"/>
          </a:p>
        </p:txBody>
      </p:sp>
      <p:graphicFrame>
        <p:nvGraphicFramePr>
          <p:cNvPr id="10" name="Table 9">
            <a:extLst>
              <a:ext uri="{FF2B5EF4-FFF2-40B4-BE49-F238E27FC236}">
                <a16:creationId xmlns:a16="http://schemas.microsoft.com/office/drawing/2014/main" id="{A7867368-81F4-3C96-8DA4-DA2BDDA1A163}"/>
              </a:ext>
            </a:extLst>
          </p:cNvPr>
          <p:cNvGraphicFramePr>
            <a:graphicFrameLocks noGrp="1"/>
          </p:cNvGraphicFramePr>
          <p:nvPr>
            <p:extLst>
              <p:ext uri="{D42A27DB-BD31-4B8C-83A1-F6EECF244321}">
                <p14:modId xmlns:p14="http://schemas.microsoft.com/office/powerpoint/2010/main" val="1570595116"/>
              </p:ext>
            </p:extLst>
          </p:nvPr>
        </p:nvGraphicFramePr>
        <p:xfrm>
          <a:off x="785603" y="1048881"/>
          <a:ext cx="10807683" cy="4914598"/>
        </p:xfrm>
        <a:graphic>
          <a:graphicData uri="http://schemas.openxmlformats.org/drawingml/2006/table">
            <a:tbl>
              <a:tblPr firstRow="1" bandRow="1">
                <a:tableStyleId>{5C22544A-7EE6-4342-B048-85BDC9FD1C3A}</a:tableStyleId>
              </a:tblPr>
              <a:tblGrid>
                <a:gridCol w="2509329">
                  <a:extLst>
                    <a:ext uri="{9D8B030D-6E8A-4147-A177-3AD203B41FA5}">
                      <a16:colId xmlns:a16="http://schemas.microsoft.com/office/drawing/2014/main" val="3977354354"/>
                    </a:ext>
                  </a:extLst>
                </a:gridCol>
                <a:gridCol w="4149177">
                  <a:extLst>
                    <a:ext uri="{9D8B030D-6E8A-4147-A177-3AD203B41FA5}">
                      <a16:colId xmlns:a16="http://schemas.microsoft.com/office/drawing/2014/main" val="2370144248"/>
                    </a:ext>
                  </a:extLst>
                </a:gridCol>
                <a:gridCol w="4149177">
                  <a:extLst>
                    <a:ext uri="{9D8B030D-6E8A-4147-A177-3AD203B41FA5}">
                      <a16:colId xmlns:a16="http://schemas.microsoft.com/office/drawing/2014/main" val="1061402576"/>
                    </a:ext>
                  </a:extLst>
                </a:gridCol>
              </a:tblGrid>
              <a:tr h="328705">
                <a:tc>
                  <a:txBody>
                    <a:bodyPr/>
                    <a:lstStyle/>
                    <a:p>
                      <a:r>
                        <a:rPr lang="en-US" dirty="0"/>
                        <a:t>Methods</a:t>
                      </a:r>
                    </a:p>
                  </a:txBody>
                  <a:tcPr/>
                </a:tc>
                <a:tc>
                  <a:txBody>
                    <a:bodyPr/>
                    <a:lstStyle/>
                    <a:p>
                      <a:r>
                        <a:rPr lang="en-US" dirty="0"/>
                        <a:t>WHO Standardized Name</a:t>
                      </a:r>
                    </a:p>
                  </a:txBody>
                  <a:tcPr/>
                </a:tc>
                <a:tc>
                  <a:txBody>
                    <a:bodyPr/>
                    <a:lstStyle/>
                    <a:p>
                      <a:r>
                        <a:rPr lang="en-US" dirty="0"/>
                        <a:t>Acceptable Standardization</a:t>
                      </a:r>
                    </a:p>
                  </a:txBody>
                  <a:tcPr/>
                </a:tc>
                <a:extLst>
                  <a:ext uri="{0D108BD9-81ED-4DB2-BD59-A6C34878D82A}">
                    <a16:rowId xmlns:a16="http://schemas.microsoft.com/office/drawing/2014/main" val="2484472652"/>
                  </a:ext>
                </a:extLst>
              </a:tr>
              <a:tr h="260225">
                <a:tc>
                  <a:txBody>
                    <a:bodyPr/>
                    <a:lstStyle/>
                    <a:p>
                      <a:r>
                        <a:rPr lang="en-US" sz="1200" dirty="0"/>
                        <a:t>Cosine Distance</a:t>
                      </a:r>
                    </a:p>
                  </a:txBody>
                  <a:tcPr/>
                </a:tc>
                <a:tc>
                  <a:txBody>
                    <a:bodyPr/>
                    <a:lstStyle/>
                    <a:p>
                      <a:r>
                        <a:rPr lang="en-US" sz="1400" dirty="0">
                          <a:effectLst/>
                        </a:rPr>
                        <a:t>uveal melanoma</a:t>
                      </a:r>
                    </a:p>
                  </a:txBody>
                  <a:tcPr marL="47625" marR="47625" marT="38100" marB="38100"/>
                </a:tc>
                <a:tc>
                  <a:txBody>
                    <a:bodyPr/>
                    <a:lstStyle/>
                    <a:p>
                      <a:r>
                        <a:rPr lang="en-US" sz="1400" dirty="0">
                          <a:effectLst/>
                        </a:rPr>
                        <a:t> No</a:t>
                      </a:r>
                    </a:p>
                  </a:txBody>
                  <a:tcPr marL="47625" marR="47625" marT="38100" marB="38100"/>
                </a:tc>
                <a:extLst>
                  <a:ext uri="{0D108BD9-81ED-4DB2-BD59-A6C34878D82A}">
                    <a16:rowId xmlns:a16="http://schemas.microsoft.com/office/drawing/2014/main" val="1996394542"/>
                  </a:ext>
                </a:extLst>
              </a:tr>
              <a:tr h="312118">
                <a:tc>
                  <a:txBody>
                    <a:bodyPr/>
                    <a:lstStyle/>
                    <a:p>
                      <a:r>
                        <a:rPr lang="en-US" sz="1200" dirty="0" err="1"/>
                        <a:t>Jarro</a:t>
                      </a:r>
                      <a:r>
                        <a:rPr lang="en-US" sz="1200" dirty="0"/>
                        <a:t> Winkler Distance</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952909177"/>
                  </a:ext>
                </a:extLst>
              </a:tr>
              <a:tr h="260225">
                <a:tc>
                  <a:txBody>
                    <a:bodyPr/>
                    <a:lstStyle/>
                    <a:p>
                      <a:r>
                        <a:rPr lang="en-US" sz="1200" dirty="0" err="1"/>
                        <a:t>Levenshtein</a:t>
                      </a:r>
                      <a:r>
                        <a:rPr lang="en-US" sz="1200" dirty="0"/>
                        <a:t> Distance</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3449370862"/>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Cosine + Affinity Propagation</a:t>
                      </a:r>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714697645"/>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Jarro</a:t>
                      </a:r>
                      <a:r>
                        <a:rPr lang="en-US" sz="1200" dirty="0"/>
                        <a:t> Winkler + Affinity Propagation</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09075646"/>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Levenshtein</a:t>
                      </a:r>
                      <a:r>
                        <a:rPr lang="en-US" sz="1200" dirty="0"/>
                        <a:t>+ Affinity Propagation</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626579686"/>
                  </a:ext>
                </a:extLst>
              </a:tr>
              <a:tr h="410881">
                <a:tc>
                  <a:txBody>
                    <a:bodyPr/>
                    <a:lstStyle/>
                    <a:p>
                      <a:r>
                        <a:rPr lang="en-US" sz="1200" dirty="0"/>
                        <a:t>Embedding ADA 2.0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r>
                        <a:rPr lang="en-US" sz="1200" dirty="0"/>
                        <a:t>Yes</a:t>
                      </a:r>
                    </a:p>
                  </a:txBody>
                  <a:tcPr/>
                </a:tc>
                <a:extLst>
                  <a:ext uri="{0D108BD9-81ED-4DB2-BD59-A6C34878D82A}">
                    <a16:rowId xmlns:a16="http://schemas.microsoft.com/office/drawing/2014/main" val="774862546"/>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Embedding V3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31064288"/>
                  </a:ext>
                </a:extLst>
              </a:tr>
              <a:tr h="410881">
                <a:tc>
                  <a:txBody>
                    <a:bodyPr/>
                    <a:lstStyle/>
                    <a:p>
                      <a:r>
                        <a:rPr lang="en-US" sz="1200" dirty="0"/>
                        <a:t>Embedding ADA 2.0  + </a:t>
                      </a:r>
                      <a:r>
                        <a:rPr lang="en-US" sz="1200" dirty="0" err="1"/>
                        <a:t>KMeans</a:t>
                      </a:r>
                      <a:endParaRPr lang="en-US" sz="1200" dirty="0"/>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956803156"/>
                  </a:ext>
                </a:extLst>
              </a:tr>
              <a:tr h="410881">
                <a:tc>
                  <a:txBody>
                    <a:bodyPr/>
                    <a:lstStyle/>
                    <a:p>
                      <a:r>
                        <a:rPr lang="en-US" sz="1200" dirty="0"/>
                        <a:t>Embedding ADA 2.0 + Affinity Propagation</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88952459"/>
                  </a:ext>
                </a:extLst>
              </a:tr>
              <a:tr h="289280">
                <a:tc>
                  <a:txBody>
                    <a:bodyPr/>
                    <a:lstStyle/>
                    <a:p>
                      <a:r>
                        <a:rPr lang="en-US" sz="1200" dirty="0"/>
                        <a:t>Embedding  V3 Large + </a:t>
                      </a:r>
                      <a:r>
                        <a:rPr lang="en-US" sz="1200" dirty="0" err="1"/>
                        <a:t>KMeans</a:t>
                      </a:r>
                      <a:endParaRPr lang="en-US" sz="1200" dirty="0"/>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24208906"/>
                  </a:ext>
                </a:extLst>
              </a:tr>
              <a:tr h="451969">
                <a:tc>
                  <a:txBody>
                    <a:bodyPr/>
                    <a:lstStyle/>
                    <a:p>
                      <a:r>
                        <a:rPr lang="en-US" sz="1200" dirty="0"/>
                        <a:t>Embedding V3 Large + Affinity Propagation</a:t>
                      </a:r>
                    </a:p>
                  </a:txBody>
                  <a:tcPr/>
                </a:tc>
                <a:tc>
                  <a:txBody>
                    <a:bodyPr/>
                    <a:lstStyle/>
                    <a:p>
                      <a:r>
                        <a:rPr lang="en-US" sz="1400" dirty="0">
                          <a:effectLst/>
                        </a:rPr>
                        <a:t>melanoma</a:t>
                      </a:r>
                    </a:p>
                  </a:txBody>
                  <a:tcPr marL="47625" marR="47625"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p>
                      <a:endParaRPr lang="en-US" sz="1400" dirty="0">
                        <a:effectLst/>
                      </a:endParaRPr>
                    </a:p>
                  </a:txBody>
                  <a:tcPr marL="47625" marR="47625" marT="38100" marB="38100"/>
                </a:tc>
                <a:extLst>
                  <a:ext uri="{0D108BD9-81ED-4DB2-BD59-A6C34878D82A}">
                    <a16:rowId xmlns:a16="http://schemas.microsoft.com/office/drawing/2014/main" val="3836112313"/>
                  </a:ext>
                </a:extLst>
              </a:tr>
            </a:tbl>
          </a:graphicData>
        </a:graphic>
      </p:graphicFrame>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1102</TotalTime>
  <Words>2506</Words>
  <Application>Microsoft Macintosh PowerPoint</Application>
  <PresentationFormat>Widescreen</PresentationFormat>
  <Paragraphs>575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 Pipeline to standardize tumors from clinical trials</vt:lpstr>
      <vt:lpstr>Background</vt:lpstr>
      <vt:lpstr>Standardizing CT tumor names</vt:lpstr>
      <vt:lpstr>Standardizing CT tumor names Method 1</vt:lpstr>
      <vt:lpstr>Standardizing CT tumor names Method 2</vt:lpstr>
      <vt:lpstr>Standardizing CT tumor names Method 3</vt:lpstr>
      <vt:lpstr>Standardizing CT tumor names Method 4</vt:lpstr>
      <vt:lpstr>Standardization method Accuracy</vt:lpstr>
      <vt:lpstr>Standardization method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16</cp:revision>
  <dcterms:created xsi:type="dcterms:W3CDTF">2018-01-25T18:17:50Z</dcterms:created>
  <dcterms:modified xsi:type="dcterms:W3CDTF">2024-04-26T22:35:28Z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