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sldIdLst>
    <p:sldId id="256" r:id="rId5"/>
    <p:sldId id="259" r:id="rId6"/>
    <p:sldId id="257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1960"/>
    <a:srgbClr val="584B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0" autoAdjust="0"/>
    <p:restoredTop sz="94660"/>
  </p:normalViewPr>
  <p:slideViewPr>
    <p:cSldViewPr snapToGrid="0">
      <p:cViewPr>
        <p:scale>
          <a:sx n="154" d="100"/>
          <a:sy n="154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326-AD78-4E67-8599-BA8A5604D8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EB8B-B78C-4FCA-B737-0D9226F57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3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199" y="592924"/>
            <a:ext cx="5577591" cy="1207008"/>
          </a:xfrm>
        </p:spPr>
        <p:txBody>
          <a:bodyPr anchor="ctr"/>
          <a:lstStyle>
            <a:lvl1pPr algn="l">
              <a:defRPr sz="3600" b="1" cap="all" baseline="0">
                <a:solidFill>
                  <a:srgbClr val="3E9CC9"/>
                </a:solidFill>
                <a:latin typeface="+mj-lt"/>
              </a:defRPr>
            </a:lvl1pPr>
          </a:lstStyle>
          <a:p>
            <a:r>
              <a:rPr lang="en-US" cap="all" baseline="0" dirty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199" y="1994858"/>
            <a:ext cx="5577589" cy="497951"/>
          </a:xfrm>
        </p:spPr>
        <p:txBody>
          <a:bodyPr>
            <a:normAutofit/>
          </a:bodyPr>
          <a:lstStyle>
            <a:lvl1pPr marL="0" indent="0" algn="l">
              <a:buNone/>
              <a:defRPr sz="2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9685" y="6356352"/>
            <a:ext cx="5637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64852"/>
            <a:ext cx="5577417" cy="502920"/>
          </a:xfrm>
        </p:spPr>
        <p:txBody>
          <a:bodyPr>
            <a:normAutofit/>
          </a:bodyPr>
          <a:lstStyle>
            <a:lvl1pPr marL="0" indent="0">
              <a:buNone/>
              <a:defRPr sz="24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2828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2052" y="320156"/>
            <a:ext cx="11010595" cy="1143000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2052" y="1736231"/>
            <a:ext cx="11010595" cy="38953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772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7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25727" y="6356352"/>
            <a:ext cx="548647" cy="365125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45733" y="1543930"/>
            <a:ext cx="9753600" cy="1444752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09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E9CC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AD40181A-01B0-4CB8-8614-1473649F67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 cap="all" baseline="0">
          <a:solidFill>
            <a:srgbClr val="3E9CC9"/>
          </a:solidFill>
          <a:latin typeface="Rubrik-SemiBold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84B3D"/>
          </a:solidFill>
          <a:latin typeface="Chronicle Text G1 Roman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Embedding analysis of CT Tumors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</a:t>
            </a:r>
            <a:r>
              <a:rPr lang="en-US" dirty="0" err="1"/>
              <a:t>Lahiri</a:t>
            </a:r>
            <a:r>
              <a:rPr lang="en-US" dirty="0"/>
              <a:t>, Deanne Taylor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47758" y="1780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7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1CDB7-FC02-3704-3DAB-3AB63DC2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99B6-4C04-36AC-E1E5-721B7066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667642" cy="794163"/>
          </a:xfrm>
        </p:spPr>
        <p:txBody>
          <a:bodyPr/>
          <a:lstStyle/>
          <a:p>
            <a:r>
              <a:rPr lang="en-US" sz="2800" dirty="0"/>
              <a:t>Clinical Trials: unstandardized Tumor Names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9523B-1C71-788B-76C7-721FC9B2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5E85FD-6C57-7E5C-25FD-E5646B54F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06511"/>
              </p:ext>
            </p:extLst>
          </p:nvPr>
        </p:nvGraphicFramePr>
        <p:xfrm>
          <a:off x="232756" y="681963"/>
          <a:ext cx="11366833" cy="4988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979">
                  <a:extLst>
                    <a:ext uri="{9D8B030D-6E8A-4147-A177-3AD203B41FA5}">
                      <a16:colId xmlns:a16="http://schemas.microsoft.com/office/drawing/2014/main" val="4021694754"/>
                    </a:ext>
                  </a:extLst>
                </a:gridCol>
                <a:gridCol w="1740767">
                  <a:extLst>
                    <a:ext uri="{9D8B030D-6E8A-4147-A177-3AD203B41FA5}">
                      <a16:colId xmlns:a16="http://schemas.microsoft.com/office/drawing/2014/main" val="3295535630"/>
                    </a:ext>
                  </a:extLst>
                </a:gridCol>
                <a:gridCol w="4864036">
                  <a:extLst>
                    <a:ext uri="{9D8B030D-6E8A-4147-A177-3AD203B41FA5}">
                      <a16:colId xmlns:a16="http://schemas.microsoft.com/office/drawing/2014/main" val="1958709931"/>
                    </a:ext>
                  </a:extLst>
                </a:gridCol>
                <a:gridCol w="3644051">
                  <a:extLst>
                    <a:ext uri="{9D8B030D-6E8A-4147-A177-3AD203B41FA5}">
                      <a16:colId xmlns:a16="http://schemas.microsoft.com/office/drawing/2014/main" val="2309535513"/>
                    </a:ext>
                  </a:extLst>
                </a:gridCol>
              </a:tblGrid>
              <a:tr h="257338">
                <a:tc>
                  <a:txBody>
                    <a:bodyPr/>
                    <a:lstStyle/>
                    <a:p>
                      <a:r>
                        <a:rPr lang="en-US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86625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54148559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NCT05806385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triple negative breast cancer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99420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54158880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NCT04529772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diffuse large b-cell lymphoma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469672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4159811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NCT03449069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crohn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disease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486931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54174814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NCT04317313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lymphoma, large b-cell, diffuse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Comma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65766"/>
                  </a:ext>
                </a:extLst>
              </a:tr>
              <a:tr h="267965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54159226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NCT04139304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arbor stage II diffuse large b-cell lymphoma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Staging Info provided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50268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54160394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NCT01365169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stage iv colorectal cancer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ajcc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v7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Staging Info provided  and abbreviation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54973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54167219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NCT00005799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waldenstr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√∂m macroglobulinemia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Square root typographical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8278"/>
                  </a:ext>
                </a:extLst>
              </a:tr>
              <a:tr h="324645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53807459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NCT05667415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chemotherapyÔºõadvanced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gastric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cancerÔºõcisplatin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Special character typographical error ,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31659"/>
                  </a:ext>
                </a:extLst>
              </a:tr>
              <a:tr h="45450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53785094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NCT01127841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follicular non-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hodgking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¬¥s lymphoma refractory or relapsed after treatment with r-chemotherapy in first line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 character typographical error ,  treatment name and details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07277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53878247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NCT02172768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acute myeloid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leucaemia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Name of disease spelled unconventionally.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61124"/>
                  </a:ext>
                </a:extLst>
              </a:tr>
              <a:tr h="267965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54168238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NCT05587556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liver transplant, liver cancer, immunosuppressant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Disease name with other procedure and medicine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92220"/>
                  </a:ext>
                </a:extLst>
              </a:tr>
              <a:tr h="257338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53573690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NCT03452657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ranibizumab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latin typeface="+mj-lt"/>
                        </a:rPr>
                        <a:t>Name of drug instead of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49474"/>
                  </a:ext>
                </a:extLst>
              </a:tr>
              <a:tr h="343117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53574738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NCT04669496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lenvatinib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 of drug instead of disease</a:t>
                      </a:r>
                    </a:p>
                    <a:p>
                      <a:pPr algn="l"/>
                      <a:endParaRPr lang="en-US" sz="9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44795"/>
                  </a:ext>
                </a:extLst>
              </a:tr>
              <a:tr h="77201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53756631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70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NCT01227746</a:t>
                      </a:r>
                    </a:p>
                  </a:txBody>
                  <a:tcPr marL="50800" marR="50800" marT="38100" marB="3810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asian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patients with advanced gastro-intestinal stromal tumors (gist) treated with imatinib</a:t>
                      </a:r>
                      <a:endParaRPr lang="en-US" sz="1200" b="0" dirty="0">
                        <a:effectLst/>
                        <a:latin typeface="+mj-lt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br>
                        <a:rPr lang="en-US" sz="1200" b="0" dirty="0">
                          <a:latin typeface="+mj-lt"/>
                        </a:rPr>
                      </a:br>
                      <a:endParaRPr lang="en-US" sz="1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900" b="0" dirty="0">
                          <a:latin typeface="+mj-lt"/>
                        </a:rPr>
                        <a:t>Demographics of  patient </a:t>
                      </a:r>
                      <a:r>
                        <a:rPr lang="en-US" sz="900" b="0" dirty="0" err="1">
                          <a:latin typeface="+mj-lt"/>
                        </a:rPr>
                        <a:t>cohoty</a:t>
                      </a:r>
                      <a:r>
                        <a:rPr lang="en-US" sz="900" b="0" dirty="0">
                          <a:latin typeface="+mj-lt"/>
                        </a:rPr>
                        <a:t>, and medicine name provided.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79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CBB09-FFBD-59D0-EA9C-7C80B1CFB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4A3A-C630-36CE-2E12-27D6E84D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Standardizing Tumor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F578-5FCE-7DB3-36C9-E520EC167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Retrieved ~ 13k unique tumors form clinical trials database.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WHO tumor database (5</a:t>
            </a:r>
            <a:r>
              <a:rPr lang="en-US" baseline="30000" dirty="0">
                <a:solidFill>
                  <a:schemeClr val="tx2">
                    <a:lumMod val="10000"/>
                  </a:schemeClr>
                </a:solidFill>
              </a:rPr>
              <a:t>th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edition) contains 2390 standardized unique tumors.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NCIT tumor database contains 1395 standardized unique tumors.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Objective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: Map unstandardized clinical trials tumors to WHO or NCIT tumors.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0DD3-A15F-F058-6A1D-AC9EF13F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2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3D97C-25D5-9802-2332-165BDAF02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42B2-E5C1-D5CB-733C-2DC345AA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Embeddings with 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304E-E5E1-D7FA-ACFE-D4CB48AC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7A125-0705-7F00-5FDF-D1E61D1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26CB7-5C2E-AC1D-3C0E-9248AB93F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D18F-9E4B-E162-D89D-E904DC40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Standardization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3F09-553F-8ED0-5FA0-87424F9EC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60613-4599-BCCD-E7FC-56F88186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2D7A0-DD32-5371-C352-BF87A8C6892E}"/>
              </a:ext>
            </a:extLst>
          </p:cNvPr>
          <p:cNvSpPr txBox="1"/>
          <p:nvPr/>
        </p:nvSpPr>
        <p:spPr>
          <a:xfrm>
            <a:off x="5112327" y="9476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0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788D-8BD2-8663-D598-72CC1B672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800C-AEE8-7922-963C-4490BD7E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E3F40D52-348B-AE73-9488-BEB644D02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14" y="316579"/>
            <a:ext cx="6815002" cy="47069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3F0BB-49E2-A61E-7C62-1C43B22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 descr="A diagram of a diagram of different types of drugs&#10;&#10;Description automatically generated">
            <a:extLst>
              <a:ext uri="{FF2B5EF4-FFF2-40B4-BE49-F238E27FC236}">
                <a16:creationId xmlns:a16="http://schemas.microsoft.com/office/drawing/2014/main" id="{E2EDEF06-8B9F-091F-E87D-6B26227F7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48" y="0"/>
            <a:ext cx="7560133" cy="5596128"/>
          </a:xfrm>
        </p:spPr>
      </p:pic>
    </p:spTree>
    <p:extLst>
      <p:ext uri="{BB962C8B-B14F-4D97-AF65-F5344CB8AC3E}">
        <p14:creationId xmlns:p14="http://schemas.microsoft.com/office/powerpoint/2010/main" val="33472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11B06-2FB4-5F70-0653-C67724818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8A9B-5EE4-B6D4-EEFF-E8489D58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5927E-05BF-F5E1-86F6-A6E75BD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DB2A78CF-F253-A711-A61F-36A5ADC23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79" y="-81167"/>
            <a:ext cx="7424929" cy="5823390"/>
          </a:xfrm>
        </p:spPr>
      </p:pic>
    </p:spTree>
    <p:extLst>
      <p:ext uri="{BB962C8B-B14F-4D97-AF65-F5344CB8AC3E}">
        <p14:creationId xmlns:p14="http://schemas.microsoft.com/office/powerpoint/2010/main" val="5077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D6BC-6626-C9A7-FE60-2FD7C03A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CB3F-C801-9F75-EF25-D48F7334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3A4E5-7FDF-E430-CA37-27812B31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diagram of a diagram of a group of cylinders&#10;&#10;Description automatically generated with medium confidence">
            <a:extLst>
              <a:ext uri="{FF2B5EF4-FFF2-40B4-BE49-F238E27FC236}">
                <a16:creationId xmlns:a16="http://schemas.microsoft.com/office/drawing/2014/main" id="{6F769F6E-7683-AE68-09D8-4C2D86111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8" y="83425"/>
            <a:ext cx="8205986" cy="5833011"/>
          </a:xfrm>
        </p:spPr>
      </p:pic>
    </p:spTree>
    <p:extLst>
      <p:ext uri="{BB962C8B-B14F-4D97-AF65-F5344CB8AC3E}">
        <p14:creationId xmlns:p14="http://schemas.microsoft.com/office/powerpoint/2010/main" val="52365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5FE4-A361-D6D5-BB21-7352B4A29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C4A3-BF2A-103C-D4B4-77F7B6BB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A1B59-EA59-B7AB-173D-6DB4FBF4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Content Placeholder 20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903A7541-5B04-F8B3-4BE9-707A50FF1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52" y="0"/>
            <a:ext cx="7866770" cy="5888736"/>
          </a:xfrm>
        </p:spPr>
      </p:pic>
    </p:spTree>
    <p:extLst>
      <p:ext uri="{BB962C8B-B14F-4D97-AF65-F5344CB8AC3E}">
        <p14:creationId xmlns:p14="http://schemas.microsoft.com/office/powerpoint/2010/main" val="254069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7005B-DADB-A4E8-5D36-E476478E6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D975-D602-64A2-BA6F-F24BE473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28" y="83425"/>
            <a:ext cx="10651402" cy="1143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28691-D865-C0D1-5141-2A65126D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diagram of a diagram of a group of white cylinders with text&#10;&#10;Description automatically generated with medium confidence">
            <a:extLst>
              <a:ext uri="{FF2B5EF4-FFF2-40B4-BE49-F238E27FC236}">
                <a16:creationId xmlns:a16="http://schemas.microsoft.com/office/drawing/2014/main" id="{7626875E-2DA8-C539-F10F-D16492E9E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803" y="0"/>
            <a:ext cx="8065472" cy="5933327"/>
          </a:xfrm>
        </p:spPr>
      </p:pic>
    </p:spTree>
    <p:extLst>
      <p:ext uri="{BB962C8B-B14F-4D97-AF65-F5344CB8AC3E}">
        <p14:creationId xmlns:p14="http://schemas.microsoft.com/office/powerpoint/2010/main" val="1505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50616-B315-8B32-0D58-48C54363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393F-5A21-D0AD-C21A-61159576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Conditions to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F6C6-948A-3AA6-CCBF-4A8719899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Tumors in clinical trials can be obtains from the “conditions” table.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Table is provided in a tab separated text file containing NCT IDs and condition names in down case.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Downloaded data on Aug 22, 2023.  Data is updated monthly. 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Retrieved 107257 unique conditions.</a:t>
            </a:r>
          </a:p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522C5-49EC-C79E-F7EB-0717E74F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118B-94CB-4D02-25D2-EBED731D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0" y="83425"/>
            <a:ext cx="11010595" cy="1143000"/>
          </a:xfrm>
        </p:spPr>
        <p:txBody>
          <a:bodyPr/>
          <a:lstStyle/>
          <a:p>
            <a:r>
              <a:rPr lang="en-US" dirty="0"/>
              <a:t>Clinical Trials: Conditions to Tumors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EF3E-4944-E0B4-E5EC-8FE9EBCA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2" y="1481328"/>
            <a:ext cx="11010595" cy="38953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D0B71-ACEA-F9DC-9C3D-F6022E01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0181A-01B0-4CB8-8614-1473649F674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 descr="A diagram of a company&#10;&#10;Description automatically generated">
            <a:extLst>
              <a:ext uri="{FF2B5EF4-FFF2-40B4-BE49-F238E27FC236}">
                <a16:creationId xmlns:a16="http://schemas.microsoft.com/office/drawing/2014/main" id="{3FA3197B-57D4-8AC7-9028-AAEC7CC76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2" y="1116132"/>
            <a:ext cx="12059505" cy="46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5812"/>
      </p:ext>
    </p:extLst>
  </p:cSld>
  <p:clrMapOvr>
    <a:masterClrMapping/>
  </p:clrMapOvr>
</p:sld>
</file>

<file path=ppt/theme/theme1.xml><?xml version="1.0" encoding="utf-8"?>
<a:theme xmlns:a="http://schemas.openxmlformats.org/drawingml/2006/main" name="RIS_LabArchives_Template">
  <a:themeElements>
    <a:clrScheme name="CHOP Custom">
      <a:dk1>
        <a:srgbClr val="D11960"/>
      </a:dk1>
      <a:lt1>
        <a:srgbClr val="FFFFFE"/>
      </a:lt1>
      <a:dk2>
        <a:srgbClr val="FFFFFE"/>
      </a:dk2>
      <a:lt2>
        <a:srgbClr val="584B3D"/>
      </a:lt2>
      <a:accent1>
        <a:srgbClr val="3E9CC9"/>
      </a:accent1>
      <a:accent2>
        <a:srgbClr val="D11960"/>
      </a:accent2>
      <a:accent3>
        <a:srgbClr val="5C8D29"/>
      </a:accent3>
      <a:accent4>
        <a:srgbClr val="97C5DF"/>
      </a:accent4>
      <a:accent5>
        <a:srgbClr val="E5849B"/>
      </a:accent5>
      <a:accent6>
        <a:srgbClr val="9FBE7E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novationeco" id="{994BA8A9-91A8-8D4A-A9A8-8E8B7A3944AB}" vid="{60D1369B-A32A-9840-9929-4F474B34A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3D347118B88A4EA8E9A5FEBC94FD86" ma:contentTypeVersion="8" ma:contentTypeDescription="Create a new document." ma:contentTypeScope="" ma:versionID="e54af44cc39137a71e496aa5089235ef">
  <xsd:schema xmlns:xsd="http://www.w3.org/2001/XMLSchema" xmlns:xs="http://www.w3.org/2001/XMLSchema" xmlns:p="http://schemas.microsoft.com/office/2006/metadata/properties" xmlns:ns2="fcde5e04-944e-4dfc-be86-0a9ace870ff9" xmlns:ns3="e96402cb-0a6e-49e7-8465-cfae72b5129c" xmlns:ns4="34d7e926-6bad-4161-b251-cfc43f69ae87" xmlns:ns5="http://schemas.microsoft.com/sharepoint/v4" targetNamespace="http://schemas.microsoft.com/office/2006/metadata/properties" ma:root="true" ma:fieldsID="4dfd49e6986a0fb6e4e84e6606b80ac7" ns2:_="" ns3:_="" ns4:_="" ns5:_="">
    <xsd:import namespace="fcde5e04-944e-4dfc-be86-0a9ace870ff9"/>
    <xsd:import namespace="e96402cb-0a6e-49e7-8465-cfae72b5129c"/>
    <xsd:import namespace="34d7e926-6bad-4161-b251-cfc43f69ae8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3:o54b1e4c7e8f4e00a12ce46439e0e974" minOccurs="0"/>
                <xsd:element ref="ns3:h6a4a4262ab844b18de92e197378cee0" minOccurs="0"/>
                <xsd:element ref="ns4:Category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e5e04-944e-4dfc-be86-0a9ace870f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Enterprise Keywords" ma:fieldId="{23f27201-bee3-471e-b2e7-b64fd8b7ca38}" ma:taxonomyMulti="true" ma:sspId="096f6f6b-f55a-454e-8dbb-24a06af1135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402cb-0a6e-49e7-8465-cfae72b5129c" elementFormDefault="qualified">
    <xsd:import namespace="http://schemas.microsoft.com/office/2006/documentManagement/types"/>
    <xsd:import namespace="http://schemas.microsoft.com/office/infopath/2007/PartnerControls"/>
    <xsd:element name="o54b1e4c7e8f4e00a12ce46439e0e974" ma:index="11" nillable="true" ma:taxonomy="true" ma:internalName="o54b1e4c7e8f4e00a12ce46439e0e974" ma:taxonomyFieldName="KnowledgeBaseMetadata" ma:displayName="Knowledge Base Tags" ma:fieldId="{854b1e4c-7e8f-4e00-a12c-e46439e0e974}" ma:taxonomyMulti="true" ma:sspId="096f6f6b-f55a-454e-8dbb-24a06af11355" ma:termSetId="0fa4fcc5-20ed-47ab-b5c6-c9c312be74d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6a4a4262ab844b18de92e197378cee0" ma:index="13" nillable="true" ma:taxonomy="true" ma:internalName="h6a4a4262ab844b18de92e197378cee0" ma:taxonomyFieldName="KBPoliciesAndProcedures" ma:displayName="Knowledge Base Policies and Procedures" ma:fieldId="{16a4a426-2ab8-44b1-8de9-2e197378cee0}" ma:taxonomyMulti="true" ma:sspId="096f6f6b-f55a-454e-8dbb-24a06af11355" ma:termSetId="bf388315-c5fb-4b9c-b70e-1e19d0e0d3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7e926-6bad-4161-b251-cfc43f69ae87" elementFormDefault="qualified">
    <xsd:import namespace="http://schemas.microsoft.com/office/2006/documentManagement/types"/>
    <xsd:import namespace="http://schemas.microsoft.com/office/infopath/2007/PartnerControls"/>
    <xsd:element name="Category" ma:index="14" nillable="true" ma:displayName="Category" ma:format="Dropdown" ma:internalName="Category">
      <xsd:simpleType>
        <xsd:restriction base="dms:Choice">
          <xsd:enumeration value="Guidelines"/>
          <xsd:enumeration value="Templates"/>
          <xsd:enumeration value="AA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6a4a4262ab844b18de92e197378cee0 xmlns="e96402cb-0a6e-49e7-8465-cfae72b5129c">
      <Terms xmlns="http://schemas.microsoft.com/office/infopath/2007/PartnerControls"/>
    </h6a4a4262ab844b18de92e197378cee0>
    <o54b1e4c7e8f4e00a12ce46439e0e974 xmlns="e96402cb-0a6e-49e7-8465-cfae72b5129c">
      <Terms xmlns="http://schemas.microsoft.com/office/infopath/2007/PartnerControls"/>
    </o54b1e4c7e8f4e00a12ce46439e0e974>
    <Category xmlns="34d7e926-6bad-4161-b251-cfc43f69ae87">Templates</Category>
    <TaxKeywordTaxHTField xmlns="fcde5e04-944e-4dfc-be86-0a9ace870ff9">
      <Terms xmlns="http://schemas.microsoft.com/office/infopath/2007/PartnerControls"/>
    </TaxKeywordTaxHTField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AC596-346B-4E59-839B-DB15DC7AE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de5e04-944e-4dfc-be86-0a9ace870ff9"/>
    <ds:schemaRef ds:uri="e96402cb-0a6e-49e7-8465-cfae72b5129c"/>
    <ds:schemaRef ds:uri="34d7e926-6bad-4161-b251-cfc43f69ae8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493EF0-0BE4-4E84-A0BC-FF9879CDB9E8}">
  <ds:schemaRefs>
    <ds:schemaRef ds:uri="http://schemas.microsoft.com/office/2006/metadata/properties"/>
    <ds:schemaRef ds:uri="http://schemas.microsoft.com/office/infopath/2007/PartnerControls"/>
    <ds:schemaRef ds:uri="e96402cb-0a6e-49e7-8465-cfae72b5129c"/>
    <ds:schemaRef ds:uri="34d7e926-6bad-4161-b251-cfc43f69ae87"/>
    <ds:schemaRef ds:uri="fcde5e04-944e-4dfc-be86-0a9ace870ff9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8E78B9CA-BC85-4AC4-82A4-AD53C20980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</TotalTime>
  <Words>366</Words>
  <Application>Microsoft Macintosh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Chronicle Text G1 Roman</vt:lpstr>
      <vt:lpstr>Georgia</vt:lpstr>
      <vt:lpstr>Rubrik-SemiBold</vt:lpstr>
      <vt:lpstr>RIS_LabArchives_Template</vt:lpstr>
      <vt:lpstr>Embedding analysis of CT Tumors </vt:lpstr>
      <vt:lpstr>BACKGROUND</vt:lpstr>
      <vt:lpstr>BACKGROUND</vt:lpstr>
      <vt:lpstr>BACKGROUND</vt:lpstr>
      <vt:lpstr>BACKGROUND</vt:lpstr>
      <vt:lpstr>BACKGROUND</vt:lpstr>
      <vt:lpstr>BACKGROUND</vt:lpstr>
      <vt:lpstr>Clinical Trials: Conditions to Tumors</vt:lpstr>
      <vt:lpstr>Clinical Trials: Conditions to Tumors</vt:lpstr>
      <vt:lpstr>Clinical Trials: unstandardized Tumor Names </vt:lpstr>
      <vt:lpstr>Clinical Trials: Standardizing Tumor Names</vt:lpstr>
      <vt:lpstr>Clinical Trials: Embeddings with ADA</vt:lpstr>
      <vt:lpstr>Clinical Trials: Standardization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keywords/>
  <cp:lastModifiedBy>Lahiri, Aditya</cp:lastModifiedBy>
  <cp:revision>14</cp:revision>
  <dcterms:created xsi:type="dcterms:W3CDTF">2018-01-25T18:17:50Z</dcterms:created>
  <dcterms:modified xsi:type="dcterms:W3CDTF">2024-03-08T17:55:24Z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0x010100DF3D347118B88A4EA8E9A5FEBC94FD86</vt:lpwstr>
  </property>
  <property fmtid="{D5CDD505-2E9C-101B-9397-08002B2CF9AE}" pid="3" name="KBPoliciesAndProcedures">
    <vt:lpwstr/>
  </property>
  <property fmtid="{D5CDD505-2E9C-101B-9397-08002B2CF9AE}" pid="4" name="TaxKeyword">
    <vt:lpwstr/>
  </property>
  <property fmtid="{D5CDD505-2E9C-101B-9397-08002B2CF9AE}" pid="5" name="KnowledgeBaseMetadata">
    <vt:lpwstr/>
  </property>
  <property fmtid="{D5CDD505-2E9C-101B-9397-08002B2CF9AE}" pid="6" name="TaxCatchAll">
    <vt:lpwstr/>
  </property>
</Properties>
</file>