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5"/>
  </p:notesMasterIdLst>
  <p:sldIdLst>
    <p:sldId id="256" r:id="rId5"/>
    <p:sldId id="259" r:id="rId6"/>
    <p:sldId id="257" r:id="rId7"/>
    <p:sldId id="260" r:id="rId8"/>
    <p:sldId id="261" r:id="rId9"/>
    <p:sldId id="262" r:id="rId10"/>
    <p:sldId id="263" r:id="rId11"/>
    <p:sldId id="265" r:id="rId12"/>
    <p:sldId id="264" r:id="rId13"/>
    <p:sldId id="266" r:id="rId14"/>
    <p:sldId id="267" r:id="rId15"/>
    <p:sldId id="270" r:id="rId16"/>
    <p:sldId id="278" r:id="rId17"/>
    <p:sldId id="271" r:id="rId18"/>
    <p:sldId id="273" r:id="rId19"/>
    <p:sldId id="275" r:id="rId20"/>
    <p:sldId id="272" r:id="rId21"/>
    <p:sldId id="277" r:id="rId22"/>
    <p:sldId id="274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1960"/>
    <a:srgbClr val="584B3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110" autoAdjust="0"/>
    <p:restoredTop sz="94660"/>
  </p:normalViewPr>
  <p:slideViewPr>
    <p:cSldViewPr snapToGrid="0">
      <p:cViewPr>
        <p:scale>
          <a:sx n="154" d="100"/>
          <a:sy n="154" d="100"/>
        </p:scale>
        <p:origin x="144" y="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74326-AD78-4E67-8599-BA8A5604D89A}" type="datetimeFigureOut">
              <a:rPr lang="en-US" smtClean="0"/>
              <a:t>3/6/24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8EB8B-B78C-4FCA-B737-0D9226F57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37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199" y="592924"/>
            <a:ext cx="5577591" cy="1207008"/>
          </a:xfrm>
        </p:spPr>
        <p:txBody>
          <a:bodyPr anchor="ctr"/>
          <a:lstStyle>
            <a:lvl1pPr algn="l">
              <a:defRPr sz="3600" b="1" cap="all" baseline="0">
                <a:solidFill>
                  <a:srgbClr val="3E9CC9"/>
                </a:solidFill>
                <a:latin typeface="+mj-lt"/>
              </a:defRPr>
            </a:lvl1pPr>
          </a:lstStyle>
          <a:p>
            <a:r>
              <a:rPr lang="en-US" cap="all" baseline="0" dirty="0"/>
              <a:t>Click to add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199" y="1994858"/>
            <a:ext cx="5577589" cy="497951"/>
          </a:xfrm>
        </p:spPr>
        <p:txBody>
          <a:bodyPr>
            <a:normAutofit/>
          </a:bodyPr>
          <a:lstStyle>
            <a:lvl1pPr marL="0" indent="0" algn="l">
              <a:buNone/>
              <a:defRPr sz="2800" b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09685" y="6356352"/>
            <a:ext cx="5637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40181A-01B0-4CB8-8614-1473649F67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764852"/>
            <a:ext cx="5577417" cy="502920"/>
          </a:xfrm>
        </p:spPr>
        <p:txBody>
          <a:bodyPr>
            <a:normAutofit/>
          </a:bodyPr>
          <a:lstStyle>
            <a:lvl1pPr marL="0" indent="0">
              <a:buNone/>
              <a:defRPr sz="2400" b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2282824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22052" y="320156"/>
            <a:ext cx="11010595" cy="1143000"/>
          </a:xfrm>
        </p:spPr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22052" y="1736231"/>
            <a:ext cx="11010595" cy="389534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25727" y="6356352"/>
            <a:ext cx="547727" cy="365125"/>
          </a:xfrm>
        </p:spPr>
        <p:txBody>
          <a:bodyPr/>
          <a:lstStyle>
            <a:lvl1pPr>
              <a:defRPr>
                <a:solidFill>
                  <a:srgbClr val="FFFFFE"/>
                </a:solidFill>
              </a:defRPr>
            </a:lvl1pPr>
          </a:lstStyle>
          <a:p>
            <a:fld id="{AD40181A-01B0-4CB8-8614-1473649F67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67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25727" y="6356352"/>
            <a:ext cx="548647" cy="365125"/>
          </a:xfrm>
        </p:spPr>
        <p:txBody>
          <a:bodyPr/>
          <a:lstStyle>
            <a:lvl1pPr>
              <a:defRPr>
                <a:solidFill>
                  <a:srgbClr val="FFFFFE"/>
                </a:solidFill>
              </a:defRPr>
            </a:lvl1pPr>
          </a:lstStyle>
          <a:p>
            <a:fld id="{AD40181A-01B0-4CB8-8614-1473649F67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45733" y="1543930"/>
            <a:ext cx="9753600" cy="1444752"/>
          </a:xfrm>
        </p:spPr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10993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3E9CC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3E9CC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AD40181A-01B0-4CB8-8614-1473649F67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 cap="all" baseline="0">
          <a:solidFill>
            <a:srgbClr val="3E9CC9"/>
          </a:solidFill>
          <a:latin typeface="Rubrik-SemiBold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rgbClr val="584B3D"/>
          </a:solidFill>
          <a:latin typeface="Chronicle Text G1 Roman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rgbClr val="584B3D"/>
          </a:solidFill>
          <a:latin typeface="Chronicle Text G1 Roman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rgbClr val="584B3D"/>
          </a:solidFill>
          <a:latin typeface="Chronicle Text G1 Roman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584B3D"/>
          </a:solidFill>
          <a:latin typeface="Chronicle Text G1 Roman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584B3D"/>
          </a:solidFill>
          <a:latin typeface="Chronicle Text G1 Roman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Embedding analysis of CT Tumors	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Aditya </a:t>
            </a:r>
            <a:r>
              <a:rPr lang="en-US" dirty="0" err="1"/>
              <a:t>Lahiri</a:t>
            </a:r>
            <a:r>
              <a:rPr lang="en-US" dirty="0"/>
              <a:t>, Deanne Taylor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t>1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247758" y="17806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876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41CDB7-FC02-3704-3DAB-3AB63DC2A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F99B6-4C04-36AC-E1E5-721B70666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667642" cy="794163"/>
          </a:xfrm>
        </p:spPr>
        <p:txBody>
          <a:bodyPr/>
          <a:lstStyle/>
          <a:p>
            <a:r>
              <a:rPr lang="en-US" sz="2800" dirty="0"/>
              <a:t>Clinical Trials: unstandardized Tumor Names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9523B-1C71-788B-76C7-721FC9B2E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55E85FD-6C57-7E5C-25FD-E5646B54F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206511"/>
              </p:ext>
            </p:extLst>
          </p:nvPr>
        </p:nvGraphicFramePr>
        <p:xfrm>
          <a:off x="232756" y="681963"/>
          <a:ext cx="11366833" cy="4988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979">
                  <a:extLst>
                    <a:ext uri="{9D8B030D-6E8A-4147-A177-3AD203B41FA5}">
                      <a16:colId xmlns:a16="http://schemas.microsoft.com/office/drawing/2014/main" val="4021694754"/>
                    </a:ext>
                  </a:extLst>
                </a:gridCol>
                <a:gridCol w="1740767">
                  <a:extLst>
                    <a:ext uri="{9D8B030D-6E8A-4147-A177-3AD203B41FA5}">
                      <a16:colId xmlns:a16="http://schemas.microsoft.com/office/drawing/2014/main" val="3295535630"/>
                    </a:ext>
                  </a:extLst>
                </a:gridCol>
                <a:gridCol w="4864036">
                  <a:extLst>
                    <a:ext uri="{9D8B030D-6E8A-4147-A177-3AD203B41FA5}">
                      <a16:colId xmlns:a16="http://schemas.microsoft.com/office/drawing/2014/main" val="1958709931"/>
                    </a:ext>
                  </a:extLst>
                </a:gridCol>
                <a:gridCol w="3644051">
                  <a:extLst>
                    <a:ext uri="{9D8B030D-6E8A-4147-A177-3AD203B41FA5}">
                      <a16:colId xmlns:a16="http://schemas.microsoft.com/office/drawing/2014/main" val="2309535513"/>
                    </a:ext>
                  </a:extLst>
                </a:gridCol>
              </a:tblGrid>
              <a:tr h="257338">
                <a:tc>
                  <a:txBody>
                    <a:bodyPr/>
                    <a:lstStyle/>
                    <a:p>
                      <a:r>
                        <a:rPr lang="en-US" sz="1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Issues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386625"/>
                  </a:ext>
                </a:extLst>
              </a:tr>
              <a:tr h="257338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54148559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NCT05806385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triple negative breast cancer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latin typeface="+mj-lt"/>
                        </a:rPr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699420"/>
                  </a:ext>
                </a:extLst>
              </a:tr>
              <a:tr h="257338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54158880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NCT04529772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diffuse large b-cell lymphoma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latin typeface="+mj-lt"/>
                        </a:rPr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469672"/>
                  </a:ext>
                </a:extLst>
              </a:tr>
              <a:tr h="257338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4159811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NCT03449069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crohn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disease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latin typeface="+mj-lt"/>
                        </a:rPr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486931"/>
                  </a:ext>
                </a:extLst>
              </a:tr>
              <a:tr h="257338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54174814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NCT04317313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lymphoma, large b-cell, diffuse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latin typeface="+mj-lt"/>
                        </a:rPr>
                        <a:t>Comma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65766"/>
                  </a:ext>
                </a:extLst>
              </a:tr>
              <a:tr h="267965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54159226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NCT04139304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ann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arbor stage II diffuse large b-cell lymphoma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latin typeface="+mj-lt"/>
                        </a:rPr>
                        <a:t>Staging Info provided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250268"/>
                  </a:ext>
                </a:extLst>
              </a:tr>
              <a:tr h="257338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54160394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NCT01365169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stage iv colorectal cancer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ajcc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v7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Staging Info provided  and abbreviation added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954973"/>
                  </a:ext>
                </a:extLst>
              </a:tr>
              <a:tr h="257338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54167219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NCT00005799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waldenstr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√∂m macroglobulinemia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latin typeface="+mj-lt"/>
                        </a:rPr>
                        <a:t>Square root typographical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68278"/>
                  </a:ext>
                </a:extLst>
              </a:tr>
              <a:tr h="324645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53807459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NCT05667415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chemotherapyÔºõadvanced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gastric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cancerÔºõcisplatin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latin typeface="+mj-lt"/>
                        </a:rPr>
                        <a:t>Special character typographical error ,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531659"/>
                  </a:ext>
                </a:extLst>
              </a:tr>
              <a:tr h="454503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53785094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NCT01127841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follicular non-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hodgking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¬¥s lymphoma refractory or relapsed after treatment with r-chemotherapy in first line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Special character typographical error ,  treatment name and details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207277"/>
                  </a:ext>
                </a:extLst>
              </a:tr>
              <a:tr h="257338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53878247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NCT02172768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acute myeloid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leucaemia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latin typeface="+mj-lt"/>
                        </a:rPr>
                        <a:t>Name of disease spelled unconventionally.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761124"/>
                  </a:ext>
                </a:extLst>
              </a:tr>
              <a:tr h="267965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54168238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NCT05587556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liver transplant, liver cancer, immunosuppressant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latin typeface="+mj-lt"/>
                        </a:rPr>
                        <a:t>Disease name with other procedure and medicine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192220"/>
                  </a:ext>
                </a:extLst>
              </a:tr>
              <a:tr h="257338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53573690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NCT03452657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ranibizumab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latin typeface="+mj-lt"/>
                        </a:rPr>
                        <a:t>Name of drug instead of 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049474"/>
                  </a:ext>
                </a:extLst>
              </a:tr>
              <a:tr h="343117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53574738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NCT04669496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lenvatinib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 of drug instead of disease</a:t>
                      </a:r>
                    </a:p>
                    <a:p>
                      <a:pPr algn="l"/>
                      <a:endParaRPr lang="en-US" sz="900" b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844795"/>
                  </a:ext>
                </a:extLst>
              </a:tr>
              <a:tr h="772013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53756631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NCT01227746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asian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patients with advanced gastro-intestinal stromal tumors (gist) treated with imatinib</a:t>
                      </a:r>
                      <a:endParaRPr lang="en-US" sz="1200" b="0" dirty="0">
                        <a:effectLst/>
                        <a:latin typeface="+mj-lt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br>
                        <a:rPr lang="en-US" sz="1200" b="0" dirty="0">
                          <a:latin typeface="+mj-lt"/>
                        </a:rPr>
                      </a:br>
                      <a:endParaRPr lang="en-US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900" b="0" dirty="0">
                          <a:latin typeface="+mj-lt"/>
                        </a:rPr>
                        <a:t>Demographics of  patient </a:t>
                      </a:r>
                      <a:r>
                        <a:rPr lang="en-US" sz="900" b="0" dirty="0" err="1">
                          <a:latin typeface="+mj-lt"/>
                        </a:rPr>
                        <a:t>cohoty</a:t>
                      </a:r>
                      <a:r>
                        <a:rPr lang="en-US" sz="900" b="0" dirty="0">
                          <a:latin typeface="+mj-lt"/>
                        </a:rPr>
                        <a:t>, and medicine name provided.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9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793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9CBB09-FFBD-59D0-EA9C-7C80B1CFB3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14A3A-C630-36CE-2E12-27D6E84DA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40" y="83425"/>
            <a:ext cx="11010595" cy="1143000"/>
          </a:xfrm>
        </p:spPr>
        <p:txBody>
          <a:bodyPr/>
          <a:lstStyle/>
          <a:p>
            <a:r>
              <a:rPr lang="en-US" sz="3200" dirty="0"/>
              <a:t>Clinical Trials: Standardizing Tumor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CF578-5FCE-7DB3-36C9-E520EC167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212" y="1481328"/>
            <a:ext cx="11010595" cy="3895344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Retrieved ~ 13k unique tumors form clinical trials database. </a:t>
            </a: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WHO tumor database (5</a:t>
            </a:r>
            <a:r>
              <a:rPr lang="en-US" baseline="30000" dirty="0">
                <a:solidFill>
                  <a:schemeClr val="tx2">
                    <a:lumMod val="10000"/>
                  </a:schemeClr>
                </a:solidFill>
              </a:rPr>
              <a:t>th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 edition) contains 2390 standardized unique tumors.</a:t>
            </a: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NCIT tumor database contains 1395 standardized unique tumors.</a:t>
            </a: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Objective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: Map unstandardized clinical trials tumors to WHO or NCIT tumors. </a:t>
            </a: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B0DD3-A15F-F058-6A1D-AC9EF13F8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725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98F2B3-FCF1-2AC8-DAF9-2AB9D0CC6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F03E3-A375-EAB5-52FD-46BF42C38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02" y="-54981"/>
            <a:ext cx="11010595" cy="1143000"/>
          </a:xfrm>
        </p:spPr>
        <p:txBody>
          <a:bodyPr/>
          <a:lstStyle/>
          <a:p>
            <a:r>
              <a:rPr lang="en-US" sz="3200" dirty="0"/>
              <a:t>Standardization Method 1 : Edit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1FD30-5222-9266-4D59-2963E6AAC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212" y="1481328"/>
            <a:ext cx="11010595" cy="3895344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C3E74-525A-B37E-452E-6166E30C5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2" name="Picture 11" descr="A diagram of a diagram&#10;&#10;Description automatically generated">
            <a:extLst>
              <a:ext uri="{FF2B5EF4-FFF2-40B4-BE49-F238E27FC236}">
                <a16:creationId xmlns:a16="http://schemas.microsoft.com/office/drawing/2014/main" id="{9A4C3CD7-BAE1-CB3F-4B9B-883239329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14" y="965009"/>
            <a:ext cx="9994392" cy="495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04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2FFAE6-0C60-02DC-EAFB-075B63CAC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F6C71-13F8-FC5D-5B55-E4FA78594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02" y="-54981"/>
            <a:ext cx="11010595" cy="1143000"/>
          </a:xfrm>
        </p:spPr>
        <p:txBody>
          <a:bodyPr/>
          <a:lstStyle/>
          <a:p>
            <a:r>
              <a:rPr lang="en-US" sz="3200" dirty="0"/>
              <a:t>Standardization Method 1 : Edit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9F671-39F5-E6CF-00F9-136B11F86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212" y="1481328"/>
            <a:ext cx="11010595" cy="3895344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10198-6D2F-FA30-7607-43AD6999F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C6E343-C1CA-25FA-98F0-906E5FF9CAEA}"/>
              </a:ext>
            </a:extLst>
          </p:cNvPr>
          <p:cNvSpPr txBox="1"/>
          <p:nvPr/>
        </p:nvSpPr>
        <p:spPr>
          <a:xfrm>
            <a:off x="8020920" y="1088019"/>
            <a:ext cx="40399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Distance Metrics used: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</a:rPr>
            </a:br>
            <a:br>
              <a:rPr lang="en-US" sz="1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1.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Levenshtein</a:t>
            </a:r>
            <a:r>
              <a:rPr lang="en-US" sz="1200" b="0" i="0" dirty="0">
                <a:solidFill>
                  <a:srgbClr val="E8E8E8"/>
                </a:solidFill>
                <a:effectLst/>
                <a:latin typeface="Google Sans"/>
              </a:rPr>
              <a:t> 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distance</a:t>
            </a:r>
          </a:p>
          <a:p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2.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Jarro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-Winkler distance</a:t>
            </a:r>
          </a:p>
          <a:p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3. Cosine distance </a:t>
            </a:r>
          </a:p>
        </p:txBody>
      </p:sp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7514CCDA-2808-E0D0-20A8-A289348A4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14" y="965009"/>
            <a:ext cx="9994392" cy="495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270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75681-1E49-8506-05B6-8F668FA48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DEBF7-74FC-993E-DBF9-446B4483B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0602" y="-278594"/>
            <a:ext cx="11010595" cy="1143000"/>
          </a:xfrm>
        </p:spPr>
        <p:txBody>
          <a:bodyPr/>
          <a:lstStyle/>
          <a:p>
            <a:r>
              <a:rPr lang="en-US" sz="2400" dirty="0"/>
              <a:t>Standardization Method : Edit distance Benchmark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5D096-3D15-2F3D-B0DB-349D4A60D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212" y="1481328"/>
            <a:ext cx="11010595" cy="3895344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EF4A8-9608-6AF8-8C67-9CE51D7C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762E8EB-7EED-E96F-C273-893640429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681315"/>
              </p:ext>
            </p:extLst>
          </p:nvPr>
        </p:nvGraphicFramePr>
        <p:xfrm>
          <a:off x="377766" y="556835"/>
          <a:ext cx="10478656" cy="5447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664">
                  <a:extLst>
                    <a:ext uri="{9D8B030D-6E8A-4147-A177-3AD203B41FA5}">
                      <a16:colId xmlns:a16="http://schemas.microsoft.com/office/drawing/2014/main" val="2032717260"/>
                    </a:ext>
                  </a:extLst>
                </a:gridCol>
                <a:gridCol w="2619664">
                  <a:extLst>
                    <a:ext uri="{9D8B030D-6E8A-4147-A177-3AD203B41FA5}">
                      <a16:colId xmlns:a16="http://schemas.microsoft.com/office/drawing/2014/main" val="2216982299"/>
                    </a:ext>
                  </a:extLst>
                </a:gridCol>
                <a:gridCol w="2619664">
                  <a:extLst>
                    <a:ext uri="{9D8B030D-6E8A-4147-A177-3AD203B41FA5}">
                      <a16:colId xmlns:a16="http://schemas.microsoft.com/office/drawing/2014/main" val="2648206277"/>
                    </a:ext>
                  </a:extLst>
                </a:gridCol>
                <a:gridCol w="2619664">
                  <a:extLst>
                    <a:ext uri="{9D8B030D-6E8A-4147-A177-3AD203B41FA5}">
                      <a16:colId xmlns:a16="http://schemas.microsoft.com/office/drawing/2014/main" val="2618775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Tumors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Levenshtein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Jarro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Winkler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Cosine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271935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 cell lymphoma</a:t>
                      </a:r>
                    </a:p>
                    <a:p>
                      <a:pPr algn="l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b-cell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lymphomas;b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lymphoma;b-cell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lymphoma;t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lymphoma;b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lymphomas;t-cell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lymphoma;nk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lymphoma;t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lymphomas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lymphoma;b-cell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lymphoma;t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lymphoma;b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lymphomas;nk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/t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lymphoma;nk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lymphoma;nk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t-cell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lymphoma;b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lymphoma (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bcl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);t cell lymphomas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lymphoma;b-cell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lymphoma;t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lymphoma;b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lymphomas;lymphoma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, b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cell;b-cell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small lymphocytic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lymphoma;b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lymphoma (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bcl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);large b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lymphoma;lymphoblastic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b-cell lymphoma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092233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unresectable lung carcinoma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unresectable nut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lung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carcinoma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unresectable nut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vaginal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lung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sarcoma;unresectable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lung small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lung carcinoid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tumor;unresectable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ewing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sarcoma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unresectable acral lentiginous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melanoma;unresectable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nut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fallopian tube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renal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laryngeal squamous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vaginal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lung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carcinoma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33184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liposarcoma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liposarcoma;fibrosarcoma;gliosarcoma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;</a:t>
                      </a:r>
                      <a:b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myosarcoma;liposarcomas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liposarcoma;epithelioid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sarcoma;gliosarcoma;liposarcoma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,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myxoid;myosarcoma;liposarcoma,myxoid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;</a:t>
                      </a:r>
                      <a:b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mixed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liposarcoma;liposarcomas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liposarcoma;gliosarcoma;pleomorphic liposarcoma;micropapillary serous carcinoma;macroprolactinoma;advanced liposarcoma or leiomyosarcoma;leiomyosarcoma or carcinosarcoma;pilomatricoma;liposarcomas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565700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cancer of the liver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cancer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bladder;cancer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ovary;cancer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lung;cancer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liver;cancer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liver;cancer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bone;cancer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ureter;cancer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kidney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cancer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bladder;cancer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ovary;cancer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larynx;cancer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liver;</a:t>
                      </a:r>
                      <a:b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cancer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liver;cancer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cervix;</a:t>
                      </a:r>
                      <a:b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cancer of the kidney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cancer of the uterine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cervix;cancer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liver;cancer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liver;recurrent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epithelial cancer of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ovary;cancer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cervix;stage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iv cancer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cervix;long-term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adverse effects of radiotherapy for pelvic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cancer;recurrent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urothelial carcinoma of the renal pelvis and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ureter;clear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carcinoma of the uterine corpus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603348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smoldering myeloma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multiple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myeloma;multiple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myelomas;smoldering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myeloma;smoldering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multiple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myeloma;second-line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melanoma;smouldering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myeloma;multiple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mieloma;ovarian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myxoma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relapsed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hodgkin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lymphoma;marginal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lymphoma;smoldering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myeloma;smoldering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multiple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myeloma;smoldering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plasma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myeloma;smoldering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multiple myeloma (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smm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);smoldering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waldenstrom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macroglobulinemia;relapsed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hodgkin's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lymphoma;smouldering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myeloma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myeloid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neoplasm;smoldering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myeloma;smoldering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multiple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myeloma;smoldering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plasma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myeloma;smoldering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multiple myeloma (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smm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);smoldering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waldenstrom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macroglobulinemia;smouldering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myeloma;mesectodermal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leiomyoma;myeloid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neoplasms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31709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55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12EDC-9418-F26B-E902-CE1967BDF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7F8F4-2991-5514-9E2D-A805FD5C3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0602" y="-278594"/>
            <a:ext cx="11010595" cy="1143000"/>
          </a:xfrm>
        </p:spPr>
        <p:txBody>
          <a:bodyPr/>
          <a:lstStyle/>
          <a:p>
            <a:r>
              <a:rPr lang="en-US" sz="2400" dirty="0"/>
              <a:t>Standardization Method 1 : Benchmark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9299F-06FD-021B-93D3-B68AAB649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212" y="1481328"/>
            <a:ext cx="11010595" cy="3895344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D9F5F-7F87-4AC9-4E65-A795B42F7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FC6B653-A78F-06D9-28BA-B33E0BF85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902579"/>
              </p:ext>
            </p:extLst>
          </p:nvPr>
        </p:nvGraphicFramePr>
        <p:xfrm>
          <a:off x="377766" y="556835"/>
          <a:ext cx="10478656" cy="5447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664">
                  <a:extLst>
                    <a:ext uri="{9D8B030D-6E8A-4147-A177-3AD203B41FA5}">
                      <a16:colId xmlns:a16="http://schemas.microsoft.com/office/drawing/2014/main" val="2032717260"/>
                    </a:ext>
                  </a:extLst>
                </a:gridCol>
                <a:gridCol w="2619664">
                  <a:extLst>
                    <a:ext uri="{9D8B030D-6E8A-4147-A177-3AD203B41FA5}">
                      <a16:colId xmlns:a16="http://schemas.microsoft.com/office/drawing/2014/main" val="2216982299"/>
                    </a:ext>
                  </a:extLst>
                </a:gridCol>
                <a:gridCol w="2619664">
                  <a:extLst>
                    <a:ext uri="{9D8B030D-6E8A-4147-A177-3AD203B41FA5}">
                      <a16:colId xmlns:a16="http://schemas.microsoft.com/office/drawing/2014/main" val="2648206277"/>
                    </a:ext>
                  </a:extLst>
                </a:gridCol>
                <a:gridCol w="2619664">
                  <a:extLst>
                    <a:ext uri="{9D8B030D-6E8A-4147-A177-3AD203B41FA5}">
                      <a16:colId xmlns:a16="http://schemas.microsoft.com/office/drawing/2014/main" val="2618775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Tumors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Levenshtein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Jarro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Winkler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Cosine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271935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 cell lymphoma</a:t>
                      </a:r>
                    </a:p>
                    <a:p>
                      <a:pPr algn="l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b-cell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lymphomas;b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lymphoma;b-cell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lymphoma;t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lymphoma;b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lymphomas;t-cell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lymphoma;nk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lymphoma;t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lymphomas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lymphoma;b-cell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lymphoma;t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lymphoma;b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lymphomas;nk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/t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lymphoma;nk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lymphoma;nk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t-cell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lymphoma;b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lymphoma (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bcl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);t cell lymphomas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lymphoma;b-cell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lymphoma;t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lymphoma;b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lymphomas;lymphoma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, b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cell;b-cell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small lymphocytic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lymphoma;b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lymphoma (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bcl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);large b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lymphoma;lymphoblastic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b-cell lymphoma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092233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unresectable lung carcinoma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unresectable nut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lung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carcinoma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unresectable nut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vaginal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lung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sarcoma;unresectable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lung small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lung carcinoid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tumor;unresectable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ewing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sarcoma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unresectable acral lentiginous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melanoma;unresectable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nut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fallopian tube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renal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laryngeal squamous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vaginal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lung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carcinoma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33184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liposarcoma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liposarcoma;fibrosarcoma;gliosarcoma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;</a:t>
                      </a:r>
                      <a:b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myosarcoma;liposarcomas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liposarcoma;epithelioid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sarcoma;gliosarcoma;liposarcoma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,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myxoid;myosarcoma;liposarcoma,myxoid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;</a:t>
                      </a:r>
                      <a:b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mixed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liposarcoma;liposarcomas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liposarcoma;gliosarcoma;pleomorphic liposarcoma;micropapillary serous carcinoma;macroprolactinoma;advanced liposarcoma or leiomyosarcoma;leiomyosarcoma or carcinosarcoma;pilomatricoma;liposarcomas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565700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cancer of the liver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cancer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bladder;cancer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ovary;cancer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lung;cancer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liver;cancer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liver;cancer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bone;cancer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ureter;cancer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kidney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cancer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bladder;cancer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ovary;cancer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larynx;cancer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liver;</a:t>
                      </a:r>
                      <a:b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cancer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liver;cancer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cervix;</a:t>
                      </a:r>
                      <a:b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cancer of the kidney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cancer of the uterine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cervix;cancer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liver;cancer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liver;recurrent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epithelial cancer of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ovary;cancer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cervix;stage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iv cancer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cervix;long-term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adverse effects of radiotherapy for pelvic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cancer;recurrent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urothelial carcinoma of the renal pelvis and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ureter;clear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carcinoma of the uterine corpus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603348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smoldering myeloma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multiple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myeloma;multiple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myelomas;smoldering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myeloma;smoldering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multiple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myeloma;second-line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melanoma;smouldering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myeloma;multiple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mieloma;ovarian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myxoma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relapsed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hodgkin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lymphoma;marginal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lymphoma;smoldering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myeloma;smoldering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multiple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myeloma;smoldering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plasma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myeloma;smoldering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multiple myeloma (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smm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);smoldering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waldenstrom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macroglobulinemia;relapsed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hodgkin's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lymphoma;smouldering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myeloma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myeloid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neoplasm;smoldering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myeloma;smoldering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multiple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myeloma;smoldering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plasma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myeloma;smoldering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multiple myeloma (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smm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);smoldering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waldenstrom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macroglobulinemia;smouldering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myeloma;mesectodermal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leiomyoma;myeloid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neoplasms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31709440"/>
                  </a:ext>
                </a:extLst>
              </a:tr>
            </a:tbl>
          </a:graphicData>
        </a:graphic>
      </p:graphicFrame>
      <p:sp>
        <p:nvSpPr>
          <p:cNvPr id="5" name="Cloud 4">
            <a:extLst>
              <a:ext uri="{FF2B5EF4-FFF2-40B4-BE49-F238E27FC236}">
                <a16:creationId xmlns:a16="http://schemas.microsoft.com/office/drawing/2014/main" id="{7627668E-51DE-4AD3-FF0D-C851912FABF8}"/>
              </a:ext>
            </a:extLst>
          </p:cNvPr>
          <p:cNvSpPr/>
          <p:nvPr/>
        </p:nvSpPr>
        <p:spPr>
          <a:xfrm>
            <a:off x="1621063" y="2168780"/>
            <a:ext cx="3707477" cy="2223773"/>
          </a:xfrm>
          <a:prstGeom prst="clou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 Many False Positive Matches !!</a:t>
            </a:r>
          </a:p>
        </p:txBody>
      </p:sp>
    </p:spTree>
    <p:extLst>
      <p:ext uri="{BB962C8B-B14F-4D97-AF65-F5344CB8AC3E}">
        <p14:creationId xmlns:p14="http://schemas.microsoft.com/office/powerpoint/2010/main" val="4197401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A0249-62E3-2F26-6BA6-602A8F964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BDF9-1166-18CA-0349-57322F571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40" y="83425"/>
            <a:ext cx="11010595" cy="1143000"/>
          </a:xfrm>
        </p:spPr>
        <p:txBody>
          <a:bodyPr/>
          <a:lstStyle/>
          <a:p>
            <a:r>
              <a:rPr lang="en-US" sz="2400" dirty="0"/>
              <a:t>Standardization Method 1 : Edit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E6400-3FF8-F4A0-220B-DF29D26A5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212" y="1481328"/>
            <a:ext cx="11010595" cy="3895344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607B62-1AAC-D765-454B-00AD54EE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Picture 7" descr="A diagram of a diagram&#10;&#10;Description automatically generated">
            <a:extLst>
              <a:ext uri="{FF2B5EF4-FFF2-40B4-BE49-F238E27FC236}">
                <a16:creationId xmlns:a16="http://schemas.microsoft.com/office/drawing/2014/main" id="{6E19ED14-FAFC-5EA4-17BE-A27F474B8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14" y="965009"/>
            <a:ext cx="9994392" cy="495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389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DD60F-7732-79E6-B20E-B2B7258FF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16B6F-5889-60A8-C7DE-531BB9774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40" y="83425"/>
            <a:ext cx="11010595" cy="1143000"/>
          </a:xfrm>
        </p:spPr>
        <p:txBody>
          <a:bodyPr/>
          <a:lstStyle/>
          <a:p>
            <a:r>
              <a:rPr lang="en-US" sz="2400" dirty="0"/>
              <a:t>Standardization Method 2 : Edit distance +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4E093-B3BC-B6BE-E9D8-BC5D32F6C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212" y="1481328"/>
            <a:ext cx="11010595" cy="3895344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1C191-810C-7E3E-9044-9735E20D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5" name="Picture 14" descr="A diagram of a diagram&#10;&#10;Description automatically generated">
            <a:extLst>
              <a:ext uri="{FF2B5EF4-FFF2-40B4-BE49-F238E27FC236}">
                <a16:creationId xmlns:a16="http://schemas.microsoft.com/office/drawing/2014/main" id="{69A343F9-A1C7-0761-EADA-AA0E21807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33" y="1226425"/>
            <a:ext cx="9991900" cy="457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262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AE792-44D1-2EFC-560E-DBB1C22CF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B5168-934D-2EA9-8056-AACAFFDDA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21064"/>
            <a:ext cx="11010595" cy="1143000"/>
          </a:xfrm>
        </p:spPr>
        <p:txBody>
          <a:bodyPr/>
          <a:lstStyle/>
          <a:p>
            <a:r>
              <a:rPr lang="en-US" sz="2400" dirty="0"/>
              <a:t>Standardization Method 2 : Benchmark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E1779-1F3D-BF8E-51F3-0F8778571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213" y="1481328"/>
            <a:ext cx="8952726" cy="3895344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8A215-B293-390A-66D1-FBCFD49D0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613529-BC79-20F9-06B4-657AA805D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406310"/>
              </p:ext>
            </p:extLst>
          </p:nvPr>
        </p:nvGraphicFramePr>
        <p:xfrm>
          <a:off x="194572" y="507076"/>
          <a:ext cx="10886293" cy="5250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0481">
                  <a:extLst>
                    <a:ext uri="{9D8B030D-6E8A-4147-A177-3AD203B41FA5}">
                      <a16:colId xmlns:a16="http://schemas.microsoft.com/office/drawing/2014/main" val="1643565107"/>
                    </a:ext>
                  </a:extLst>
                </a:gridCol>
                <a:gridCol w="793751">
                  <a:extLst>
                    <a:ext uri="{9D8B030D-6E8A-4147-A177-3AD203B41FA5}">
                      <a16:colId xmlns:a16="http://schemas.microsoft.com/office/drawing/2014/main" val="731584528"/>
                    </a:ext>
                  </a:extLst>
                </a:gridCol>
                <a:gridCol w="2243111">
                  <a:extLst>
                    <a:ext uri="{9D8B030D-6E8A-4147-A177-3AD203B41FA5}">
                      <a16:colId xmlns:a16="http://schemas.microsoft.com/office/drawing/2014/main" val="3887048142"/>
                    </a:ext>
                  </a:extLst>
                </a:gridCol>
                <a:gridCol w="677717">
                  <a:extLst>
                    <a:ext uri="{9D8B030D-6E8A-4147-A177-3AD203B41FA5}">
                      <a16:colId xmlns:a16="http://schemas.microsoft.com/office/drawing/2014/main" val="3285545827"/>
                    </a:ext>
                  </a:extLst>
                </a:gridCol>
                <a:gridCol w="3516215">
                  <a:extLst>
                    <a:ext uri="{9D8B030D-6E8A-4147-A177-3AD203B41FA5}">
                      <a16:colId xmlns:a16="http://schemas.microsoft.com/office/drawing/2014/main" val="1729305009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4138275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LV + AF</a:t>
                      </a:r>
                    </a:p>
                    <a:p>
                      <a:pPr algn="l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MSS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JW +AF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MSS</a:t>
                      </a:r>
                    </a:p>
                    <a:p>
                      <a:pPr algn="l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Cosine + 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MSS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2002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b-cell lymphomas</a:t>
                      </a:r>
                      <a:r>
                        <a:rPr lang="en-US" sz="10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;</a:t>
                      </a:r>
                      <a:r>
                        <a:rPr lang="en-US" sz="10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 b cell lymphoma</a:t>
                      </a:r>
                      <a:r>
                        <a:rPr lang="en-US" sz="10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;</a:t>
                      </a:r>
                      <a:r>
                        <a:rPr lang="en-US" sz="10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 b cell lymphomas</a:t>
                      </a:r>
                      <a:r>
                        <a:rPr lang="en-US" sz="10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;</a:t>
                      </a:r>
                      <a:r>
                        <a:rPr lang="en-US" sz="10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 t cell lymphomas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0.17460317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 cell lymphoma;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 cell lymphomas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  <a:p>
                      <a:pPr algn="l"/>
                      <a:endParaRPr lang="en-US" sz="1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0.61032389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 cell lymphoma; b cell lymphomas; lymphoma, b cell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0.4127977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135079416"/>
                  </a:ext>
                </a:extLst>
              </a:tr>
              <a:tr h="2255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unresectable lung carcinoma; prostate carcinoma; unresectable melanoma; unresectable nut carcinoma ;unresectable paraganglioma; </a:t>
                      </a:r>
                      <a:r>
                        <a:rPr lang="en-US" sz="1000" b="0" i="0" u="none" strike="noStrike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resectable</a:t>
                      </a:r>
                      <a:r>
                        <a:rPr lang="en-US" sz="10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 carcinoma; unresectable carcinoma; </a:t>
                      </a:r>
                      <a:r>
                        <a:rPr lang="en-US" sz="1000" b="0" i="0" u="none" strike="noStrike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resectable</a:t>
                      </a:r>
                      <a:r>
                        <a:rPr lang="en-US" sz="10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 sarcoma; unresectable sarcoma; unresectable cancer; intraductal carcinoma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-0.1950234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unresectable lung carcinoma; unresectable nut carcinoma; unresectable vaginal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lung carcinoid tumor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0.19074195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unresectable lung carcinoma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662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liposarcoma ;fibrosarcoma; </a:t>
                      </a:r>
                      <a:r>
                        <a:rPr lang="en-US" sz="1000" b="0" i="0" u="none" strike="noStrike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gliosarcoma</a:t>
                      </a:r>
                      <a:r>
                        <a:rPr lang="en-US" sz="10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; myosarcoma; liposarcomas</a:t>
                      </a:r>
                    </a:p>
                    <a:p>
                      <a:pPr algn="l" fontAlgn="b"/>
                      <a:endParaRPr lang="en-US" sz="1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0.3225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Liposarcoma;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Gliosarcoma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; Myosarcoma; liposarcoma, round cell;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gliosarcoma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, adult; mixed liposarcoma; liposarcomas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-0.1295667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liposarcoma;synovial</a:t>
                      </a: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sarcoma;choroidal</a:t>
                      </a: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melanoma;myeloid</a:t>
                      </a: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sarcoma;advanced</a:t>
                      </a: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leiomyosarcoma;leiomyosarcoma</a:t>
                      </a: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 of </a:t>
                      </a:r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ovary;adenocarcinoma</a:t>
                      </a: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 of </a:t>
                      </a:r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ovary;solid</a:t>
                      </a: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 alveolar </a:t>
                      </a:r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rhabdomyosarcoma;rhabdomyosarcoma</a:t>
                      </a: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pelvic;sarcoma</a:t>
                      </a: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myeloid;localized</a:t>
                      </a: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osteosarcoma;advanced</a:t>
                      </a: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 liposarcoma or </a:t>
                      </a:r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leiomyosarcoma;locally</a:t>
                      </a: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 advanced myxofibrosarcoma; leiomyosarcoma or </a:t>
                      </a:r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carcinosarcoma;advanced</a:t>
                      </a: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 or metastatic liposarcoma or </a:t>
                      </a:r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leiomyosarcoma;fusion-negative</a:t>
                      </a: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 alveolar rhabdomyosarcoma ;cardiac </a:t>
                      </a:r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leiomyosarcoma;pleomorphic</a:t>
                      </a: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 dermal sarcoma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-0.4821895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8083634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cancer of the liver; cancer of the ureter; cancer of the kidney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0.09780815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cancer of the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liver;cancer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ovary;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cancer of the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larynx;cancer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salivary gland; cancer of the oral cavity; cancer of head; cancer, other; cancer of ovary;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cancer of the pharynx; cancer of the biliary tract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-0.1121348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cancer of the liver; cancer of </a:t>
                      </a:r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cervix;cancer</a:t>
                      </a: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 of the </a:t>
                      </a:r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rectum;cancer</a:t>
                      </a: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 of the cervix ;stage iv cancer of the cervix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-0.3244073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93799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smoldering myeloma; </a:t>
                      </a:r>
                      <a:r>
                        <a:rPr lang="en-US" sz="1000" b="0" i="0" u="none" strike="noStrike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smouldering</a:t>
                      </a:r>
                      <a:r>
                        <a:rPr lang="en-US" sz="10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 myeloma</a:t>
                      </a:r>
                    </a:p>
                    <a:p>
                      <a:pPr algn="l" fontAlgn="b"/>
                      <a:endParaRPr lang="en-US" sz="1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0.88235294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smoldering myeloma; smoldering multiple myeloma; smoldering plasma cell myeloma; smoldering multiple myeloma (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smm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-0.062071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smoldering myeloma;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smouldering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myeloma</a:t>
                      </a:r>
                    </a:p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0.78520413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59683587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BBA0D72-1D0A-8873-7107-8D9243765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436339"/>
              </p:ext>
            </p:extLst>
          </p:nvPr>
        </p:nvGraphicFramePr>
        <p:xfrm>
          <a:off x="9576262" y="1550939"/>
          <a:ext cx="2273300" cy="812800"/>
        </p:xfrm>
        <a:graphic>
          <a:graphicData uri="http://schemas.openxmlformats.org/drawingml/2006/table">
            <a:tbl>
              <a:tblPr/>
              <a:tblGrid>
                <a:gridCol w="2273300">
                  <a:extLst>
                    <a:ext uri="{9D8B030D-6E8A-4147-A177-3AD203B41FA5}">
                      <a16:colId xmlns:a16="http://schemas.microsoft.com/office/drawing/2014/main" val="345391646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26522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11416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46034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840185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0E6FEC4-C292-9102-60C2-3409087351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417845"/>
              </p:ext>
            </p:extLst>
          </p:nvPr>
        </p:nvGraphicFramePr>
        <p:xfrm>
          <a:off x="5683250" y="2945924"/>
          <a:ext cx="825500" cy="1417334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85449508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18146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696365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326444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3337470"/>
                  </a:ext>
                </a:extLst>
              </a:tr>
              <a:tr h="198134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75769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929593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4414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901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D50811-B06F-AABE-1F5E-B6614887A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3A1C4-ADCB-C4AE-8420-A60C5120C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82335"/>
            <a:ext cx="11010595" cy="1143000"/>
          </a:xfrm>
        </p:spPr>
        <p:txBody>
          <a:bodyPr/>
          <a:lstStyle/>
          <a:p>
            <a:r>
              <a:rPr lang="en-US" sz="2400" dirty="0"/>
              <a:t>Standardization Method 3 : Embedding +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1181F-03AC-C959-9153-59AC07700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899" y="1481328"/>
            <a:ext cx="11010595" cy="3895344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04105-C456-4F45-9FA6-0B107B807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1FC255D-95F3-3323-450B-0A3C065F5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5" y="602970"/>
            <a:ext cx="10578634" cy="463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28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7C788D-8BD2-8663-D598-72CC1B672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A800C-AEE8-7922-963C-4490BD7ED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28" y="83425"/>
            <a:ext cx="10651402" cy="114300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pic>
        <p:nvPicPr>
          <p:cNvPr id="6" name="Content Placeholder 5" descr="A diagram of a diagram&#10;&#10;Description automatically generated">
            <a:extLst>
              <a:ext uri="{FF2B5EF4-FFF2-40B4-BE49-F238E27FC236}">
                <a16:creationId xmlns:a16="http://schemas.microsoft.com/office/drawing/2014/main" id="{E3F40D52-348B-AE73-9488-BEB644D02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314" y="316579"/>
            <a:ext cx="6815002" cy="47069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D3F0BB-49E2-A61E-7C62-1C43B223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131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5EA11-6D14-41B9-9A01-705894CC1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13A93-F856-9445-B4FC-AB46DEFDD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21064"/>
            <a:ext cx="11010595" cy="1143000"/>
          </a:xfrm>
        </p:spPr>
        <p:txBody>
          <a:bodyPr/>
          <a:lstStyle/>
          <a:p>
            <a:r>
              <a:rPr lang="en-US" sz="1800" dirty="0"/>
              <a:t>Standardization Method 3 : Benchmark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86522-0A4F-5307-5583-43833C49C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213" y="1481328"/>
            <a:ext cx="8952726" cy="3895344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79CF8-9FAF-CE9C-8943-DAC1924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F2CA33E-4573-737F-D5FF-83BA00064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922629"/>
              </p:ext>
            </p:extLst>
          </p:nvPr>
        </p:nvGraphicFramePr>
        <p:xfrm>
          <a:off x="510455" y="457200"/>
          <a:ext cx="9614446" cy="5644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5952">
                  <a:extLst>
                    <a:ext uri="{9D8B030D-6E8A-4147-A177-3AD203B41FA5}">
                      <a16:colId xmlns:a16="http://schemas.microsoft.com/office/drawing/2014/main" val="1643565107"/>
                    </a:ext>
                  </a:extLst>
                </a:gridCol>
                <a:gridCol w="1084109">
                  <a:extLst>
                    <a:ext uri="{9D8B030D-6E8A-4147-A177-3AD203B41FA5}">
                      <a16:colId xmlns:a16="http://schemas.microsoft.com/office/drawing/2014/main" val="731584528"/>
                    </a:ext>
                  </a:extLst>
                </a:gridCol>
                <a:gridCol w="3906982">
                  <a:extLst>
                    <a:ext uri="{9D8B030D-6E8A-4147-A177-3AD203B41FA5}">
                      <a16:colId xmlns:a16="http://schemas.microsoft.com/office/drawing/2014/main" val="3887048142"/>
                    </a:ext>
                  </a:extLst>
                </a:gridCol>
                <a:gridCol w="1047403">
                  <a:extLst>
                    <a:ext uri="{9D8B030D-6E8A-4147-A177-3AD203B41FA5}">
                      <a16:colId xmlns:a16="http://schemas.microsoft.com/office/drawing/2014/main" val="328554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AF Clusters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MSS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/>
                        <a:t>Kmeans</a:t>
                      </a:r>
                      <a:r>
                        <a:rPr lang="en-US" sz="1000" dirty="0"/>
                        <a:t>  (K=6000)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MSS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2002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 cell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lymphoma;b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lymphoma 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bcl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) ;b cell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lymphomas;b-cell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lymphoid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cancer;b-cell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lymphoma;b-cell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lymphomas</a:t>
                      </a:r>
                    </a:p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0.23489899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135079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172921827"/>
                  </a:ext>
                </a:extLst>
              </a:tr>
              <a:tr h="2255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Liposarcoma ;adult liposarcoma; liposarcomas</a:t>
                      </a:r>
                    </a:p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0.1441252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849662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unresectable lung carcinoma; unresectable lung small cell carcinoma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0.05125004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8083634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cancer of liver; cancer of the liver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; liver cancer</a:t>
                      </a:r>
                    </a:p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0.38949709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93799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smoldering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myeloma;smoldering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multiple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myeloma;smoldering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multiple myeloma 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smm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);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smouldering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myeloma; high risk smoldering multiple myeloma; high-risk smoldering multiple myeloma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0.25361543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596835873"/>
                  </a:ext>
                </a:extLst>
              </a:tr>
              <a:tr h="400166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425132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998811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92526698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541ECB9-FA5F-3E86-66B1-F6E3328F9C8B}"/>
              </a:ext>
            </a:extLst>
          </p:cNvPr>
          <p:cNvGraphicFramePr>
            <a:graphicFrameLocks noGrp="1"/>
          </p:cNvGraphicFramePr>
          <p:nvPr/>
        </p:nvGraphicFramePr>
        <p:xfrm>
          <a:off x="9576262" y="1550939"/>
          <a:ext cx="2273300" cy="812800"/>
        </p:xfrm>
        <a:graphic>
          <a:graphicData uri="http://schemas.openxmlformats.org/drawingml/2006/table">
            <a:tbl>
              <a:tblPr/>
              <a:tblGrid>
                <a:gridCol w="2273300">
                  <a:extLst>
                    <a:ext uri="{9D8B030D-6E8A-4147-A177-3AD203B41FA5}">
                      <a16:colId xmlns:a16="http://schemas.microsoft.com/office/drawing/2014/main" val="345391646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26522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11416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46034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8401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88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28" y="83425"/>
            <a:ext cx="10651402" cy="114300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Content Placeholder 11" descr="A diagram of a diagram of different types of drugs&#10;&#10;Description automatically generated">
            <a:extLst>
              <a:ext uri="{FF2B5EF4-FFF2-40B4-BE49-F238E27FC236}">
                <a16:creationId xmlns:a16="http://schemas.microsoft.com/office/drawing/2014/main" id="{E2EDEF06-8B9F-091F-E87D-6B26227F7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948" y="0"/>
            <a:ext cx="7560133" cy="5596128"/>
          </a:xfrm>
        </p:spPr>
      </p:pic>
    </p:spTree>
    <p:extLst>
      <p:ext uri="{BB962C8B-B14F-4D97-AF65-F5344CB8AC3E}">
        <p14:creationId xmlns:p14="http://schemas.microsoft.com/office/powerpoint/2010/main" val="334728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E11B06-2FB4-5F70-0653-C67724818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58A9B-5EE4-B6D4-EEFF-E8489D584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28" y="83425"/>
            <a:ext cx="10651402" cy="114300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5927E-05BF-F5E1-86F6-A6E75BD1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A diagram of a diagram of a group of white cylinders with text&#10;&#10;Description automatically generated with medium confidence">
            <a:extLst>
              <a:ext uri="{FF2B5EF4-FFF2-40B4-BE49-F238E27FC236}">
                <a16:creationId xmlns:a16="http://schemas.microsoft.com/office/drawing/2014/main" id="{DB2A78CF-F253-A711-A61F-36A5ADC23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279" y="-81167"/>
            <a:ext cx="7424929" cy="5823390"/>
          </a:xfrm>
        </p:spPr>
      </p:pic>
    </p:spTree>
    <p:extLst>
      <p:ext uri="{BB962C8B-B14F-4D97-AF65-F5344CB8AC3E}">
        <p14:creationId xmlns:p14="http://schemas.microsoft.com/office/powerpoint/2010/main" val="50774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3D6BC-6626-C9A7-FE60-2FD7C03A2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CB3F-C801-9F75-EF25-D48F7334F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28" y="83425"/>
            <a:ext cx="10651402" cy="114300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3A4E5-7FDF-E430-CA37-27812B316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Content Placeholder 7" descr="A diagram of a diagram of a group of cylinders&#10;&#10;Description automatically generated with medium confidence">
            <a:extLst>
              <a:ext uri="{FF2B5EF4-FFF2-40B4-BE49-F238E27FC236}">
                <a16:creationId xmlns:a16="http://schemas.microsoft.com/office/drawing/2014/main" id="{6F769F6E-7683-AE68-09D8-4C2D86111A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108" y="83425"/>
            <a:ext cx="8205986" cy="5833011"/>
          </a:xfrm>
        </p:spPr>
      </p:pic>
    </p:spTree>
    <p:extLst>
      <p:ext uri="{BB962C8B-B14F-4D97-AF65-F5344CB8AC3E}">
        <p14:creationId xmlns:p14="http://schemas.microsoft.com/office/powerpoint/2010/main" val="523651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75FE4-A361-D6D5-BB21-7352B4A29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4C4A3-BF2A-103C-D4B4-77F7B6BBD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28" y="83425"/>
            <a:ext cx="10651402" cy="114300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A1B59-EA59-B7AB-173D-6DB4FBF41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1" name="Content Placeholder 20" descr="A diagram of a diagram of a group of white cylinders with text&#10;&#10;Description automatically generated with medium confidence">
            <a:extLst>
              <a:ext uri="{FF2B5EF4-FFF2-40B4-BE49-F238E27FC236}">
                <a16:creationId xmlns:a16="http://schemas.microsoft.com/office/drawing/2014/main" id="{903A7541-5B04-F8B3-4BE9-707A50FF1D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052" y="0"/>
            <a:ext cx="7866770" cy="5888736"/>
          </a:xfrm>
        </p:spPr>
      </p:pic>
    </p:spTree>
    <p:extLst>
      <p:ext uri="{BB962C8B-B14F-4D97-AF65-F5344CB8AC3E}">
        <p14:creationId xmlns:p14="http://schemas.microsoft.com/office/powerpoint/2010/main" val="2540695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B7005B-DADB-A4E8-5D36-E476478E6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2D975-D602-64A2-BA6F-F24BE473F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28" y="83425"/>
            <a:ext cx="10651402" cy="114300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D28691-D865-C0D1-5141-2A65126DC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A diagram of a diagram of a group of white cylinders with text&#10;&#10;Description automatically generated with medium confidence">
            <a:extLst>
              <a:ext uri="{FF2B5EF4-FFF2-40B4-BE49-F238E27FC236}">
                <a16:creationId xmlns:a16="http://schemas.microsoft.com/office/drawing/2014/main" id="{7626875E-2DA8-C539-F10F-D16492E9E9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803" y="0"/>
            <a:ext cx="8065472" cy="5933327"/>
          </a:xfrm>
        </p:spPr>
      </p:pic>
    </p:spTree>
    <p:extLst>
      <p:ext uri="{BB962C8B-B14F-4D97-AF65-F5344CB8AC3E}">
        <p14:creationId xmlns:p14="http://schemas.microsoft.com/office/powerpoint/2010/main" val="15058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650616-B315-8B32-0D58-48C54363C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F393F-5A21-D0AD-C21A-61159576E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40" y="83425"/>
            <a:ext cx="11010595" cy="1143000"/>
          </a:xfrm>
        </p:spPr>
        <p:txBody>
          <a:bodyPr/>
          <a:lstStyle/>
          <a:p>
            <a:r>
              <a:rPr lang="en-US" dirty="0"/>
              <a:t>Clinical Trials: Conditions to Tumors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8F6C6-948A-3AA6-CCBF-4A8719899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212" y="1481328"/>
            <a:ext cx="11010595" cy="3895344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Tumors in clinical trials can be obtains from the “conditions” table. </a:t>
            </a: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Table is provided in a tab separated text file containing NCT IDs and condition names in down case.</a:t>
            </a: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Downloaded data on Aug 22, 2023.  Data is updated monthly. </a:t>
            </a: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Retrieved 107257 unique conditions.</a:t>
            </a: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522C5-49EC-C79E-F7EB-0717E74F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55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1118B-94CB-4D02-25D2-EBED731DA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40" y="83425"/>
            <a:ext cx="11010595" cy="1143000"/>
          </a:xfrm>
        </p:spPr>
        <p:txBody>
          <a:bodyPr/>
          <a:lstStyle/>
          <a:p>
            <a:r>
              <a:rPr lang="en-US" dirty="0"/>
              <a:t>Clinical Trials: Conditions to Tumors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8EF3E-4944-E0B4-E5EC-8FE9EBCAF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212" y="1481328"/>
            <a:ext cx="11010595" cy="3895344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D0B71-ACEA-F9DC-9C3D-F6022E010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" name="Picture 9" descr="A diagram of a company&#10;&#10;Description automatically generated">
            <a:extLst>
              <a:ext uri="{FF2B5EF4-FFF2-40B4-BE49-F238E27FC236}">
                <a16:creationId xmlns:a16="http://schemas.microsoft.com/office/drawing/2014/main" id="{3FA3197B-57D4-8AC7-9028-AAEC7CC76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12" y="1116132"/>
            <a:ext cx="12059505" cy="462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75812"/>
      </p:ext>
    </p:extLst>
  </p:cSld>
  <p:clrMapOvr>
    <a:masterClrMapping/>
  </p:clrMapOvr>
</p:sld>
</file>

<file path=ppt/theme/theme1.xml><?xml version="1.0" encoding="utf-8"?>
<a:theme xmlns:a="http://schemas.openxmlformats.org/drawingml/2006/main" name="RIS_LabArchives_Template">
  <a:themeElements>
    <a:clrScheme name="CHOP Custom">
      <a:dk1>
        <a:srgbClr val="D11960"/>
      </a:dk1>
      <a:lt1>
        <a:srgbClr val="FFFFFE"/>
      </a:lt1>
      <a:dk2>
        <a:srgbClr val="FFFFFE"/>
      </a:dk2>
      <a:lt2>
        <a:srgbClr val="584B3D"/>
      </a:lt2>
      <a:accent1>
        <a:srgbClr val="3E9CC9"/>
      </a:accent1>
      <a:accent2>
        <a:srgbClr val="D11960"/>
      </a:accent2>
      <a:accent3>
        <a:srgbClr val="5C8D29"/>
      </a:accent3>
      <a:accent4>
        <a:srgbClr val="97C5DF"/>
      </a:accent4>
      <a:accent5>
        <a:srgbClr val="E5849B"/>
      </a:accent5>
      <a:accent6>
        <a:srgbClr val="9FBE7E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novationeco" id="{994BA8A9-91A8-8D4A-A9A8-8E8B7A3944AB}" vid="{60D1369B-A32A-9840-9929-4F474B34A6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3D347118B88A4EA8E9A5FEBC94FD86" ma:contentTypeVersion="8" ma:contentTypeDescription="Create a new document." ma:contentTypeScope="" ma:versionID="e54af44cc39137a71e496aa5089235ef">
  <xsd:schema xmlns:xsd="http://www.w3.org/2001/XMLSchema" xmlns:xs="http://www.w3.org/2001/XMLSchema" xmlns:p="http://schemas.microsoft.com/office/2006/metadata/properties" xmlns:ns2="fcde5e04-944e-4dfc-be86-0a9ace870ff9" xmlns:ns3="e96402cb-0a6e-49e7-8465-cfae72b5129c" xmlns:ns4="34d7e926-6bad-4161-b251-cfc43f69ae87" xmlns:ns5="http://schemas.microsoft.com/sharepoint/v4" targetNamespace="http://schemas.microsoft.com/office/2006/metadata/properties" ma:root="true" ma:fieldsID="4dfd49e6986a0fb6e4e84e6606b80ac7" ns2:_="" ns3:_="" ns4:_="" ns5:_="">
    <xsd:import namespace="fcde5e04-944e-4dfc-be86-0a9ace870ff9"/>
    <xsd:import namespace="e96402cb-0a6e-49e7-8465-cfae72b5129c"/>
    <xsd:import namespace="34d7e926-6bad-4161-b251-cfc43f69ae87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TaxKeywordTaxHTField" minOccurs="0"/>
                <xsd:element ref="ns3:o54b1e4c7e8f4e00a12ce46439e0e974" minOccurs="0"/>
                <xsd:element ref="ns3:h6a4a4262ab844b18de92e197378cee0" minOccurs="0"/>
                <xsd:element ref="ns4:Category" minOccurs="0"/>
                <xsd:element ref="ns5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de5e04-944e-4dfc-be86-0a9ace870ff9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9" nillable="true" ma:taxonomy="true" ma:internalName="TaxKeywordTaxHTField" ma:taxonomyFieldName="TaxKeyword" ma:displayName="Enterprise Keywords" ma:fieldId="{23f27201-bee3-471e-b2e7-b64fd8b7ca38}" ma:taxonomyMulti="true" ma:sspId="096f6f6b-f55a-454e-8dbb-24a06af11355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402cb-0a6e-49e7-8465-cfae72b5129c" elementFormDefault="qualified">
    <xsd:import namespace="http://schemas.microsoft.com/office/2006/documentManagement/types"/>
    <xsd:import namespace="http://schemas.microsoft.com/office/infopath/2007/PartnerControls"/>
    <xsd:element name="o54b1e4c7e8f4e00a12ce46439e0e974" ma:index="11" nillable="true" ma:taxonomy="true" ma:internalName="o54b1e4c7e8f4e00a12ce46439e0e974" ma:taxonomyFieldName="KnowledgeBaseMetadata" ma:displayName="Knowledge Base Tags" ma:fieldId="{854b1e4c-7e8f-4e00-a12c-e46439e0e974}" ma:taxonomyMulti="true" ma:sspId="096f6f6b-f55a-454e-8dbb-24a06af11355" ma:termSetId="0fa4fcc5-20ed-47ab-b5c6-c9c312be74d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6a4a4262ab844b18de92e197378cee0" ma:index="13" nillable="true" ma:taxonomy="true" ma:internalName="h6a4a4262ab844b18de92e197378cee0" ma:taxonomyFieldName="KBPoliciesAndProcedures" ma:displayName="Knowledge Base Policies and Procedures" ma:fieldId="{16a4a426-2ab8-44b1-8de9-2e197378cee0}" ma:taxonomyMulti="true" ma:sspId="096f6f6b-f55a-454e-8dbb-24a06af11355" ma:termSetId="bf388315-c5fb-4b9c-b70e-1e19d0e0d3b2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d7e926-6bad-4161-b251-cfc43f69ae87" elementFormDefault="qualified">
    <xsd:import namespace="http://schemas.microsoft.com/office/2006/documentManagement/types"/>
    <xsd:import namespace="http://schemas.microsoft.com/office/infopath/2007/PartnerControls"/>
    <xsd:element name="Category" ma:index="14" nillable="true" ma:displayName="Category" ma:format="Dropdown" ma:internalName="Category">
      <xsd:simpleType>
        <xsd:restriction base="dms:Choice">
          <xsd:enumeration value="Guidelines"/>
          <xsd:enumeration value="Templates"/>
          <xsd:enumeration value="AAG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5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6a4a4262ab844b18de92e197378cee0 xmlns="e96402cb-0a6e-49e7-8465-cfae72b5129c">
      <Terms xmlns="http://schemas.microsoft.com/office/infopath/2007/PartnerControls"/>
    </h6a4a4262ab844b18de92e197378cee0>
    <o54b1e4c7e8f4e00a12ce46439e0e974 xmlns="e96402cb-0a6e-49e7-8465-cfae72b5129c">
      <Terms xmlns="http://schemas.microsoft.com/office/infopath/2007/PartnerControls"/>
    </o54b1e4c7e8f4e00a12ce46439e0e974>
    <Category xmlns="34d7e926-6bad-4161-b251-cfc43f69ae87">Templates</Category>
    <TaxKeywordTaxHTField xmlns="fcde5e04-944e-4dfc-be86-0a9ace870ff9">
      <Terms xmlns="http://schemas.microsoft.com/office/infopath/2007/PartnerControls"/>
    </TaxKeywordTaxHTField>
    <IconOverlay xmlns="http://schemas.microsoft.com/sharepoint/v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BAC596-346B-4E59-839B-DB15DC7AE2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de5e04-944e-4dfc-be86-0a9ace870ff9"/>
    <ds:schemaRef ds:uri="e96402cb-0a6e-49e7-8465-cfae72b5129c"/>
    <ds:schemaRef ds:uri="34d7e926-6bad-4161-b251-cfc43f69ae87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C493EF0-0BE4-4E84-A0BC-FF9879CDB9E8}">
  <ds:schemaRefs>
    <ds:schemaRef ds:uri="http://schemas.microsoft.com/office/2006/metadata/properties"/>
    <ds:schemaRef ds:uri="http://schemas.microsoft.com/office/infopath/2007/PartnerControls"/>
    <ds:schemaRef ds:uri="e96402cb-0a6e-49e7-8465-cfae72b5129c"/>
    <ds:schemaRef ds:uri="34d7e926-6bad-4161-b251-cfc43f69ae87"/>
    <ds:schemaRef ds:uri="fcde5e04-944e-4dfc-be86-0a9ace870ff9"/>
    <ds:schemaRef ds:uri="http://schemas.microsoft.com/sharepoint/v4"/>
  </ds:schemaRefs>
</ds:datastoreItem>
</file>

<file path=customXml/itemProps3.xml><?xml version="1.0" encoding="utf-8"?>
<ds:datastoreItem xmlns:ds="http://schemas.openxmlformats.org/officeDocument/2006/customXml" ds:itemID="{8E78B9CA-BC85-4AC4-82A4-AD53C20980F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3540</TotalTime>
  <Words>1805</Words>
  <Application>Microsoft Macintosh PowerPoint</Application>
  <PresentationFormat>Widescreen</PresentationFormat>
  <Paragraphs>251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Aptos Narrow</vt:lpstr>
      <vt:lpstr>Arial</vt:lpstr>
      <vt:lpstr>Calibri</vt:lpstr>
      <vt:lpstr>Chronicle Text G1 Roman</vt:lpstr>
      <vt:lpstr>Georgia</vt:lpstr>
      <vt:lpstr>Google Sans</vt:lpstr>
      <vt:lpstr>Rubrik-SemiBold</vt:lpstr>
      <vt:lpstr>RIS_LabArchives_Template</vt:lpstr>
      <vt:lpstr>Embedding analysis of CT Tumors </vt:lpstr>
      <vt:lpstr>BACKGROUND</vt:lpstr>
      <vt:lpstr>BACKGROUND</vt:lpstr>
      <vt:lpstr>BACKGROUND</vt:lpstr>
      <vt:lpstr>BACKGROUND</vt:lpstr>
      <vt:lpstr>BACKGROUND</vt:lpstr>
      <vt:lpstr>BACKGROUND</vt:lpstr>
      <vt:lpstr>Clinical Trials: Conditions to Tumors</vt:lpstr>
      <vt:lpstr>Clinical Trials: Conditions to Tumors</vt:lpstr>
      <vt:lpstr>Clinical Trials: unstandardized Tumor Names </vt:lpstr>
      <vt:lpstr>Clinical Trials: Standardizing Tumor Names</vt:lpstr>
      <vt:lpstr>Standardization Method 1 : Edit distance</vt:lpstr>
      <vt:lpstr>Standardization Method 1 : Edit distance</vt:lpstr>
      <vt:lpstr>Standardization Method : Edit distance Benchmark Results</vt:lpstr>
      <vt:lpstr>Standardization Method 1 : Benchmark Results</vt:lpstr>
      <vt:lpstr>Standardization Method 1 : Edit distance</vt:lpstr>
      <vt:lpstr>Standardization Method 2 : Edit distance + Clustering</vt:lpstr>
      <vt:lpstr>Standardization Method 2 : Benchmark Results</vt:lpstr>
      <vt:lpstr>Standardization Method 3 : Embedding + Clustering</vt:lpstr>
      <vt:lpstr>Standardization Method 3 : Benchmark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keywords/>
  <cp:lastModifiedBy>Lahiri, Aditya</cp:lastModifiedBy>
  <cp:revision>22</cp:revision>
  <dcterms:created xsi:type="dcterms:W3CDTF">2018-01-25T18:17:50Z</dcterms:created>
  <dcterms:modified xsi:type="dcterms:W3CDTF">2024-03-09T04:39:04Z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0x010100DF3D347118B88A4EA8E9A5FEBC94FD86</vt:lpwstr>
  </property>
  <property fmtid="{D5CDD505-2E9C-101B-9397-08002B2CF9AE}" pid="3" name="KBPoliciesAndProcedures">
    <vt:lpwstr/>
  </property>
  <property fmtid="{D5CDD505-2E9C-101B-9397-08002B2CF9AE}" pid="4" name="TaxKeyword">
    <vt:lpwstr/>
  </property>
  <property fmtid="{D5CDD505-2E9C-101B-9397-08002B2CF9AE}" pid="5" name="KnowledgeBaseMetadata">
    <vt:lpwstr/>
  </property>
  <property fmtid="{D5CDD505-2E9C-101B-9397-08002B2CF9AE}" pid="6" name="TaxCatchAll">
    <vt:lpwstr/>
  </property>
</Properties>
</file>