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4EDC2-2CAA-4807-B811-AF422696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AE842-9488-4262-8876-AEE44582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911DE-E15C-4094-831A-8F9BBF90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BE1B-0035-4FE1-934B-0D271F86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1A367-D17A-42AF-B06D-BE988446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6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EBE1A-3871-4E52-AF0D-45EDC7A9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DDD4C-C61B-4EC5-8C1F-5FFD8C28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FF664-19B0-43D0-8D15-73272271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ACE36-0BDA-4576-B3BD-4C762327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620AD-08FB-458F-9AF7-83699F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7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585C9E-DD99-4279-950F-5CAE8EF0C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D1E1DE-F2FF-4895-99CB-86905C51B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E8D0E-9C6C-4B80-A860-98D80C2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3B8A1-477E-436C-92CE-23BBE9D9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8D0D0-ACE4-46B5-8657-81FF5F7B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052C5-B281-45E4-B625-873433F1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FE40-D0B5-46F4-A54D-D47644E9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95EBC-9653-4258-9A93-6060E25E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AEC84-F3D7-40CA-A22C-57A2B749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FCDAF-22A5-4C26-9C4C-E64EB8DD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D1C3-0FB3-4D28-ABBA-45149CAA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A59A5-C2A5-4BD6-9A0A-8A2E16AF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AEAD7-E7B9-48FC-8D3C-3207E70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3A0E7-982C-4697-B64F-C3BB447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C7B92-2577-432F-9781-F5A3FA8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F6340-1EE7-4ADE-9302-C43285A3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E1114-08F7-485C-B6C7-2227E7A3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EB1C1-F0A1-4607-835A-539D324E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AA793-3350-481B-8ED5-B0739D37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F35C0-821A-4BA8-BA9D-0C0EFF10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EA421-9E64-4E6D-BA5D-61A04176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EB186-E612-4924-87AA-3399BC33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CAB9E-7920-455D-8EB9-88CEBB78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D9EF9-D0A8-4F49-BAED-A1158DB8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5DF95-2E17-4D38-B228-1FD187FC2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D3D1B-BE82-43BD-936B-1F91F3BB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A540B-F4B2-4DB9-A6DE-3CB7B787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41B9E4-5AE0-4AB1-BC7D-0323281F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3298BA-16D9-4696-9690-3620BCDD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3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EC7B-3C3B-4E6D-A957-8B87680C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B5EF7-F486-4564-9CFC-E297587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513839-6EA5-4A16-A884-95A5A8F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036FDA-9161-4413-B300-907E9AE9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C6C86-A024-4993-A81F-7A7D85CD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79E76A-2322-4095-85D9-AA0C3AE2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E5969-7D70-4FAA-ACDC-FCDB8221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BA8F5-6BB2-4637-8B90-65B28F29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99944-5CF3-45D6-97A6-48889A5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FE438E-D488-4184-9B74-A7732C6A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DCCD3-C877-46EF-987C-20348B61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E0EB0-E86E-4D3D-B3A6-5C78FAD7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AEFA2-C657-4FD0-A79B-FE162F93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CBED4-FD4A-49D4-9729-70A5137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EA6E21-3768-4BA8-9DFC-3C89E4B37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37714-0930-43D6-90D4-86619AF4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C29BE-189E-4523-B456-25039314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41671-2795-455A-A68B-3B22392C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C7E66-908A-4C14-AE12-5E6EE20C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0ABC37-9A27-4D06-A901-4548171C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6C3F2-E90D-4D0F-9348-69DCF385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C0A60-4574-48E7-AD7F-C46C56C12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AA53-1C45-4D72-8B19-F81C427EB6C8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E3F3-9189-4B3E-9CB6-E16E66606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537F7-7FE3-4C1A-9BB2-C0D452C09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75CD-9DA0-4221-9E3B-82FA57064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AA1E-582A-471C-BA99-C8A829D10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20220906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59A799-83F8-489B-9FB5-661DC3371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 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243F-96D1-4631-A56C-E9A0A6A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25F48-79B0-419F-9821-0C38EAEE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1a</a:t>
            </a:r>
            <a:r>
              <a:rPr lang="zh-CN" altLang="en-US"/>
              <a:t>多</a:t>
            </a:r>
            <a:r>
              <a:rPr lang="en-US" altLang="zh-CN"/>
              <a:t>t</a:t>
            </a:r>
            <a:r>
              <a:rPr lang="zh-CN" altLang="en-US"/>
              <a:t>，</a:t>
            </a:r>
            <a:r>
              <a:rPr lang="en-US" altLang="zh-CN"/>
              <a:t>6a</a:t>
            </a:r>
            <a:r>
              <a:rPr lang="zh-CN" altLang="en-US"/>
              <a:t>多</a:t>
            </a:r>
            <a:r>
              <a:rPr lang="en-US" altLang="zh-CN"/>
              <a:t>t</a:t>
            </a:r>
            <a:r>
              <a:rPr lang="zh-CN" altLang="en-US"/>
              <a:t>情况下的算法效果对比（</a:t>
            </a:r>
            <a:r>
              <a:rPr lang="zh-CN" altLang="en-US">
                <a:solidFill>
                  <a:srgbClr val="00B050"/>
                </a:solidFill>
              </a:rPr>
              <a:t>完成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使用“凸包”加速的对比（</a:t>
            </a:r>
            <a:r>
              <a:rPr lang="zh-CN" altLang="en-US">
                <a:solidFill>
                  <a:srgbClr val="FFC000"/>
                </a:solidFill>
              </a:rPr>
              <a:t>完成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障碍物环境下的对比（算法不稳定，训练</a:t>
            </a:r>
            <a:r>
              <a:rPr lang="en-US" altLang="zh-CN"/>
              <a:t>epoch</a:t>
            </a:r>
            <a:r>
              <a:rPr lang="zh-CN" altLang="en-US"/>
              <a:t>增加，正在训练）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22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243F-96D1-4631-A56C-E9A0A6A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1a</a:t>
            </a:r>
            <a:r>
              <a:rPr lang="zh-CN" altLang="en-US"/>
              <a:t>多</a:t>
            </a:r>
            <a:r>
              <a:rPr lang="en-US" altLang="zh-CN"/>
              <a:t>t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8BF6F8-488C-41AE-98B3-E28D5F7A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66" y="1234440"/>
            <a:ext cx="5852160" cy="43891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33738D-B7B0-4FE8-81AC-2B1CE960DD17}"/>
              </a:ext>
            </a:extLst>
          </p:cNvPr>
          <p:cNvSpPr txBox="1"/>
          <p:nvPr/>
        </p:nvSpPr>
        <p:spPr>
          <a:xfrm>
            <a:off x="838200" y="2918460"/>
            <a:ext cx="3353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实验设定：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使用无障碍图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两个模型均训练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epoch</a:t>
            </a:r>
          </a:p>
          <a:p>
            <a:pPr marL="342900" indent="-342900">
              <a:buAutoNum type="arabicPeriod"/>
            </a:pPr>
            <a:r>
              <a:rPr lang="zh-CN" altLang="en-US"/>
              <a:t>测试使用</a:t>
            </a:r>
            <a:r>
              <a:rPr lang="en-US" altLang="zh-CN"/>
              <a:t>15</a:t>
            </a:r>
            <a:r>
              <a:rPr lang="zh-CN" altLang="en-US"/>
              <a:t>个</a:t>
            </a:r>
            <a:r>
              <a:rPr lang="en-US" altLang="zh-CN"/>
              <a:t>seed</a:t>
            </a:r>
            <a:r>
              <a:rPr lang="zh-CN" altLang="en-US"/>
              <a:t>的结果绘制箱型图。</a:t>
            </a:r>
          </a:p>
        </p:txBody>
      </p:sp>
    </p:spTree>
    <p:extLst>
      <p:ext uri="{BB962C8B-B14F-4D97-AF65-F5344CB8AC3E}">
        <p14:creationId xmlns:p14="http://schemas.microsoft.com/office/powerpoint/2010/main" val="249444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243F-96D1-4631-A56C-E9A0A6A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6a</a:t>
            </a:r>
            <a:r>
              <a:rPr lang="zh-CN" altLang="en-US"/>
              <a:t>多</a:t>
            </a:r>
            <a:r>
              <a:rPr lang="en-US" altLang="zh-CN"/>
              <a:t>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6D68C-24DE-44EC-B968-6A3FA151A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1234440"/>
            <a:ext cx="5852160" cy="4389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48824E-4A51-401F-B94A-116EFE77DC2E}"/>
              </a:ext>
            </a:extLst>
          </p:cNvPr>
          <p:cNvSpPr txBox="1"/>
          <p:nvPr/>
        </p:nvSpPr>
        <p:spPr>
          <a:xfrm>
            <a:off x="838200" y="2918460"/>
            <a:ext cx="3353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实验设定：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使用无障碍图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两个模型均训练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epoch</a:t>
            </a:r>
          </a:p>
          <a:p>
            <a:pPr marL="342900" indent="-342900">
              <a:buAutoNum type="arabicPeriod"/>
            </a:pPr>
            <a:r>
              <a:rPr lang="zh-CN" altLang="en-US"/>
              <a:t>测试使用</a:t>
            </a:r>
            <a:r>
              <a:rPr lang="en-US" altLang="zh-CN"/>
              <a:t>15</a:t>
            </a:r>
            <a:r>
              <a:rPr lang="zh-CN" altLang="en-US"/>
              <a:t>个</a:t>
            </a:r>
            <a:r>
              <a:rPr lang="en-US" altLang="zh-CN"/>
              <a:t>seed</a:t>
            </a:r>
            <a:r>
              <a:rPr lang="zh-CN" altLang="en-US"/>
              <a:t>的结果绘制箱型图。</a:t>
            </a:r>
          </a:p>
        </p:txBody>
      </p:sp>
    </p:spTree>
    <p:extLst>
      <p:ext uri="{BB962C8B-B14F-4D97-AF65-F5344CB8AC3E}">
        <p14:creationId xmlns:p14="http://schemas.microsoft.com/office/powerpoint/2010/main" val="23646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5B0DA3-08C1-4FD4-B2D5-FB8F95CA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横向对比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29BED0-21F5-4D1A-87F6-5D72B561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246"/>
            <a:ext cx="4563794" cy="34228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380707-FA63-439E-BB77-92F1710C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64" y="2014246"/>
            <a:ext cx="4563795" cy="3422846"/>
          </a:xfrm>
          <a:prstGeom prst="rect">
            <a:avLst/>
          </a:prstGeom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E736DECD-3FFE-47F3-858B-87871D6F1BD5}"/>
              </a:ext>
            </a:extLst>
          </p:cNvPr>
          <p:cNvSpPr/>
          <p:nvPr/>
        </p:nvSpPr>
        <p:spPr>
          <a:xfrm rot="5400000">
            <a:off x="2221983" y="4674165"/>
            <a:ext cx="346565" cy="1849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0CA63AF7-F041-466F-8A4B-E868A7F8C9FA}"/>
              </a:ext>
            </a:extLst>
          </p:cNvPr>
          <p:cNvSpPr/>
          <p:nvPr/>
        </p:nvSpPr>
        <p:spPr>
          <a:xfrm rot="5400000">
            <a:off x="7953629" y="3926121"/>
            <a:ext cx="335062" cy="335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08F51-5D16-4973-9DC4-5FC19D03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凸包加速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A077A-4F63-48BD-82E4-FED60A6018F6}"/>
              </a:ext>
            </a:extLst>
          </p:cNvPr>
          <p:cNvSpPr txBox="1"/>
          <p:nvPr/>
        </p:nvSpPr>
        <p:spPr>
          <a:xfrm>
            <a:off x="5168858" y="767358"/>
            <a:ext cx="486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多个节点：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考虑利用凸包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将原位置点进行修正后计算凸包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00F9CA-8C4D-4154-9744-C0AAEB86AFAF}"/>
              </a:ext>
            </a:extLst>
          </p:cNvPr>
          <p:cNvSpPr txBox="1"/>
          <p:nvPr/>
        </p:nvSpPr>
        <p:spPr>
          <a:xfrm>
            <a:off x="5168857" y="1637219"/>
            <a:ext cx="486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两个节点：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将原位置点进行修正后计算凸包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6B5514-F3FB-4139-BF4D-F61FC4A3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25143"/>
              </p:ext>
            </p:extLst>
          </p:nvPr>
        </p:nvGraphicFramePr>
        <p:xfrm>
          <a:off x="5332511" y="2888325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B2655A72-E659-470E-96AF-5FFF8D12320E}"/>
              </a:ext>
            </a:extLst>
          </p:cNvPr>
          <p:cNvSpPr/>
          <p:nvPr/>
        </p:nvSpPr>
        <p:spPr>
          <a:xfrm>
            <a:off x="7308168" y="372907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6FF334-C3D0-4435-AF73-6AA681A322FE}"/>
              </a:ext>
            </a:extLst>
          </p:cNvPr>
          <p:cNvSpPr/>
          <p:nvPr/>
        </p:nvSpPr>
        <p:spPr>
          <a:xfrm>
            <a:off x="6594310" y="4749656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55C4AB-F1E8-4C05-86EF-4C0EB08B234A}"/>
              </a:ext>
            </a:extLst>
          </p:cNvPr>
          <p:cNvCxnSpPr>
            <a:cxnSpLocks/>
          </p:cNvCxnSpPr>
          <p:nvPr/>
        </p:nvCxnSpPr>
        <p:spPr>
          <a:xfrm flipV="1">
            <a:off x="7366641" y="3009814"/>
            <a:ext cx="20136" cy="7192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6566FE7-7F06-4E74-B338-CA4EB877CD6F}"/>
              </a:ext>
            </a:extLst>
          </p:cNvPr>
          <p:cNvSpPr/>
          <p:nvPr/>
        </p:nvSpPr>
        <p:spPr>
          <a:xfrm>
            <a:off x="5732781" y="4774995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6D179F-6A6F-4739-9113-FEE55A5F6595}"/>
              </a:ext>
            </a:extLst>
          </p:cNvPr>
          <p:cNvCxnSpPr>
            <a:cxnSpLocks/>
          </p:cNvCxnSpPr>
          <p:nvPr/>
        </p:nvCxnSpPr>
        <p:spPr>
          <a:xfrm flipH="1" flipV="1">
            <a:off x="5925040" y="4854476"/>
            <a:ext cx="627628" cy="119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3B321E7-F790-4728-86E1-7C2FAFCE116F}"/>
              </a:ext>
            </a:extLst>
          </p:cNvPr>
          <p:cNvCxnSpPr>
            <a:cxnSpLocks/>
          </p:cNvCxnSpPr>
          <p:nvPr/>
        </p:nvCxnSpPr>
        <p:spPr>
          <a:xfrm>
            <a:off x="7560845" y="3836485"/>
            <a:ext cx="599113" cy="1449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1E6AF027-FA84-4F34-B7B7-C0F76B6FF1DC}"/>
              </a:ext>
            </a:extLst>
          </p:cNvPr>
          <p:cNvSpPr/>
          <p:nvPr/>
        </p:nvSpPr>
        <p:spPr>
          <a:xfrm>
            <a:off x="8088860" y="3709334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7E67A74-93E1-4F6E-9540-1A19EF8CC4FA}"/>
              </a:ext>
            </a:extLst>
          </p:cNvPr>
          <p:cNvSpPr/>
          <p:nvPr/>
        </p:nvSpPr>
        <p:spPr>
          <a:xfrm>
            <a:off x="7290647" y="291307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8F73A8-0F2A-4495-9ECB-13BD895A15EB}"/>
              </a:ext>
            </a:extLst>
          </p:cNvPr>
          <p:cNvSpPr/>
          <p:nvPr/>
        </p:nvSpPr>
        <p:spPr>
          <a:xfrm>
            <a:off x="6552668" y="5617399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A44C97A-1216-46EC-933F-FC0B94C9FD67}"/>
              </a:ext>
            </a:extLst>
          </p:cNvPr>
          <p:cNvCxnSpPr>
            <a:cxnSpLocks/>
          </p:cNvCxnSpPr>
          <p:nvPr/>
        </p:nvCxnSpPr>
        <p:spPr>
          <a:xfrm flipH="1">
            <a:off x="6671991" y="4993177"/>
            <a:ext cx="4166" cy="7183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CD02328-7283-4DE4-955D-D441B1B88EF6}"/>
              </a:ext>
            </a:extLst>
          </p:cNvPr>
          <p:cNvSpPr/>
          <p:nvPr/>
        </p:nvSpPr>
        <p:spPr>
          <a:xfrm>
            <a:off x="5925040" y="3004518"/>
            <a:ext cx="2234918" cy="2707044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C0AA0EE-0497-4576-9BAB-A4DDE6022D94}"/>
              </a:ext>
            </a:extLst>
          </p:cNvPr>
          <p:cNvCxnSpPr>
            <a:cxnSpLocks/>
          </p:cNvCxnSpPr>
          <p:nvPr/>
        </p:nvCxnSpPr>
        <p:spPr>
          <a:xfrm flipH="1" flipV="1">
            <a:off x="3553352" y="4493431"/>
            <a:ext cx="2664568" cy="37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19707-2D47-40DA-AAD3-5CE239C2C8F8}"/>
                  </a:ext>
                </a:extLst>
              </p:cNvPr>
              <p:cNvSpPr txBox="1"/>
              <p:nvPr/>
            </p:nvSpPr>
            <p:spPr>
              <a:xfrm>
                <a:off x="324641" y="3980874"/>
                <a:ext cx="3255737" cy="1290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拓展方式</a:t>
                </a:r>
                <a:endParaRPr lang="en-US" altLang="zh-CN" b="1"/>
              </a:p>
              <a:p>
                <a:r>
                  <a:rPr lang="zh-CN" altLang="en-US"/>
                  <a:t>拓展的距离（黄色线段）满足如下公式：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𝑠𝑒𝑛𝑠𝑜𝑟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19707-2D47-40DA-AAD3-5CE239C2C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1" y="3980874"/>
                <a:ext cx="3255737" cy="1290546"/>
              </a:xfrm>
              <a:prstGeom prst="rect">
                <a:avLst/>
              </a:prstGeom>
              <a:blipFill>
                <a:blip r:embed="rId2"/>
                <a:stretch>
                  <a:fillRect l="-1498" t="-2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EBE91A-245C-4C28-9228-4C8DE0E7B31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686929" y="5169383"/>
            <a:ext cx="1209089" cy="63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E0F9517-88D2-48E1-AB41-ED9827AED4F1}"/>
                  </a:ext>
                </a:extLst>
              </p:cNvPr>
              <p:cNvSpPr txBox="1"/>
              <p:nvPr/>
            </p:nvSpPr>
            <p:spPr>
              <a:xfrm>
                <a:off x="2566625" y="5800279"/>
                <a:ext cx="2658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/>
                  <a:t>是所有</a:t>
                </a:r>
                <a:r>
                  <a:rPr lang="en-US" altLang="zh-CN"/>
                  <a:t>targets</a:t>
                </a:r>
                <a:r>
                  <a:rPr lang="zh-CN" altLang="en-US"/>
                  <a:t>的</a:t>
                </a:r>
                <a:r>
                  <a:rPr lang="en-US" altLang="zh-CN"/>
                  <a:t>belief</a:t>
                </a:r>
                <a:r>
                  <a:rPr lang="zh-CN" altLang="en-US"/>
                  <a:t>的方差最大值，可以理解为信念区域半径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E0F9517-88D2-48E1-AB41-ED9827AE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25" y="5800279"/>
                <a:ext cx="2658785" cy="923330"/>
              </a:xfrm>
              <a:prstGeom prst="rect">
                <a:avLst/>
              </a:prstGeom>
              <a:blipFill>
                <a:blip r:embed="rId3"/>
                <a:stretch>
                  <a:fillRect l="-1835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80E23C4-E130-49EA-9841-7200F4FDD00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455664" y="5223388"/>
            <a:ext cx="483332" cy="64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583B59-F9C8-457C-99F9-B3C3ABB115BB}"/>
                  </a:ext>
                </a:extLst>
              </p:cNvPr>
              <p:cNvSpPr txBox="1"/>
              <p:nvPr/>
            </p:nvSpPr>
            <p:spPr>
              <a:xfrm>
                <a:off x="451804" y="5870378"/>
                <a:ext cx="2007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𝑠𝑒𝑛𝑠𝑜𝑟</m:t>
                        </m:r>
                      </m:sub>
                    </m:sSub>
                  </m:oMath>
                </a14:m>
                <a:r>
                  <a:rPr lang="zh-CN" altLang="en-US"/>
                  <a:t>表示智能体的感知半径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583B59-F9C8-457C-99F9-B3C3ABB1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" y="5870378"/>
                <a:ext cx="2007720" cy="646331"/>
              </a:xfrm>
              <a:prstGeom prst="rect">
                <a:avLst/>
              </a:prstGeom>
              <a:blipFill>
                <a:blip r:embed="rId4"/>
                <a:stretch>
                  <a:fillRect l="-2432" t="-5660" r="-121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1646A87-AC52-4B1D-8E41-DEBF8FF561E2}"/>
              </a:ext>
            </a:extLst>
          </p:cNvPr>
          <p:cNvCxnSpPr/>
          <p:nvPr/>
        </p:nvCxnSpPr>
        <p:spPr>
          <a:xfrm flipV="1">
            <a:off x="451804" y="3235569"/>
            <a:ext cx="386396" cy="6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18461DE-04E6-44B7-B622-FD061217BC9E}"/>
                  </a:ext>
                </a:extLst>
              </p:cNvPr>
              <p:cNvSpPr txBox="1"/>
              <p:nvPr/>
            </p:nvSpPr>
            <p:spPr>
              <a:xfrm>
                <a:off x="21175" y="1934229"/>
                <a:ext cx="43398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这种设置方式好像不利于做参数敏感性实验，可不可以调整为拓展的距离只与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𝑠𝑒𝑛𝑠𝑜𝑟</m:t>
                        </m:r>
                      </m:sub>
                    </m:sSub>
                  </m:oMath>
                </a14:m>
                <a:r>
                  <a:rPr lang="zh-CN" altLang="en-US"/>
                  <a:t>挂钩，例如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𝑠𝑒𝑛𝑠𝑜𝑟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:r>
                  <a:rPr lang="en-US" altLang="zh-CN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是比例，人为设定。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18461DE-04E6-44B7-B622-FD061217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" y="1934229"/>
                <a:ext cx="4339809" cy="1200329"/>
              </a:xfrm>
              <a:prstGeom prst="rect">
                <a:avLst/>
              </a:prstGeom>
              <a:blipFill>
                <a:blip r:embed="rId5"/>
                <a:stretch>
                  <a:fillRect l="-1124" t="-2538" r="-70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95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08F51-5D16-4973-9DC4-5FC19D03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凸包加速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ACDE6A-1569-4771-A2CB-5F42C897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22" y="2495719"/>
            <a:ext cx="3890304" cy="29177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D99E9D5-3425-48C7-AC12-18C5DEA2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81" y="2495720"/>
            <a:ext cx="3890303" cy="291772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09C2A4A-D269-428D-BC0C-AC5613BB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4" y="2495721"/>
            <a:ext cx="3890304" cy="29177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C4240A-0AD3-4A04-8F34-387FAE566A85}"/>
              </a:ext>
            </a:extLst>
          </p:cNvPr>
          <p:cNvSpPr txBox="1"/>
          <p:nvPr/>
        </p:nvSpPr>
        <p:spPr>
          <a:xfrm>
            <a:off x="4628271" y="365125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训练时间：</a:t>
            </a:r>
            <a:endParaRPr lang="en-US" altLang="zh-CN"/>
          </a:p>
          <a:p>
            <a:r>
              <a:rPr lang="en-US" altLang="zh-CN"/>
              <a:t>BM: 117883.88305425644 </a:t>
            </a:r>
            <a:r>
              <a:rPr lang="en-US" altLang="zh-CN" b="1"/>
              <a:t>sec.</a:t>
            </a:r>
          </a:p>
          <a:p>
            <a:r>
              <a:rPr lang="en-US" altLang="zh-CN"/>
              <a:t>BM-P(</a:t>
            </a:r>
            <a:r>
              <a:rPr lang="zh-CN" altLang="en-US"/>
              <a:t>加速版</a:t>
            </a:r>
            <a:r>
              <a:rPr lang="en-US" altLang="zh-CN"/>
              <a:t>): 84587.17586040497 </a:t>
            </a:r>
            <a:r>
              <a:rPr lang="en-US" altLang="zh-CN" b="1"/>
              <a:t>sec.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1341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20220906</vt:lpstr>
      <vt:lpstr>会议纪要</vt:lpstr>
      <vt:lpstr>1a多t</vt:lpstr>
      <vt:lpstr>6a多t</vt:lpstr>
      <vt:lpstr>横向对比</vt:lpstr>
      <vt:lpstr>凸包加速</vt:lpstr>
      <vt:lpstr>凸包加速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20220906</dc:title>
  <dc:creator>Taylore Zhou</dc:creator>
  <cp:lastModifiedBy>Taylore Zhou</cp:lastModifiedBy>
  <cp:revision>11</cp:revision>
  <dcterms:created xsi:type="dcterms:W3CDTF">2022-09-06T02:42:14Z</dcterms:created>
  <dcterms:modified xsi:type="dcterms:W3CDTF">2022-09-06T03:13:38Z</dcterms:modified>
</cp:coreProperties>
</file>