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0" autoAdjust="0"/>
  </p:normalViewPr>
  <p:slideViewPr>
    <p:cSldViewPr snapToGrid="0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F17D9-2A1D-46B0-8561-4FD18B08CC6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00F88-E94E-4CB3-B307-76009BA4B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1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4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3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B11BE-4A86-4CC1-8E17-F441AC5AD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E8654-6AB0-4A43-B590-E64F18B76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88D6B-E1DF-453B-BBD2-743ACE0F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09365-5F6B-423C-BEE9-9424F484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290A6-07C2-404B-B1BA-1E98FCC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B1D8-B042-46BE-B363-6C438F2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3A6AE-E6EA-4D9C-AD85-0B71EA946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E5209-AA9E-4089-8D9C-D076F4B4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4010A-D8EC-4380-87BC-1A499062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2B39B-957F-4A3E-B101-AB09454C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43EB1-ECC6-4F1A-B965-534795ABE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18BB2-C940-4196-B904-C8C763AC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D17AD-BF35-44AB-B1F3-B4FAC247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B78D3-C8C3-426D-9C49-E47C90D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71CD0-DB0D-4496-AE80-B9FC2AB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6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BE00-91DE-4142-B40A-FC56C7A0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AA7DB-CD30-442A-8581-290A4B9A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40FE5-6607-4546-9A14-CEFE4329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90104-DA11-4DE0-8807-E6C7786F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A9CD1-7A8A-44BE-8491-A45E7401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6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72E0D-8A40-4854-97F3-5555F45D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0322A-FBFE-428C-9890-B9F16C5C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FFFE5-C90F-41B4-9860-1C78356B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1DBA8-2904-45F9-B017-D7AC9CDD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EA62E-5C45-4BD5-BB15-75E36F0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22B03-C1F2-4011-921D-B49CA4BF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14579-CE46-4539-AD48-F2BF5659E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5A333-9A47-4EDA-9E9B-D4343F73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1D26A-C925-4CD7-81DC-7B7F5602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BAAD-5E13-4F88-8B42-59ED3835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46BC7-F7C6-47D3-9BC3-CA7BE98B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4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95B9-F1A9-4AA7-8388-D6CB391F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EF1FE-5EF0-4DB4-9FAD-E054BED3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DF5BC-CBF2-491C-A6ED-D1CCCD8B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3BF8D6-03AA-40F0-B4C3-19A22AF3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56B0D4-91BC-42DF-8760-259A02522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48CA8B-5F5C-4E8E-98E8-7C53BD6B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1B6BF4-0E79-4719-A7DD-41700C06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39810E-60B5-49B6-8563-C74042D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1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00325-8723-48F9-8663-F32E0D2F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D25DC2-310F-42F4-8006-6F2DB97A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670358-7238-4A6D-821B-1C758C6D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CCCD5-1BB6-418F-B435-3AC258BE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46C5FB-7B39-472A-9C26-17C18C9E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CBFA-2BCF-43A9-A4AD-9C304C04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39889-7775-4780-9695-9FF47262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2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0537-5DAB-4F6F-B701-0CE9DD8F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AE416-9F22-4F1D-BDD8-6BF772A3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33927-D763-4AF5-92AC-31FC44BD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588DD-64A6-4D46-9C3E-DFADBDC4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6587B-8D0A-4819-B9A4-33D22819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06E8A-A70C-413C-BF8B-F36FFEEF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0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47DA7-F59F-46E2-B627-E1279F70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1A3845-2C8F-420D-852B-A2A806543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9BCDA-9231-4FEF-A5B7-F8991769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FF5C1-A489-41B8-AB50-B8E9231F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91FF9-3AFE-4F22-8FD7-DFB48A63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A2ED6-3BDD-4AED-9F66-7DD4FE5C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8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E12330-8083-49D4-859D-D9609AEA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DB29A-CC52-4AA3-8A2B-4A65A529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446BC-E987-445A-9078-F615A66FB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7614-B918-4D61-A02D-0CC384F90675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CED39-6AF1-436F-9406-A3642F275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C32A9-6A74-4CA4-B99B-79CBE37A3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3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62ED4-E515-4B87-A1BC-0C7C974EB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20220628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37CE1-0280-4833-8869-CC194B2B4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 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5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会议纪要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27288-64B3-491F-8078-47D91AB6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引入粒子滤波的原因（实验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/>
              <a:t>和思考</a:t>
            </a:r>
            <a:r>
              <a:rPr lang="zh-CN" altLang="en-US" b="1">
                <a:solidFill>
                  <a:srgbClr val="FFC000"/>
                </a:solidFill>
              </a:rPr>
              <a:t>○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奖励函数的平滑化（以及一些思考</a:t>
            </a:r>
            <a:r>
              <a:rPr lang="zh-CN" altLang="en-US">
                <a:solidFill>
                  <a:srgbClr val="00B050"/>
                </a:solidFill>
              </a:rPr>
              <a:t>√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3. Belief Map</a:t>
            </a:r>
            <a:r>
              <a:rPr lang="zh-CN" altLang="en-US"/>
              <a:t>（构建</a:t>
            </a:r>
            <a:r>
              <a:rPr lang="zh-CN" altLang="en-US">
                <a:solidFill>
                  <a:srgbClr val="00B050"/>
                </a:solidFill>
              </a:rPr>
              <a:t>√ </a:t>
            </a:r>
            <a:r>
              <a:rPr lang="zh-CN" altLang="en-US"/>
              <a:t>、实验</a:t>
            </a:r>
            <a:r>
              <a:rPr lang="en-US" altLang="zh-CN">
                <a:solidFill>
                  <a:srgbClr val="FF0000"/>
                </a:solidFill>
              </a:rPr>
              <a:t>X 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关于实验结果方差过大的问题（</a:t>
            </a:r>
            <a:r>
              <a:rPr lang="en-US" altLang="zh-CN">
                <a:solidFill>
                  <a:srgbClr val="FF0000"/>
                </a:solidFill>
              </a:rPr>
              <a:t> X 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48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E090-758B-4B45-B53A-C092F7DA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奖励函数设定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125DEB-5268-43F1-8831-2EA911A658A9}"/>
              </a:ext>
            </a:extLst>
          </p:cNvPr>
          <p:cNvSpPr txBox="1"/>
          <p:nvPr/>
        </p:nvSpPr>
        <p:spPr>
          <a:xfrm>
            <a:off x="838200" y="2857695"/>
            <a:ext cx="29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原奖励：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34B190-EBA0-4F4B-A5BC-62E106D0EAE2}"/>
                  </a:ext>
                </a:extLst>
              </p:cNvPr>
              <p:cNvSpPr txBox="1"/>
              <p:nvPr/>
            </p:nvSpPr>
            <p:spPr>
              <a:xfrm>
                <a:off x="998806" y="3781032"/>
                <a:ext cx="3559126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>
                  <a:latin typeface="Segoe MDL2 Assets" panose="050A0102010101010101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34B190-EBA0-4F4B-A5BC-62E106D0E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" y="3781032"/>
                <a:ext cx="3559126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8D4AE52-CBAD-4E45-9294-1F15B388584A}"/>
              </a:ext>
            </a:extLst>
          </p:cNvPr>
          <p:cNvSpPr txBox="1"/>
          <p:nvPr/>
        </p:nvSpPr>
        <p:spPr>
          <a:xfrm>
            <a:off x="5323449" y="2857695"/>
            <a:ext cx="29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现奖励：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BE8109-6BEB-42DE-8CE2-4DD8AEF827BE}"/>
                  </a:ext>
                </a:extLst>
              </p:cNvPr>
              <p:cNvSpPr txBox="1"/>
              <p:nvPr/>
            </p:nvSpPr>
            <p:spPr>
              <a:xfrm>
                <a:off x="5854507" y="3781032"/>
                <a:ext cx="5695068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>
                  <a:latin typeface="Segoe MDL2 Assets" panose="050A0102010101010101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BE8109-6BEB-42DE-8CE2-4DD8AEF82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07" y="3781032"/>
                <a:ext cx="5695068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33F935B-8FB2-4861-954C-8D93AC012B63}"/>
                  </a:ext>
                </a:extLst>
              </p:cNvPr>
              <p:cNvSpPr txBox="1"/>
              <p:nvPr/>
            </p:nvSpPr>
            <p:spPr>
              <a:xfrm>
                <a:off x="838200" y="5287609"/>
                <a:ext cx="94546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奖励函数中，</a:t>
                </a:r>
                <a:r>
                  <a:rPr lang="en-US" altLang="zh-CN"/>
                  <a:t>N</a:t>
                </a:r>
                <a:r>
                  <a:rPr lang="zh-CN" altLang="en-US"/>
                  <a:t>代表</a:t>
                </a:r>
                <a:r>
                  <a:rPr lang="en-US" altLang="zh-CN"/>
                  <a:t>target</a:t>
                </a:r>
                <a:r>
                  <a:rPr lang="zh-CN" altLang="en-US"/>
                  <a:t>数量。现奖励函数最主要的改进就是增加了</a:t>
                </a:r>
                <a:r>
                  <a:rPr lang="en-US" altLang="zh-CN"/>
                  <a:t>ratio</a:t>
                </a:r>
                <a:r>
                  <a:rPr lang="zh-CN" altLang="en-US"/>
                  <a:t>函数，调整</a:t>
                </a:r>
                <a:r>
                  <a:rPr lang="en-US" altLang="zh-CN"/>
                  <a:t>target</a:t>
                </a:r>
                <a:r>
                  <a:rPr lang="zh-CN" altLang="en-US"/>
                  <a:t>在</a:t>
                </a:r>
                <a:r>
                  <a:rPr lang="en-US" altLang="zh-CN"/>
                  <a:t>agent</a:t>
                </a:r>
                <a:r>
                  <a:rPr lang="zh-CN" altLang="en-US"/>
                  <a:t>的不同距离处的比例，达到控制智能体的位置的效果。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代表的是所有</a:t>
                </a:r>
                <a:r>
                  <a:rPr lang="en-US" altLang="zh-CN"/>
                  <a:t>target</a:t>
                </a:r>
                <a:r>
                  <a:rPr lang="zh-CN" altLang="en-US"/>
                  <a:t>的下一时刻状态的估计，</a:t>
                </a:r>
                <a:r>
                  <a:rPr lang="en-US" altLang="zh-CN"/>
                  <a:t>x</a:t>
                </a:r>
                <a:r>
                  <a:rPr lang="zh-CN" altLang="en-US"/>
                  <a:t>表示所有智能体。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33F935B-8FB2-4861-954C-8D93AC012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7609"/>
                <a:ext cx="9454662" cy="923330"/>
              </a:xfrm>
              <a:prstGeom prst="rect">
                <a:avLst/>
              </a:prstGeom>
              <a:blipFill>
                <a:blip r:embed="rId4"/>
                <a:stretch>
                  <a:fillRect l="-581" t="-3289" r="-194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9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0641D9ED-361D-40D1-BB48-9D63B48F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4" y="2069842"/>
            <a:ext cx="5286930" cy="39651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奖励函数的平滑化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955AF4-DD94-44D8-AE91-F6611678F55B}"/>
              </a:ext>
            </a:extLst>
          </p:cNvPr>
          <p:cNvSpPr txBox="1"/>
          <p:nvPr/>
        </p:nvSpPr>
        <p:spPr>
          <a:xfrm>
            <a:off x="838200" y="1665118"/>
            <a:ext cx="189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函数图像：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B56F8B-1676-4FE8-81A3-8F19FC42DAF7}"/>
                  </a:ext>
                </a:extLst>
              </p:cNvPr>
              <p:cNvSpPr txBox="1"/>
              <p:nvPr/>
            </p:nvSpPr>
            <p:spPr>
              <a:xfrm>
                <a:off x="2426677" y="6123543"/>
                <a:ext cx="1195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B56F8B-1676-4FE8-81A3-8F19FC42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677" y="6123543"/>
                <a:ext cx="11957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1F7168-B8A9-442E-A46A-F5B687AD8049}"/>
              </a:ext>
            </a:extLst>
          </p:cNvPr>
          <p:cNvCxnSpPr/>
          <p:nvPr/>
        </p:nvCxnSpPr>
        <p:spPr>
          <a:xfrm flipV="1">
            <a:off x="2388576" y="5858422"/>
            <a:ext cx="0" cy="29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AD3501D-EB34-465F-B901-C393630F4F2D}"/>
                  </a:ext>
                </a:extLst>
              </p:cNvPr>
              <p:cNvSpPr txBox="1"/>
              <p:nvPr/>
            </p:nvSpPr>
            <p:spPr>
              <a:xfrm>
                <a:off x="5886635" y="4114775"/>
                <a:ext cx="5936561" cy="1640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𝑎𝑡𝑖𝑜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𝑚𝑖𝑛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zh-CN" altLang="en-US"/>
                                                    <m:t> 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𝑜𝑏𝑠𝑒𝑟𝑣𝑒𝑑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+1               ,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𝑜𝑏𝑠𝑒𝑟𝑣𝑒𝑑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AD3501D-EB34-465F-B901-C393630F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635" y="4114775"/>
                <a:ext cx="5936561" cy="1640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E1DA36-0023-4244-A133-9CE8CE6664BC}"/>
                  </a:ext>
                </a:extLst>
              </p:cNvPr>
              <p:cNvSpPr txBox="1"/>
              <p:nvPr/>
            </p:nvSpPr>
            <p:spPr>
              <a:xfrm>
                <a:off x="1790699" y="6123543"/>
                <a:ext cx="1195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E1DA36-0023-4244-A133-9CE8CE66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9" y="6123543"/>
                <a:ext cx="1195754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24B1FF-E1FA-495B-BD81-AFEEEF52E9C2}"/>
              </a:ext>
            </a:extLst>
          </p:cNvPr>
          <p:cNvCxnSpPr/>
          <p:nvPr/>
        </p:nvCxnSpPr>
        <p:spPr>
          <a:xfrm flipV="1">
            <a:off x="3038622" y="5858423"/>
            <a:ext cx="0" cy="29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74AA9B-119F-4F2B-8171-0B098D551768}"/>
              </a:ext>
            </a:extLst>
          </p:cNvPr>
          <p:cNvCxnSpPr>
            <a:cxnSpLocks/>
          </p:cNvCxnSpPr>
          <p:nvPr/>
        </p:nvCxnSpPr>
        <p:spPr>
          <a:xfrm>
            <a:off x="2729131" y="2078502"/>
            <a:ext cx="0" cy="40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DEAC2D8-B9D4-4F09-B051-4DB3A6B43769}"/>
                  </a:ext>
                </a:extLst>
              </p:cNvPr>
              <p:cNvSpPr txBox="1"/>
              <p:nvPr/>
            </p:nvSpPr>
            <p:spPr>
              <a:xfrm>
                <a:off x="2131254" y="1704840"/>
                <a:ext cx="1195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DEAC2D8-B9D4-4F09-B051-4DB3A6B4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54" y="1704840"/>
                <a:ext cx="11957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422F103-E668-4A81-A08E-5F0B1A982C18}"/>
                  </a:ext>
                </a:extLst>
              </p:cNvPr>
              <p:cNvSpPr/>
              <p:nvPr/>
            </p:nvSpPr>
            <p:spPr>
              <a:xfrm>
                <a:off x="6223604" y="1112888"/>
                <a:ext cx="559959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/>
                  <a:t>：</a:t>
                </a:r>
                <a:r>
                  <a:rPr lang="en-US" altLang="zh-CN"/>
                  <a:t>agent</a:t>
                </a:r>
                <a:r>
                  <a:rPr lang="zh-CN" altLang="en-US"/>
                  <a:t>的最大感应范围，系统设定</a:t>
                </a:r>
                <a:endParaRPr lang="en-US" altLang="zh-CN"/>
              </a:p>
              <a:p>
                <a:r>
                  <a:rPr lang="en-US" altLang="zh-CN"/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zh-CN" altLang="en-US"/>
                  <a:t>：</a:t>
                </a:r>
                <a:r>
                  <a:rPr lang="en-US" altLang="zh-CN"/>
                  <a:t>agent</a:t>
                </a:r>
                <a:r>
                  <a:rPr lang="zh-CN" altLang="en-US"/>
                  <a:t>的感应控制下界，人为设定，用于构造出函数中左半部分的二次函数。（</a:t>
                </a:r>
                <a:r>
                  <a:rPr lang="en-US" altLang="zh-CN"/>
                  <a:t>r_min</a:t>
                </a:r>
                <a:r>
                  <a:rPr lang="zh-CN" altLang="en-US"/>
                  <a:t>没有物理含义，可以考虑引入</a:t>
                </a:r>
                <a:r>
                  <a:rPr lang="en-US" altLang="zh-CN"/>
                  <a:t>target</a:t>
                </a:r>
                <a:r>
                  <a:rPr lang="zh-CN" altLang="en-US"/>
                  <a:t>的速度和</a:t>
                </a:r>
                <a:r>
                  <a:rPr lang="en-US" altLang="zh-CN"/>
                  <a:t>agent</a:t>
                </a:r>
                <a:r>
                  <a:rPr lang="zh-CN" altLang="en-US"/>
                  <a:t>的速度作为</a:t>
                </a:r>
                <a:r>
                  <a:rPr lang="en-US" altLang="zh-CN"/>
                  <a:t>r_min</a:t>
                </a:r>
                <a:r>
                  <a:rPr lang="zh-CN" altLang="en-US"/>
                  <a:t>的设置参考）</a:t>
                </a:r>
                <a:endParaRPr lang="en-US" altLang="zh-CN"/>
              </a:p>
              <a:p>
                <a:r>
                  <a:rPr lang="en-US" altLang="zh-CN"/>
                  <a:t>3.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/>
                  <a:t>：通过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zh-CN" altLang="en-US"/>
                  <a:t>计算出来的对称轴，比例最大的位置。</a:t>
                </a:r>
                <a:endParaRPr lang="en-US" altLang="zh-CN"/>
              </a:p>
              <a:p>
                <a:r>
                  <a:rPr lang="en-US" altLang="zh-CN"/>
                  <a:t>4.</a:t>
                </a:r>
                <a:r>
                  <a:rPr lang="zh-CN" altLang="en-US"/>
                  <a:t>右图横轴，每个</a:t>
                </a:r>
                <a:r>
                  <a:rPr lang="en-US" altLang="zh-CN"/>
                  <a:t>target</a:t>
                </a:r>
                <a:r>
                  <a:rPr lang="zh-CN" altLang="en-US"/>
                  <a:t>与离自己最近的智能体的距离。</a:t>
                </a:r>
                <a:endParaRPr lang="en-US" altLang="zh-CN"/>
              </a:p>
              <a:p>
                <a:r>
                  <a:rPr lang="en-US" altLang="zh-CN"/>
                  <a:t>5.</a:t>
                </a:r>
                <a:r>
                  <a:rPr lang="zh-CN" altLang="en-US"/>
                  <a:t>右图纵轴，比例。</a:t>
                </a:r>
              </a:p>
              <a:p>
                <a:pPr marL="342900" indent="-342900">
                  <a:buFontTx/>
                  <a:buAutoNum type="arabicPeriod"/>
                </a:pPr>
                <a:endParaRPr lang="zh-CN" altLang="en-US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422F103-E668-4A81-A08E-5F0B1A982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04" y="1112888"/>
                <a:ext cx="5599592" cy="2862322"/>
              </a:xfrm>
              <a:prstGeom prst="rect">
                <a:avLst/>
              </a:prstGeom>
              <a:blipFill>
                <a:blip r:embed="rId8"/>
                <a:stretch>
                  <a:fillRect l="-979" t="-1279" r="-3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F4776F0-2386-471F-A3D4-C73F134B1874}"/>
              </a:ext>
            </a:extLst>
          </p:cNvPr>
          <p:cNvSpPr txBox="1"/>
          <p:nvPr/>
        </p:nvSpPr>
        <p:spPr>
          <a:xfrm>
            <a:off x="6352085" y="104576"/>
            <a:ext cx="583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这里只是给出比例函数的解决方案之一， 下一页</a:t>
            </a:r>
            <a:r>
              <a:rPr lang="en-US" altLang="zh-CN"/>
              <a:t>ppt</a:t>
            </a:r>
            <a:r>
              <a:rPr lang="zh-CN" altLang="en-US"/>
              <a:t>会提出一个问题，提出另外的解决方案，这页</a:t>
            </a:r>
            <a:r>
              <a:rPr lang="en-US" altLang="zh-CN"/>
              <a:t>ppt</a:t>
            </a:r>
            <a:r>
              <a:rPr lang="zh-CN" altLang="en-US"/>
              <a:t>只是对公式会使用到的变量做一个注释。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9AA672-2046-441D-8739-73B0545D4507}"/>
              </a:ext>
            </a:extLst>
          </p:cNvPr>
          <p:cNvSpPr txBox="1"/>
          <p:nvPr/>
        </p:nvSpPr>
        <p:spPr>
          <a:xfrm>
            <a:off x="6255285" y="3790544"/>
            <a:ext cx="276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比例公式：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F65A63-F330-4CC5-9918-1441E49F36F5}"/>
                  </a:ext>
                </a:extLst>
              </p:cNvPr>
              <p:cNvSpPr txBox="1"/>
              <p:nvPr/>
            </p:nvSpPr>
            <p:spPr>
              <a:xfrm>
                <a:off x="6223604" y="5890400"/>
                <a:ext cx="5599591" cy="821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/>
                  <a:t>是人为设定值，如果需要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为平滑函数，则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/>
                  <a:t>（该函数参考</a:t>
                </a:r>
                <a:r>
                  <a:rPr lang="en-US" altLang="zh-CN"/>
                  <a:t>ELU</a:t>
                </a:r>
                <a:r>
                  <a:rPr lang="zh-CN" altLang="en-US"/>
                  <a:t>）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F65A63-F330-4CC5-9918-1441E49F3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04" y="5890400"/>
                <a:ext cx="5599591" cy="821059"/>
              </a:xfrm>
              <a:prstGeom prst="rect">
                <a:avLst/>
              </a:prstGeom>
              <a:blipFill>
                <a:blip r:embed="rId9"/>
                <a:stretch>
                  <a:fillRect t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39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0641D9ED-361D-40D1-BB48-9D63B48F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4" y="2069842"/>
            <a:ext cx="5286930" cy="39651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奖励函数的平滑化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955AF4-DD94-44D8-AE91-F6611678F55B}"/>
              </a:ext>
            </a:extLst>
          </p:cNvPr>
          <p:cNvSpPr txBox="1"/>
          <p:nvPr/>
        </p:nvSpPr>
        <p:spPr>
          <a:xfrm>
            <a:off x="838200" y="1665118"/>
            <a:ext cx="189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函数图像：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B56F8B-1676-4FE8-81A3-8F19FC42DAF7}"/>
                  </a:ext>
                </a:extLst>
              </p:cNvPr>
              <p:cNvSpPr txBox="1"/>
              <p:nvPr/>
            </p:nvSpPr>
            <p:spPr>
              <a:xfrm>
                <a:off x="2426677" y="6123543"/>
                <a:ext cx="1195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B56F8B-1676-4FE8-81A3-8F19FC42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677" y="6123543"/>
                <a:ext cx="11957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1F7168-B8A9-442E-A46A-F5B687AD8049}"/>
              </a:ext>
            </a:extLst>
          </p:cNvPr>
          <p:cNvCxnSpPr/>
          <p:nvPr/>
        </p:nvCxnSpPr>
        <p:spPr>
          <a:xfrm flipV="1">
            <a:off x="2388576" y="5858422"/>
            <a:ext cx="0" cy="29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110F1F8-943F-40AF-9E09-5FD5E81C8750}"/>
                  </a:ext>
                </a:extLst>
              </p:cNvPr>
              <p:cNvSpPr txBox="1"/>
              <p:nvPr/>
            </p:nvSpPr>
            <p:spPr>
              <a:xfrm>
                <a:off x="6486190" y="128429"/>
                <a:ext cx="5358807" cy="179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奖励函数比例公式：</a:t>
                </a:r>
                <a:endParaRPr lang="en-US" altLang="zh-CN"/>
              </a:p>
              <a:p>
                <a:r>
                  <a:rPr lang="zh-CN" altLang="en-US" b="1"/>
                  <a:t>前提</a:t>
                </a:r>
                <a:r>
                  <a:rPr lang="zh-CN" altLang="en-US"/>
                  <a:t>：需要计算每个</a:t>
                </a:r>
                <a:r>
                  <a:rPr lang="en-US" altLang="zh-CN"/>
                  <a:t>target </a:t>
                </a:r>
                <a:r>
                  <a:rPr lang="en-US" altLang="zh-CN" b="1" i="1"/>
                  <a:t>j</a:t>
                </a:r>
                <a:r>
                  <a:rPr lang="zh-CN" altLang="en-US"/>
                  <a:t>与最近的</a:t>
                </a:r>
                <a:r>
                  <a:rPr lang="en-US" altLang="zh-CN"/>
                  <a:t>agent</a:t>
                </a:r>
                <a:r>
                  <a:rPr lang="zh-CN" altLang="en-US"/>
                  <a:t>之间的距离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以及</a:t>
                </a:r>
                <a:r>
                  <a:rPr lang="en-US" altLang="zh-CN"/>
                  <a:t>target</a:t>
                </a:r>
                <a:r>
                  <a:rPr lang="zh-CN" altLang="en-US"/>
                  <a:t>是否被观测到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。（</a:t>
                </a:r>
                <a:r>
                  <a:rPr lang="zh-CN" altLang="en-US" b="1"/>
                  <a:t>特殊情况</a:t>
                </a:r>
                <a:r>
                  <a:rPr lang="en-US" altLang="zh-CN"/>
                  <a:t>: </a:t>
                </a:r>
                <a:r>
                  <a:rPr lang="zh-CN" altLang="en-US"/>
                  <a:t>由于扇形观测范围，</a:t>
                </a:r>
                <a:r>
                  <a:rPr lang="en-US" altLang="zh-CN"/>
                  <a:t>target</a:t>
                </a:r>
                <a:r>
                  <a:rPr lang="zh-CN" altLang="en-US"/>
                  <a:t>有可能出现距离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小于智能体感知范围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/>
                  <a:t>，但未被观测到情况。</a:t>
                </a:r>
                <a:endParaRPr lang="en-US" altLang="zh-CN"/>
              </a:p>
              <a:p>
                <a:r>
                  <a:rPr lang="en-US" altLang="zh-CN" b="1"/>
                  <a:t>Sol1</a:t>
                </a:r>
                <a:r>
                  <a:rPr lang="en-US" altLang="zh-CN"/>
                  <a:t>: </a:t>
                </a:r>
                <a:r>
                  <a:rPr lang="zh-CN" altLang="en-US"/>
                  <a:t>奖励函数比例公式应该分为三段，如下：）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110F1F8-943F-40AF-9E09-5FD5E81C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190" y="128429"/>
                <a:ext cx="5358807" cy="1798954"/>
              </a:xfrm>
              <a:prstGeom prst="rect">
                <a:avLst/>
              </a:prstGeom>
              <a:blipFill>
                <a:blip r:embed="rId5"/>
                <a:stretch>
                  <a:fillRect l="-910" t="-1695" r="-1024" b="-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AD3501D-EB34-465F-B901-C393630F4F2D}"/>
                  </a:ext>
                </a:extLst>
              </p:cNvPr>
              <p:cNvSpPr txBox="1"/>
              <p:nvPr/>
            </p:nvSpPr>
            <p:spPr>
              <a:xfrm>
                <a:off x="5908436" y="4755531"/>
                <a:ext cx="5936561" cy="1640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𝑎𝑡𝑖𝑜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𝑚𝑖𝑛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zh-CN" altLang="en-US"/>
                                                    <m:t> 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𝑜𝑏𝑠𝑒𝑟𝑣𝑒𝑑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+1               ,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𝑜𝑏𝑠𝑒𝑟𝑣𝑒𝑑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AD3501D-EB34-465F-B901-C393630F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36" y="4755531"/>
                <a:ext cx="5936561" cy="1640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E1DA36-0023-4244-A133-9CE8CE6664BC}"/>
                  </a:ext>
                </a:extLst>
              </p:cNvPr>
              <p:cNvSpPr txBox="1"/>
              <p:nvPr/>
            </p:nvSpPr>
            <p:spPr>
              <a:xfrm>
                <a:off x="1790699" y="6123543"/>
                <a:ext cx="1195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E1DA36-0023-4244-A133-9CE8CE66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9" y="6123543"/>
                <a:ext cx="119575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24B1FF-E1FA-495B-BD81-AFEEEF52E9C2}"/>
              </a:ext>
            </a:extLst>
          </p:cNvPr>
          <p:cNvCxnSpPr/>
          <p:nvPr/>
        </p:nvCxnSpPr>
        <p:spPr>
          <a:xfrm flipV="1">
            <a:off x="3038622" y="5858423"/>
            <a:ext cx="0" cy="29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74AA9B-119F-4F2B-8171-0B098D551768}"/>
              </a:ext>
            </a:extLst>
          </p:cNvPr>
          <p:cNvCxnSpPr>
            <a:cxnSpLocks/>
          </p:cNvCxnSpPr>
          <p:nvPr/>
        </p:nvCxnSpPr>
        <p:spPr>
          <a:xfrm>
            <a:off x="2729131" y="2078502"/>
            <a:ext cx="0" cy="40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DEAC2D8-B9D4-4F09-B051-4DB3A6B43769}"/>
                  </a:ext>
                </a:extLst>
              </p:cNvPr>
              <p:cNvSpPr txBox="1"/>
              <p:nvPr/>
            </p:nvSpPr>
            <p:spPr>
              <a:xfrm>
                <a:off x="2131254" y="1704840"/>
                <a:ext cx="1195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DEAC2D8-B9D4-4F09-B051-4DB3A6B4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54" y="1704840"/>
                <a:ext cx="11957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BADDFB-F03B-4DDE-B7D6-52C72C440E46}"/>
                  </a:ext>
                </a:extLst>
              </p:cNvPr>
              <p:cNvSpPr txBox="1"/>
              <p:nvPr/>
            </p:nvSpPr>
            <p:spPr>
              <a:xfrm>
                <a:off x="6486190" y="1927383"/>
                <a:ext cx="5134708" cy="191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𝑎𝑡𝑖𝑜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𝑚𝑖𝑛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zh-CN" altLang="en-US"/>
                                                    <m:t> 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𝑜𝑏𝑠𝑒𝑟𝑣𝑒𝑑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𝑜𝑏𝑠𝑒𝑟𝑣𝑒𝑑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𝐴𝑛𝑑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 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+1               ,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BADDFB-F03B-4DDE-B7D6-52C72C4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190" y="1927383"/>
                <a:ext cx="5134708" cy="19147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422F103-E668-4A81-A08E-5F0B1A982C18}"/>
                  </a:ext>
                </a:extLst>
              </p:cNvPr>
              <p:cNvSpPr/>
              <p:nvPr/>
            </p:nvSpPr>
            <p:spPr>
              <a:xfrm>
                <a:off x="6484557" y="4030825"/>
                <a:ext cx="5599592" cy="66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/>
                  <a:t>Sol2</a:t>
                </a:r>
                <a:r>
                  <a:rPr lang="en-US" altLang="zh-CN"/>
                  <a:t>: </a:t>
                </a:r>
                <a:r>
                  <a:rPr lang="zh-CN" altLang="en-US"/>
                  <a:t>比例公式两段，但对于未被观测到的</a:t>
                </a:r>
                <a:r>
                  <a:rPr lang="en-US" altLang="zh-CN"/>
                  <a:t>target</a:t>
                </a:r>
                <a:r>
                  <a:rPr lang="zh-CN" altLang="en-US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，加上一个常数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如下：）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422F103-E668-4A81-A08E-5F0B1A982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557" y="4030825"/>
                <a:ext cx="5599592" cy="668645"/>
              </a:xfrm>
              <a:prstGeom prst="rect">
                <a:avLst/>
              </a:prstGeom>
              <a:blipFill>
                <a:blip r:embed="rId10"/>
                <a:stretch>
                  <a:fillRect l="-980" t="-3636" r="-512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36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53C23B-FB3A-4A50-B842-0166F0FA3FA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58530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43D6E81-BE37-4C50-9B5D-658C95CE5861}"/>
              </a:ext>
            </a:extLst>
          </p:cNvPr>
          <p:cNvSpPr txBox="1"/>
          <p:nvPr/>
        </p:nvSpPr>
        <p:spPr>
          <a:xfrm>
            <a:off x="838200" y="1504209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地图：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BA5A50-E126-43D8-82E0-64DFD0FC7DB0}"/>
              </a:ext>
            </a:extLst>
          </p:cNvPr>
          <p:cNvCxnSpPr/>
          <p:nvPr/>
        </p:nvCxnSpPr>
        <p:spPr>
          <a:xfrm flipH="1">
            <a:off x="2697725" y="1504209"/>
            <a:ext cx="1077862" cy="154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BC58F3D-925D-4F9A-BD42-1AA34285A11D}"/>
              </a:ext>
            </a:extLst>
          </p:cNvPr>
          <p:cNvSpPr txBox="1"/>
          <p:nvPr/>
        </p:nvSpPr>
        <p:spPr>
          <a:xfrm>
            <a:off x="3775587" y="1374710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Target</a:t>
            </a:r>
            <a:r>
              <a:rPr lang="zh-CN" altLang="en-US"/>
              <a:t>位置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D6D7A3-2C11-4CB2-8800-D1948F108255}"/>
              </a:ext>
            </a:extLst>
          </p:cNvPr>
          <p:cNvGraphicFramePr>
            <a:graphicFrameLocks noGrp="1"/>
          </p:cNvGraphicFramePr>
          <p:nvPr/>
        </p:nvGraphicFramePr>
        <p:xfrm>
          <a:off x="7052187" y="2120428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AA3FD6C0-4112-4510-9581-446D8EAEEF16}"/>
              </a:ext>
            </a:extLst>
          </p:cNvPr>
          <p:cNvSpPr txBox="1"/>
          <p:nvPr/>
        </p:nvSpPr>
        <p:spPr>
          <a:xfrm>
            <a:off x="7052187" y="1666107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Belief Map:</a:t>
            </a:r>
            <a:endParaRPr lang="zh-CN" altLang="en-US" b="1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ED53C1-FA4B-4D3E-9C99-E7A6B8E731BA}"/>
              </a:ext>
            </a:extLst>
          </p:cNvPr>
          <p:cNvCxnSpPr/>
          <p:nvPr/>
        </p:nvCxnSpPr>
        <p:spPr>
          <a:xfrm flipH="1">
            <a:off x="8819535" y="1027906"/>
            <a:ext cx="444910" cy="165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A3527F-1ED0-400B-912A-9B88B854B415}"/>
                  </a:ext>
                </a:extLst>
              </p:cNvPr>
              <p:cNvSpPr txBox="1"/>
              <p:nvPr/>
            </p:nvSpPr>
            <p:spPr>
              <a:xfrm>
                <a:off x="6356555" y="77484"/>
                <a:ext cx="58354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Belief</a:t>
                </a:r>
                <a:r>
                  <a:rPr lang="zh-CN" altLang="en-US"/>
                  <a:t>数值，使用以</a:t>
                </a:r>
                <a:r>
                  <a:rPr lang="en-US" altLang="zh-CN"/>
                  <a:t>target</a:t>
                </a:r>
                <a:r>
                  <a:rPr lang="zh-CN" altLang="en-US"/>
                  <a:t>位置为均值，方差为</a:t>
                </a:r>
                <a:r>
                  <a:rPr lang="en-US" altLang="zh-CN"/>
                  <a:t>Belief</a:t>
                </a:r>
                <a:r>
                  <a:rPr lang="zh-CN" altLang="en-US"/>
                  <a:t>的方差的正态分布进行构建。根据每个栅格和</a:t>
                </a:r>
                <a:r>
                  <a:rPr lang="en-US" altLang="zh-CN"/>
                  <a:t>target</a:t>
                </a:r>
                <a:r>
                  <a:rPr lang="zh-CN" altLang="en-US"/>
                  <a:t>位置的曼哈顿距离。最大构建范围为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A3527F-1ED0-400B-912A-9B88B854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55" y="77484"/>
                <a:ext cx="5835445" cy="923330"/>
              </a:xfrm>
              <a:prstGeom prst="rect">
                <a:avLst/>
              </a:prstGeom>
              <a:blipFill>
                <a:blip r:embed="rId3"/>
                <a:stretch>
                  <a:fillRect l="-940" t="-3974" r="-522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BDFAF0C-93F8-4D34-8E20-7EA549BD2524}"/>
              </a:ext>
            </a:extLst>
          </p:cNvPr>
          <p:cNvSpPr txBox="1"/>
          <p:nvPr/>
        </p:nvSpPr>
        <p:spPr>
          <a:xfrm>
            <a:off x="211393" y="5934772"/>
            <a:ext cx="567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问题：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当</a:t>
            </a:r>
            <a:r>
              <a:rPr lang="en-US" altLang="zh-CN">
                <a:solidFill>
                  <a:srgbClr val="FF0000"/>
                </a:solidFill>
              </a:rPr>
              <a:t>target</a:t>
            </a:r>
            <a:r>
              <a:rPr lang="zh-CN" altLang="en-US">
                <a:solidFill>
                  <a:srgbClr val="FF0000"/>
                </a:solidFill>
              </a:rPr>
              <a:t>不确定性范围很大时，更新很花费时间</a:t>
            </a:r>
          </a:p>
        </p:txBody>
      </p:sp>
    </p:spTree>
    <p:extLst>
      <p:ext uri="{BB962C8B-B14F-4D97-AF65-F5344CB8AC3E}">
        <p14:creationId xmlns:p14="http://schemas.microsoft.com/office/powerpoint/2010/main" val="342033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Map(2)</a:t>
            </a: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53C23B-FB3A-4A50-B842-0166F0FA3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73529"/>
              </p:ext>
            </p:extLst>
          </p:nvPr>
        </p:nvGraphicFramePr>
        <p:xfrm>
          <a:off x="838200" y="1958530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43D6E81-BE37-4C50-9B5D-658C95CE5861}"/>
              </a:ext>
            </a:extLst>
          </p:cNvPr>
          <p:cNvSpPr txBox="1"/>
          <p:nvPr/>
        </p:nvSpPr>
        <p:spPr>
          <a:xfrm>
            <a:off x="838200" y="1504209"/>
            <a:ext cx="320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地图：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9CBB5D62-3076-4429-B622-BADB59B77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33257"/>
              </p:ext>
            </p:extLst>
          </p:nvPr>
        </p:nvGraphicFramePr>
        <p:xfrm>
          <a:off x="6617111" y="1958530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189DE798-6096-4BFB-82A4-56A6830717B7}"/>
              </a:ext>
            </a:extLst>
          </p:cNvPr>
          <p:cNvSpPr txBox="1"/>
          <p:nvPr/>
        </p:nvSpPr>
        <p:spPr>
          <a:xfrm>
            <a:off x="6033321" y="1504209"/>
            <a:ext cx="320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Visit map:</a:t>
            </a:r>
            <a:endParaRPr lang="zh-CN" altLang="en-US" b="1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6AD945E-3115-46AA-AFFD-1A3DE153218F}"/>
              </a:ext>
            </a:extLst>
          </p:cNvPr>
          <p:cNvCxnSpPr/>
          <p:nvPr/>
        </p:nvCxnSpPr>
        <p:spPr>
          <a:xfrm flipH="1">
            <a:off x="8476636" y="914400"/>
            <a:ext cx="759543" cy="129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BCC196B-9E0E-40FF-8F4A-79B1BAD7D220}"/>
              </a:ext>
            </a:extLst>
          </p:cNvPr>
          <p:cNvSpPr txBox="1"/>
          <p:nvPr/>
        </p:nvSpPr>
        <p:spPr>
          <a:xfrm>
            <a:off x="7919882" y="134148"/>
            <a:ext cx="389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更新智能体的扫描区域</a:t>
            </a:r>
            <a:endParaRPr lang="en-US" altLang="zh-CN"/>
          </a:p>
          <a:p>
            <a:r>
              <a:rPr lang="zh-CN" altLang="en-US"/>
              <a:t>即之前说过的</a:t>
            </a:r>
            <a:r>
              <a:rPr lang="en-US" altLang="zh-CN"/>
              <a:t>local visit 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Map(3)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C17EA-823B-4636-B31A-F403C19B9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60414"/>
            <a:ext cx="2347452" cy="23398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41EE06-0140-464A-BB4B-4563F83F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83989"/>
            <a:ext cx="2347465" cy="23398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3D1978-E8B3-4D69-937B-6F698EB5CD5B}"/>
              </a:ext>
            </a:extLst>
          </p:cNvPr>
          <p:cNvSpPr txBox="1"/>
          <p:nvPr/>
        </p:nvSpPr>
        <p:spPr>
          <a:xfrm>
            <a:off x="1371600" y="1191082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Belief map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85151-80B9-4ABC-BB49-AF1BDA69E979}"/>
              </a:ext>
            </a:extLst>
          </p:cNvPr>
          <p:cNvSpPr txBox="1"/>
          <p:nvPr/>
        </p:nvSpPr>
        <p:spPr>
          <a:xfrm>
            <a:off x="1333501" y="4069049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Visit map</a:t>
            </a: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3E791CE-02E4-4CA2-BDD2-10F590336C5C}"/>
              </a:ext>
            </a:extLst>
          </p:cNvPr>
          <p:cNvSpPr/>
          <p:nvPr/>
        </p:nvSpPr>
        <p:spPr>
          <a:xfrm>
            <a:off x="4392563" y="4005285"/>
            <a:ext cx="35641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B4CC9A-D9CD-49AE-9B4E-CAF07ECA744D}"/>
              </a:ext>
            </a:extLst>
          </p:cNvPr>
          <p:cNvSpPr txBox="1"/>
          <p:nvPr/>
        </p:nvSpPr>
        <p:spPr>
          <a:xfrm>
            <a:off x="4404855" y="4014657"/>
            <a:ext cx="60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430A70-B668-461F-AAFF-87E2FB990B17}"/>
              </a:ext>
            </a:extLst>
          </p:cNvPr>
          <p:cNvCxnSpPr>
            <a:stCxn id="4" idx="3"/>
          </p:cNvCxnSpPr>
          <p:nvPr/>
        </p:nvCxnSpPr>
        <p:spPr>
          <a:xfrm>
            <a:off x="3185653" y="2730323"/>
            <a:ext cx="1206910" cy="133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3DA25D5-6E40-4233-BDDA-209956C2330B}"/>
              </a:ext>
            </a:extLst>
          </p:cNvPr>
          <p:cNvCxnSpPr>
            <a:stCxn id="8" idx="3"/>
          </p:cNvCxnSpPr>
          <p:nvPr/>
        </p:nvCxnSpPr>
        <p:spPr>
          <a:xfrm flipV="1">
            <a:off x="3185664" y="4374617"/>
            <a:ext cx="1219191" cy="117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52D8EEE-1782-4AB7-B43F-AB788A7CC8FE}"/>
              </a:ext>
            </a:extLst>
          </p:cNvPr>
          <p:cNvSpPr txBox="1"/>
          <p:nvPr/>
        </p:nvSpPr>
        <p:spPr>
          <a:xfrm>
            <a:off x="3495368" y="2730323"/>
            <a:ext cx="12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normalize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608CE8-82C0-4D1E-AE63-A175FA8B8B4E}"/>
              </a:ext>
            </a:extLst>
          </p:cNvPr>
          <p:cNvSpPr txBox="1"/>
          <p:nvPr/>
        </p:nvSpPr>
        <p:spPr>
          <a:xfrm>
            <a:off x="5037805" y="3715566"/>
            <a:ext cx="12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normalize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8B1C7C4-4C4E-4616-93B4-50887F1CA334}"/>
              </a:ext>
            </a:extLst>
          </p:cNvPr>
          <p:cNvCxnSpPr>
            <a:cxnSpLocks/>
          </p:cNvCxnSpPr>
          <p:nvPr/>
        </p:nvCxnSpPr>
        <p:spPr>
          <a:xfrm flipV="1">
            <a:off x="4748981" y="4189951"/>
            <a:ext cx="2079522" cy="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1BBF787-9EE8-4C18-B6E6-6A48EEA4B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29140"/>
              </p:ext>
            </p:extLst>
          </p:nvPr>
        </p:nvGraphicFramePr>
        <p:xfrm>
          <a:off x="7096433" y="2046032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C15D37E1-71F0-403B-916F-8156F69DA752}"/>
              </a:ext>
            </a:extLst>
          </p:cNvPr>
          <p:cNvSpPr txBox="1"/>
          <p:nvPr/>
        </p:nvSpPr>
        <p:spPr>
          <a:xfrm>
            <a:off x="6666271" y="588138"/>
            <a:ext cx="390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采用融合的目的：一个完整的</a:t>
            </a:r>
            <a:r>
              <a:rPr lang="en-US" altLang="zh-CN"/>
              <a:t>belief map</a:t>
            </a:r>
            <a:r>
              <a:rPr lang="zh-CN" altLang="en-US"/>
              <a:t>，应该要知道哪些区域是</a:t>
            </a:r>
            <a:r>
              <a:rPr lang="en-US" altLang="zh-CN"/>
              <a:t>agent</a:t>
            </a:r>
            <a:r>
              <a:rPr lang="zh-CN" altLang="en-US"/>
              <a:t>扫描过的，哪些没有。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69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594</Words>
  <Application>Microsoft Office PowerPoint</Application>
  <PresentationFormat>宽屏</PresentationFormat>
  <Paragraphs>62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Segoe MDL2 Assets</vt:lpstr>
      <vt:lpstr>Office 主题​​</vt:lpstr>
      <vt:lpstr>20220628</vt:lpstr>
      <vt:lpstr>会议纪要</vt:lpstr>
      <vt:lpstr>奖励函数设定</vt:lpstr>
      <vt:lpstr>奖励函数的平滑化</vt:lpstr>
      <vt:lpstr>奖励函数的平滑化</vt:lpstr>
      <vt:lpstr>Belief Map（1）</vt:lpstr>
      <vt:lpstr>Belief Map(2)</vt:lpstr>
      <vt:lpstr>Belief Map(3)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20220628</dc:title>
  <dc:creator>Taylore Zhou</dc:creator>
  <cp:lastModifiedBy>Taylore Zhou</cp:lastModifiedBy>
  <cp:revision>17</cp:revision>
  <dcterms:created xsi:type="dcterms:W3CDTF">2022-06-28T11:16:04Z</dcterms:created>
  <dcterms:modified xsi:type="dcterms:W3CDTF">2022-06-28T13:57:21Z</dcterms:modified>
</cp:coreProperties>
</file>