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65" r:id="rId5"/>
    <p:sldId id="269" r:id="rId6"/>
    <p:sldId id="266" r:id="rId7"/>
    <p:sldId id="267" r:id="rId8"/>
    <p:sldId id="264" r:id="rId9"/>
    <p:sldId id="271" r:id="rId10"/>
    <p:sldId id="270" r:id="rId11"/>
    <p:sldId id="27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850" autoAdjust="0"/>
  </p:normalViewPr>
  <p:slideViewPr>
    <p:cSldViewPr snapToGrid="0">
      <p:cViewPr>
        <p:scale>
          <a:sx n="66" d="100"/>
          <a:sy n="66" d="100"/>
        </p:scale>
        <p:origin x="714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F17D9-2A1D-46B0-8561-4FD18B08CC64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00F88-E94E-4CB3-B307-76009BA4B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1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00F88-E94E-4CB3-B307-76009BA4BC9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83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00F88-E94E-4CB3-B307-76009BA4BC9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729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00F88-E94E-4CB3-B307-76009BA4BC9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264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00F88-E94E-4CB3-B307-76009BA4BC9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668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00F88-E94E-4CB3-B307-76009BA4BC9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542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00F88-E94E-4CB3-B307-76009BA4BC9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61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B11BE-4A86-4CC1-8E17-F441AC5AD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3E8654-6AB0-4A43-B590-E64F18B76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F88D6B-E1DF-453B-BBD2-743ACE0F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7614-B918-4D61-A02D-0CC384F90675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909365-5F6B-423C-BEE9-9424F484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290A6-07C2-404B-B1BA-1E98FCC4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84FC-6979-4278-9140-8BD26D568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38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CB1D8-B042-46BE-B363-6C438F27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F3A6AE-E6EA-4D9C-AD85-0B71EA946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E5209-AA9E-4089-8D9C-D076F4B4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7614-B918-4D61-A02D-0CC384F90675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D4010A-D8EC-4380-87BC-1A499062A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2B39B-957F-4A3E-B101-AB09454C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84FC-6979-4278-9140-8BD26D568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17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243EB1-ECC6-4F1A-B965-534795ABE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118BB2-C940-4196-B904-C8C763AC7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1D17AD-BF35-44AB-B1F3-B4FAC247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7614-B918-4D61-A02D-0CC384F90675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4B78D3-C8C3-426D-9C49-E47C90DD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071CD0-DB0D-4496-AE80-B9FC2ABC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84FC-6979-4278-9140-8BD26D568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6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1BE00-91DE-4142-B40A-FC56C7A0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0AA7DB-CD30-442A-8581-290A4B9AE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140FE5-6607-4546-9A14-CEFE4329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7614-B918-4D61-A02D-0CC384F90675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790104-DA11-4DE0-8807-E6C7786F4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A9CD1-7A8A-44BE-8491-A45E7401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84FC-6979-4278-9140-8BD26D568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26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72E0D-8A40-4854-97F3-5555F45D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C0322A-FBFE-428C-9890-B9F16C5C9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7FFFE5-C90F-41B4-9860-1C78356B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7614-B918-4D61-A02D-0CC384F90675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21DBA8-2904-45F9-B017-D7AC9CDD1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5EA62E-5C45-4BD5-BB15-75E36F09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84FC-6979-4278-9140-8BD26D568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5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22B03-C1F2-4011-921D-B49CA4BFB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E14579-CE46-4539-AD48-F2BF5659E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15A333-9A47-4EDA-9E9B-D4343F736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51D26A-C925-4CD7-81DC-7B7F5602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7614-B918-4D61-A02D-0CC384F90675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E6BAAD-5E13-4F88-8B42-59ED3835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846BC7-F7C6-47D3-9BC3-CA7BE98B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84FC-6979-4278-9140-8BD26D568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64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395B9-F1A9-4AA7-8388-D6CB391F9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1EF1FE-5EF0-4DB4-9FAD-E054BED3A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6DF5BC-CBF2-491C-A6ED-D1CCCD8B3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3BF8D6-03AA-40F0-B4C3-19A22AF33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56B0D4-91BC-42DF-8760-259A02522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48CA8B-5F5C-4E8E-98E8-7C53BD6B3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7614-B918-4D61-A02D-0CC384F90675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1B6BF4-0E79-4719-A7DD-41700C06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39810E-60B5-49B6-8563-C74042DE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84FC-6979-4278-9140-8BD26D568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81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00325-8723-48F9-8663-F32E0D2F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D25DC2-310F-42F4-8006-6F2DB97A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7614-B918-4D61-A02D-0CC384F90675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670358-7238-4A6D-821B-1C758C6D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7CCCD5-1BB6-418F-B435-3AC258BE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84FC-6979-4278-9140-8BD26D568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95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46C5FB-7B39-472A-9C26-17C18C9E5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7614-B918-4D61-A02D-0CC384F90675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0BCBFA-2BCF-43A9-A4AD-9C304C04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B39889-7775-4780-9695-9FF47262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84FC-6979-4278-9140-8BD26D568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82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E0537-5DAB-4F6F-B701-0CE9DD8F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BAE416-9F22-4F1D-BDD8-6BF772A3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F33927-D763-4AF5-92AC-31FC44BD0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E588DD-64A6-4D46-9C3E-DFADBDC4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7614-B918-4D61-A02D-0CC384F90675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B6587B-8D0A-4819-B9A4-33D22819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706E8A-A70C-413C-BF8B-F36FFEEF8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84FC-6979-4278-9140-8BD26D568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70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47DA7-F59F-46E2-B627-E1279F709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1A3845-2C8F-420D-852B-A2A806543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C9BCDA-9231-4FEF-A5B7-F89917694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FF5C1-A489-41B8-AB50-B8E9231F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7614-B918-4D61-A02D-0CC384F90675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991FF9-3AFE-4F22-8FD7-DFB48A63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AA2ED6-3BDD-4AED-9F66-7DD4FE5C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84FC-6979-4278-9140-8BD26D568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08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E12330-8083-49D4-859D-D9609AEA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7DB29A-CC52-4AA3-8A2B-4A65A5290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446BC-E987-445A-9078-F615A66FB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F7614-B918-4D61-A02D-0CC384F90675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CED39-6AF1-436F-9406-A3642F275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6C32A9-6A74-4CA4-B99B-79CBE37A3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584FC-6979-4278-9140-8BD26D568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33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62ED4-E515-4B87-A1BC-0C7C974EBF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20220712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A37CE1-0280-4833-8869-CC194B2B4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Tianlong Zhou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351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257EDB6-623B-48A7-B6ED-10658293D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112514"/>
              </p:ext>
            </p:extLst>
          </p:nvPr>
        </p:nvGraphicFramePr>
        <p:xfrm>
          <a:off x="1159463" y="587576"/>
          <a:ext cx="3719050" cy="3708400"/>
        </p:xfrm>
        <a:graphic>
          <a:graphicData uri="http://schemas.openxmlformats.org/drawingml/2006/table">
            <a:tbl>
              <a:tblPr firstRow="1" bandRow="1"/>
              <a:tblGrid>
                <a:gridCol w="371905">
                  <a:extLst>
                    <a:ext uri="{9D8B030D-6E8A-4147-A177-3AD203B41FA5}">
                      <a16:colId xmlns:a16="http://schemas.microsoft.com/office/drawing/2014/main" val="4172007752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795770524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916339842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100767880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505526151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09932806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98503694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64050018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569818718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857554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46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9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9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74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35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99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84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98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41184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CD7727AF-A41C-4F1C-B594-A94470947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601956"/>
              </p:ext>
            </p:extLst>
          </p:nvPr>
        </p:nvGraphicFramePr>
        <p:xfrm>
          <a:off x="6628875" y="1099981"/>
          <a:ext cx="3719050" cy="3708400"/>
        </p:xfrm>
        <a:graphic>
          <a:graphicData uri="http://schemas.openxmlformats.org/drawingml/2006/table">
            <a:tbl>
              <a:tblPr firstRow="1" bandRow="1"/>
              <a:tblGrid>
                <a:gridCol w="371905">
                  <a:extLst>
                    <a:ext uri="{9D8B030D-6E8A-4147-A177-3AD203B41FA5}">
                      <a16:colId xmlns:a16="http://schemas.microsoft.com/office/drawing/2014/main" val="4172007752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795770524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916339842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100767880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505526151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09932806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98503694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64050018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569818718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857554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46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9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9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74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35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99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84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98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41184"/>
                  </a:ext>
                </a:extLst>
              </a:tr>
            </a:tbl>
          </a:graphicData>
        </a:graphic>
      </p:graphicFrame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342BCCB-104C-427D-B90A-BD5C87EAF59E}"/>
              </a:ext>
            </a:extLst>
          </p:cNvPr>
          <p:cNvCxnSpPr>
            <a:cxnSpLocks/>
          </p:cNvCxnSpPr>
          <p:nvPr/>
        </p:nvCxnSpPr>
        <p:spPr>
          <a:xfrm flipH="1" flipV="1">
            <a:off x="7429501" y="2971802"/>
            <a:ext cx="930727" cy="115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AFBB251-2EDD-4751-928D-B5E95C42E162}"/>
              </a:ext>
            </a:extLst>
          </p:cNvPr>
          <p:cNvCxnSpPr/>
          <p:nvPr/>
        </p:nvCxnSpPr>
        <p:spPr>
          <a:xfrm flipH="1">
            <a:off x="8311243" y="2955472"/>
            <a:ext cx="914400" cy="1166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C20FC880-FB67-4BF3-A8AD-3C8AF5706C26}"/>
              </a:ext>
            </a:extLst>
          </p:cNvPr>
          <p:cNvSpPr/>
          <p:nvPr/>
        </p:nvSpPr>
        <p:spPr>
          <a:xfrm>
            <a:off x="7396843" y="2514585"/>
            <a:ext cx="1861457" cy="457216"/>
          </a:xfrm>
          <a:custGeom>
            <a:avLst/>
            <a:gdLst>
              <a:gd name="connsiteX0" fmla="*/ 0 w 1861457"/>
              <a:gd name="connsiteY0" fmla="*/ 457216 h 457216"/>
              <a:gd name="connsiteX1" fmla="*/ 898071 w 1861457"/>
              <a:gd name="connsiteY1" fmla="*/ 16 h 457216"/>
              <a:gd name="connsiteX2" fmla="*/ 1861457 w 1861457"/>
              <a:gd name="connsiteY2" fmla="*/ 440887 h 45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1457" h="457216">
                <a:moveTo>
                  <a:pt x="0" y="457216"/>
                </a:moveTo>
                <a:cubicBezTo>
                  <a:pt x="293914" y="229976"/>
                  <a:pt x="587828" y="2737"/>
                  <a:pt x="898071" y="16"/>
                </a:cubicBezTo>
                <a:cubicBezTo>
                  <a:pt x="1208314" y="-2705"/>
                  <a:pt x="1684564" y="329309"/>
                  <a:pt x="1861457" y="4408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9F12C27-7E4C-4481-A96D-DA5F1762991F}"/>
              </a:ext>
            </a:extLst>
          </p:cNvPr>
          <p:cNvCxnSpPr>
            <a:cxnSpLocks/>
          </p:cNvCxnSpPr>
          <p:nvPr/>
        </p:nvCxnSpPr>
        <p:spPr>
          <a:xfrm flipH="1">
            <a:off x="8311243" y="800101"/>
            <a:ext cx="48985" cy="41637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B79E319-6954-4D58-8293-92A2E3CE5C44}"/>
              </a:ext>
            </a:extLst>
          </p:cNvPr>
          <p:cNvCxnSpPr/>
          <p:nvPr/>
        </p:nvCxnSpPr>
        <p:spPr>
          <a:xfrm>
            <a:off x="7560128" y="2383972"/>
            <a:ext cx="751115" cy="1738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7C91C3D9-2BFA-499E-9CA5-ACBB55F69984}"/>
              </a:ext>
            </a:extLst>
          </p:cNvPr>
          <p:cNvSpPr/>
          <p:nvPr/>
        </p:nvSpPr>
        <p:spPr>
          <a:xfrm>
            <a:off x="7952014" y="3030430"/>
            <a:ext cx="375557" cy="186299"/>
          </a:xfrm>
          <a:custGeom>
            <a:avLst/>
            <a:gdLst>
              <a:gd name="connsiteX0" fmla="*/ 375557 w 375557"/>
              <a:gd name="connsiteY0" fmla="*/ 55671 h 186299"/>
              <a:gd name="connsiteX1" fmla="*/ 114300 w 375557"/>
              <a:gd name="connsiteY1" fmla="*/ 6685 h 186299"/>
              <a:gd name="connsiteX2" fmla="*/ 0 w 375557"/>
              <a:gd name="connsiteY2" fmla="*/ 186299 h 186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557" h="186299">
                <a:moveTo>
                  <a:pt x="375557" y="55671"/>
                </a:moveTo>
                <a:cubicBezTo>
                  <a:pt x="276225" y="20292"/>
                  <a:pt x="176893" y="-15086"/>
                  <a:pt x="114300" y="6685"/>
                </a:cubicBezTo>
                <a:cubicBezTo>
                  <a:pt x="51707" y="28456"/>
                  <a:pt x="21771" y="140035"/>
                  <a:pt x="0" y="18629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A7D944D-9E0E-4BE8-A784-D6B0485168B4}"/>
                  </a:ext>
                </a:extLst>
              </p:cNvPr>
              <p:cNvSpPr txBox="1"/>
              <p:nvPr/>
            </p:nvSpPr>
            <p:spPr>
              <a:xfrm>
                <a:off x="7995557" y="2993044"/>
                <a:ext cx="397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CN" altLang="en-US" b="1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A7D944D-9E0E-4BE8-A784-D6B048516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557" y="2993044"/>
                <a:ext cx="3973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121019C0-C111-4E6C-A3F4-780BEAAA2807}"/>
              </a:ext>
            </a:extLst>
          </p:cNvPr>
          <p:cNvSpPr/>
          <p:nvPr/>
        </p:nvSpPr>
        <p:spPr>
          <a:xfrm>
            <a:off x="8327571" y="3371909"/>
            <a:ext cx="424543" cy="236706"/>
          </a:xfrm>
          <a:custGeom>
            <a:avLst/>
            <a:gdLst>
              <a:gd name="connsiteX0" fmla="*/ 0 w 424543"/>
              <a:gd name="connsiteY0" fmla="*/ 73420 h 236706"/>
              <a:gd name="connsiteX1" fmla="*/ 244929 w 424543"/>
              <a:gd name="connsiteY1" fmla="*/ 8106 h 236706"/>
              <a:gd name="connsiteX2" fmla="*/ 424543 w 424543"/>
              <a:gd name="connsiteY2" fmla="*/ 236706 h 236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4543" h="236706">
                <a:moveTo>
                  <a:pt x="0" y="73420"/>
                </a:moveTo>
                <a:cubicBezTo>
                  <a:pt x="87086" y="27156"/>
                  <a:pt x="174172" y="-19108"/>
                  <a:pt x="244929" y="8106"/>
                </a:cubicBezTo>
                <a:cubicBezTo>
                  <a:pt x="315686" y="35320"/>
                  <a:pt x="351065" y="195885"/>
                  <a:pt x="424543" y="23670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5788C2C-5074-4B7D-86C5-40FCC4FE5AC4}"/>
                  </a:ext>
                </a:extLst>
              </p:cNvPr>
              <p:cNvSpPr txBox="1"/>
              <p:nvPr/>
            </p:nvSpPr>
            <p:spPr>
              <a:xfrm>
                <a:off x="8461186" y="3068462"/>
                <a:ext cx="397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zh-CN" altLang="en-US" b="1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5788C2C-5074-4B7D-86C5-40FCC4FE5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186" y="3068462"/>
                <a:ext cx="3973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33">
            <a:extLst>
              <a:ext uri="{FF2B5EF4-FFF2-40B4-BE49-F238E27FC236}">
                <a16:creationId xmlns:a16="http://schemas.microsoft.com/office/drawing/2014/main" id="{6C1F5B70-90DA-4C2E-B778-F5D85E63B974}"/>
              </a:ext>
            </a:extLst>
          </p:cNvPr>
          <p:cNvGrpSpPr/>
          <p:nvPr/>
        </p:nvGrpSpPr>
        <p:grpSpPr>
          <a:xfrm rot="18652926">
            <a:off x="8194446" y="3553000"/>
            <a:ext cx="1482693" cy="210205"/>
            <a:chOff x="5698671" y="3788221"/>
            <a:chExt cx="1817913" cy="493607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FD6F80BF-090D-4BD9-B969-4336C8188E96}"/>
                </a:ext>
              </a:extLst>
            </p:cNvPr>
            <p:cNvCxnSpPr/>
            <p:nvPr/>
          </p:nvCxnSpPr>
          <p:spPr>
            <a:xfrm>
              <a:off x="5698671" y="3788221"/>
              <a:ext cx="0" cy="4735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A4F9B20E-485F-4A58-A811-9B6E5F4D2304}"/>
                </a:ext>
              </a:extLst>
            </p:cNvPr>
            <p:cNvCxnSpPr/>
            <p:nvPr/>
          </p:nvCxnSpPr>
          <p:spPr>
            <a:xfrm>
              <a:off x="7516584" y="3808292"/>
              <a:ext cx="0" cy="4735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0D484F21-BFD5-48F7-B87A-CB4E923FB09B}"/>
                </a:ext>
              </a:extLst>
            </p:cNvPr>
            <p:cNvCxnSpPr/>
            <p:nvPr/>
          </p:nvCxnSpPr>
          <p:spPr>
            <a:xfrm>
              <a:off x="5698671" y="3999209"/>
              <a:ext cx="1817913" cy="1762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9F3EB06-DB79-4A81-9FF7-EE036973D383}"/>
                  </a:ext>
                </a:extLst>
              </p:cNvPr>
              <p:cNvSpPr txBox="1"/>
              <p:nvPr/>
            </p:nvSpPr>
            <p:spPr>
              <a:xfrm>
                <a:off x="8830932" y="3595373"/>
                <a:ext cx="397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</m:oMath>
                  </m:oMathPara>
                </a14:m>
                <a:endParaRPr lang="zh-CN" altLang="en-US" b="1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9F3EB06-DB79-4A81-9FF7-EE036973D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932" y="3595373"/>
                <a:ext cx="397329" cy="369332"/>
              </a:xfrm>
              <a:prstGeom prst="rect">
                <a:avLst/>
              </a:prstGeom>
              <a:blipFill>
                <a:blip r:embed="rId4"/>
                <a:stretch>
                  <a:fillRect r="-5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组合 38">
            <a:extLst>
              <a:ext uri="{FF2B5EF4-FFF2-40B4-BE49-F238E27FC236}">
                <a16:creationId xmlns:a16="http://schemas.microsoft.com/office/drawing/2014/main" id="{7E3762C5-64B2-4E51-B40D-B45836AC147E}"/>
              </a:ext>
            </a:extLst>
          </p:cNvPr>
          <p:cNvGrpSpPr/>
          <p:nvPr/>
        </p:nvGrpSpPr>
        <p:grpSpPr>
          <a:xfrm rot="14753361">
            <a:off x="6845166" y="3278737"/>
            <a:ext cx="1927006" cy="186344"/>
            <a:chOff x="5698671" y="3788221"/>
            <a:chExt cx="1817913" cy="493607"/>
          </a:xfrm>
        </p:grpSpPr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66D7FE6-A5C0-4EEC-9DF3-9CB27868A6F9}"/>
                </a:ext>
              </a:extLst>
            </p:cNvPr>
            <p:cNvCxnSpPr/>
            <p:nvPr/>
          </p:nvCxnSpPr>
          <p:spPr>
            <a:xfrm>
              <a:off x="5698671" y="3788221"/>
              <a:ext cx="0" cy="473536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006F975E-B38B-4D02-988D-25C7AABEC7A9}"/>
                </a:ext>
              </a:extLst>
            </p:cNvPr>
            <p:cNvCxnSpPr/>
            <p:nvPr/>
          </p:nvCxnSpPr>
          <p:spPr>
            <a:xfrm>
              <a:off x="7516584" y="3808292"/>
              <a:ext cx="0" cy="473536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7DDC92E2-487A-443F-813F-0230EBA6DF15}"/>
                </a:ext>
              </a:extLst>
            </p:cNvPr>
            <p:cNvCxnSpPr/>
            <p:nvPr/>
          </p:nvCxnSpPr>
          <p:spPr>
            <a:xfrm>
              <a:off x="5698671" y="3999209"/>
              <a:ext cx="1817913" cy="1762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6A48BB9D-1168-429A-AEE5-D225B58F6767}"/>
                  </a:ext>
                </a:extLst>
              </p:cNvPr>
              <p:cNvSpPr txBox="1"/>
              <p:nvPr/>
            </p:nvSpPr>
            <p:spPr>
              <a:xfrm>
                <a:off x="7429439" y="3371909"/>
                <a:ext cx="397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zh-CN" altLang="en-US" b="1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6A48BB9D-1168-429A-AEE5-D225B58F6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39" y="3371909"/>
                <a:ext cx="39732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266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E3197D6-6A33-4903-83D3-72EFE79DA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218"/>
            <a:ext cx="11422743" cy="660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5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71E55-D7FB-4837-A04F-A13BF4D5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会议纪要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827288-64B3-491F-8078-47D91AB67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 Belief Map</a:t>
            </a:r>
            <a:r>
              <a:rPr lang="zh-CN" altLang="en-US"/>
              <a:t>（构建</a:t>
            </a:r>
            <a:r>
              <a:rPr lang="zh-CN" altLang="en-US">
                <a:solidFill>
                  <a:srgbClr val="00B050"/>
                </a:solidFill>
              </a:rPr>
              <a:t>√ 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实验（</a:t>
            </a:r>
            <a:r>
              <a:rPr lang="en-US" altLang="zh-CN">
                <a:solidFill>
                  <a:srgbClr val="FF0000"/>
                </a:solidFill>
              </a:rPr>
              <a:t> ○</a:t>
            </a:r>
            <a:r>
              <a:rPr lang="zh-CN" altLang="en-US"/>
              <a:t>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848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71E55-D7FB-4837-A04F-A13BF4D5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Belief Map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F53C23B-FB3A-4A50-B842-0166F0FA3FA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58530"/>
          <a:ext cx="3719050" cy="3708400"/>
        </p:xfrm>
        <a:graphic>
          <a:graphicData uri="http://schemas.openxmlformats.org/drawingml/2006/table">
            <a:tbl>
              <a:tblPr firstRow="1" bandRow="1"/>
              <a:tblGrid>
                <a:gridCol w="371905">
                  <a:extLst>
                    <a:ext uri="{9D8B030D-6E8A-4147-A177-3AD203B41FA5}">
                      <a16:colId xmlns:a16="http://schemas.microsoft.com/office/drawing/2014/main" val="4172007752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795770524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916339842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100767880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505526151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09932806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98503694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64050018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569818718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857554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46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9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9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74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35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99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84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98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4118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43D6E81-BE37-4C50-9B5D-658C95CE5861}"/>
              </a:ext>
            </a:extLst>
          </p:cNvPr>
          <p:cNvSpPr txBox="1"/>
          <p:nvPr/>
        </p:nvSpPr>
        <p:spPr>
          <a:xfrm>
            <a:off x="838200" y="1504209"/>
            <a:ext cx="221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地图：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CBA5A50-E126-43D8-82E0-64DFD0FC7DB0}"/>
              </a:ext>
            </a:extLst>
          </p:cNvPr>
          <p:cNvCxnSpPr/>
          <p:nvPr/>
        </p:nvCxnSpPr>
        <p:spPr>
          <a:xfrm flipH="1">
            <a:off x="2697725" y="1504209"/>
            <a:ext cx="1077862" cy="1548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BC58F3D-925D-4F9A-BD42-1AA34285A11D}"/>
              </a:ext>
            </a:extLst>
          </p:cNvPr>
          <p:cNvSpPr txBox="1"/>
          <p:nvPr/>
        </p:nvSpPr>
        <p:spPr>
          <a:xfrm>
            <a:off x="3775587" y="1374710"/>
            <a:ext cx="135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Target</a:t>
            </a:r>
            <a:r>
              <a:rPr lang="zh-CN" altLang="en-US"/>
              <a:t>位置</a:t>
            </a: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78D6D7A3-2C11-4CB2-8800-D1948F108255}"/>
              </a:ext>
            </a:extLst>
          </p:cNvPr>
          <p:cNvGraphicFramePr>
            <a:graphicFrameLocks noGrp="1"/>
          </p:cNvGraphicFramePr>
          <p:nvPr/>
        </p:nvGraphicFramePr>
        <p:xfrm>
          <a:off x="7052187" y="2120428"/>
          <a:ext cx="3719050" cy="3708400"/>
        </p:xfrm>
        <a:graphic>
          <a:graphicData uri="http://schemas.openxmlformats.org/drawingml/2006/table">
            <a:tbl>
              <a:tblPr firstRow="1" bandRow="1"/>
              <a:tblGrid>
                <a:gridCol w="371905">
                  <a:extLst>
                    <a:ext uri="{9D8B030D-6E8A-4147-A177-3AD203B41FA5}">
                      <a16:colId xmlns:a16="http://schemas.microsoft.com/office/drawing/2014/main" val="4172007752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795770524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916339842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100767880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505526151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09932806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98503694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64050018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569818718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857554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46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9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9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74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35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99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84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98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41184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AA3FD6C0-4112-4510-9581-446D8EAEEF16}"/>
              </a:ext>
            </a:extLst>
          </p:cNvPr>
          <p:cNvSpPr txBox="1"/>
          <p:nvPr/>
        </p:nvSpPr>
        <p:spPr>
          <a:xfrm>
            <a:off x="7052187" y="1666107"/>
            <a:ext cx="221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Belief Map:</a:t>
            </a:r>
            <a:endParaRPr lang="zh-CN" altLang="en-US" b="1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FED53C1-FA4B-4D3E-9C99-E7A6B8E731BA}"/>
              </a:ext>
            </a:extLst>
          </p:cNvPr>
          <p:cNvCxnSpPr/>
          <p:nvPr/>
        </p:nvCxnSpPr>
        <p:spPr>
          <a:xfrm flipH="1">
            <a:off x="8819535" y="1027906"/>
            <a:ext cx="444910" cy="1656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3A3527F-1ED0-400B-912A-9B88B854B415}"/>
                  </a:ext>
                </a:extLst>
              </p:cNvPr>
              <p:cNvSpPr txBox="1"/>
              <p:nvPr/>
            </p:nvSpPr>
            <p:spPr>
              <a:xfrm>
                <a:off x="6356555" y="77484"/>
                <a:ext cx="583544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Belief</a:t>
                </a:r>
                <a:r>
                  <a:rPr lang="zh-CN" altLang="en-US"/>
                  <a:t>数值，使用以</a:t>
                </a:r>
                <a:r>
                  <a:rPr lang="en-US" altLang="zh-CN"/>
                  <a:t>target</a:t>
                </a:r>
                <a:r>
                  <a:rPr lang="zh-CN" altLang="en-US"/>
                  <a:t>位置为均值，方差为</a:t>
                </a:r>
                <a:r>
                  <a:rPr lang="en-US" altLang="zh-CN"/>
                  <a:t>Belief</a:t>
                </a:r>
                <a:r>
                  <a:rPr lang="zh-CN" altLang="en-US"/>
                  <a:t>的方差的正态分布进行构建。根据每个栅格和</a:t>
                </a:r>
                <a:r>
                  <a:rPr lang="en-US" altLang="zh-CN"/>
                  <a:t>target</a:t>
                </a:r>
                <a:r>
                  <a:rPr lang="zh-CN" altLang="en-US"/>
                  <a:t>位置的曼哈顿距离。最大构建范围为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/>
                  <a:t>。</a:t>
                </a: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3A3527F-1ED0-400B-912A-9B88B854B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555" y="77484"/>
                <a:ext cx="5835445" cy="923330"/>
              </a:xfrm>
              <a:prstGeom prst="rect">
                <a:avLst/>
              </a:prstGeom>
              <a:blipFill>
                <a:blip r:embed="rId3"/>
                <a:stretch>
                  <a:fillRect l="-940" t="-3974" r="-522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338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71E55-D7FB-4837-A04F-A13BF4D5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Belief Map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78D6D7A3-2C11-4CB2-8800-D1948F108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715828"/>
              </p:ext>
            </p:extLst>
          </p:nvPr>
        </p:nvGraphicFramePr>
        <p:xfrm>
          <a:off x="1109818" y="2145009"/>
          <a:ext cx="3719050" cy="3708400"/>
        </p:xfrm>
        <a:graphic>
          <a:graphicData uri="http://schemas.openxmlformats.org/drawingml/2006/table">
            <a:tbl>
              <a:tblPr firstRow="1" bandRow="1"/>
              <a:tblGrid>
                <a:gridCol w="371905">
                  <a:extLst>
                    <a:ext uri="{9D8B030D-6E8A-4147-A177-3AD203B41FA5}">
                      <a16:colId xmlns:a16="http://schemas.microsoft.com/office/drawing/2014/main" val="4172007752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795770524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916339842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100767880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505526151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09932806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98503694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64050018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569818718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857554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46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9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9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74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35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99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84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98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41184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AA3FD6C0-4112-4510-9581-446D8EAEEF16}"/>
              </a:ext>
            </a:extLst>
          </p:cNvPr>
          <p:cNvSpPr txBox="1"/>
          <p:nvPr/>
        </p:nvSpPr>
        <p:spPr>
          <a:xfrm>
            <a:off x="1109818" y="1690688"/>
            <a:ext cx="221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Belief Map-p1:</a:t>
            </a:r>
            <a:endParaRPr lang="zh-CN" altLang="en-US" b="1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8558230-3952-4965-B9C9-11F0AA588001}"/>
              </a:ext>
            </a:extLst>
          </p:cNvPr>
          <p:cNvCxnSpPr>
            <a:cxnSpLocks/>
          </p:cNvCxnSpPr>
          <p:nvPr/>
        </p:nvCxnSpPr>
        <p:spPr>
          <a:xfrm flipV="1">
            <a:off x="2775857" y="3016251"/>
            <a:ext cx="408214" cy="41275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06D349B-EBBF-499D-B72B-D9999C45BC1E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184071" y="952024"/>
            <a:ext cx="3902440" cy="206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C0F22DE-1EE1-4C7B-9FD7-69947CB49A99}"/>
              </a:ext>
            </a:extLst>
          </p:cNvPr>
          <p:cNvSpPr txBox="1"/>
          <p:nvPr/>
        </p:nvSpPr>
        <p:spPr>
          <a:xfrm>
            <a:off x="7086511" y="213360"/>
            <a:ext cx="40658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速度本身也属于状态，有一个估计值。乘以采样率（也就是每帧的时间）后，可以获得下一时刻的位置可能性，利用下一时刻的位置可能性，修正当前的位置可能性。</a:t>
            </a: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F1ED32FC-0BC6-4C63-B079-8B4D771C4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213526"/>
              </p:ext>
            </p:extLst>
          </p:nvPr>
        </p:nvGraphicFramePr>
        <p:xfrm>
          <a:off x="6758096" y="2145009"/>
          <a:ext cx="3719050" cy="3708400"/>
        </p:xfrm>
        <a:graphic>
          <a:graphicData uri="http://schemas.openxmlformats.org/drawingml/2006/table">
            <a:tbl>
              <a:tblPr firstRow="1" bandRow="1"/>
              <a:tblGrid>
                <a:gridCol w="371905">
                  <a:extLst>
                    <a:ext uri="{9D8B030D-6E8A-4147-A177-3AD203B41FA5}">
                      <a16:colId xmlns:a16="http://schemas.microsoft.com/office/drawing/2014/main" val="4172007752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795770524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916339842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100767880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505526151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09932806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98503694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64050018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569818718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857554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46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9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9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74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35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99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84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98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41184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5CCCCFE1-EC48-4F6C-84A8-F3FC6C8507D8}"/>
              </a:ext>
            </a:extLst>
          </p:cNvPr>
          <p:cNvSpPr txBox="1"/>
          <p:nvPr/>
        </p:nvSpPr>
        <p:spPr>
          <a:xfrm>
            <a:off x="6758096" y="1690688"/>
            <a:ext cx="221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Belief Map-p2:</a:t>
            </a:r>
            <a:endParaRPr lang="zh-CN" altLang="en-US" b="1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797D8E0-36C7-494E-9AE5-AC4A2568913A}"/>
              </a:ext>
            </a:extLst>
          </p:cNvPr>
          <p:cNvCxnSpPr>
            <a:cxnSpLocks/>
          </p:cNvCxnSpPr>
          <p:nvPr/>
        </p:nvCxnSpPr>
        <p:spPr>
          <a:xfrm flipV="1">
            <a:off x="8413514" y="3016251"/>
            <a:ext cx="408214" cy="41275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37449AC-644E-4B82-86A5-6F19DEF33D8E}"/>
              </a:ext>
            </a:extLst>
          </p:cNvPr>
          <p:cNvCxnSpPr>
            <a:endCxn id="13" idx="2"/>
          </p:cNvCxnSpPr>
          <p:nvPr/>
        </p:nvCxnSpPr>
        <p:spPr>
          <a:xfrm flipV="1">
            <a:off x="9119418" y="1690688"/>
            <a:ext cx="0" cy="62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85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71E55-D7FB-4837-A04F-A13BF4D5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Belief Map</a:t>
            </a: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78D6D7A3-2C11-4CB2-8800-D1948F108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666316"/>
              </p:ext>
            </p:extLst>
          </p:nvPr>
        </p:nvGraphicFramePr>
        <p:xfrm>
          <a:off x="5468495" y="2219779"/>
          <a:ext cx="3719050" cy="3708400"/>
        </p:xfrm>
        <a:graphic>
          <a:graphicData uri="http://schemas.openxmlformats.org/drawingml/2006/table">
            <a:tbl>
              <a:tblPr firstRow="1" bandRow="1"/>
              <a:tblGrid>
                <a:gridCol w="371905">
                  <a:extLst>
                    <a:ext uri="{9D8B030D-6E8A-4147-A177-3AD203B41FA5}">
                      <a16:colId xmlns:a16="http://schemas.microsoft.com/office/drawing/2014/main" val="4172007752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795770524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916339842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100767880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505526151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09932806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98503694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64050018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569818718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857554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46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9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9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74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35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99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84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98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41184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9F7DC910-6336-4346-91BE-A038D67F3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80" y="2164571"/>
            <a:ext cx="1800877" cy="17979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246198-CDB2-4CA5-A48F-478180E2DC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79" y="4293124"/>
            <a:ext cx="1800877" cy="1797944"/>
          </a:xfrm>
          <a:prstGeom prst="rect">
            <a:avLst/>
          </a:prstGeom>
        </p:spPr>
      </p:pic>
      <p:sp>
        <p:nvSpPr>
          <p:cNvPr id="8" name="右大括号 7">
            <a:extLst>
              <a:ext uri="{FF2B5EF4-FFF2-40B4-BE49-F238E27FC236}">
                <a16:creationId xmlns:a16="http://schemas.microsoft.com/office/drawing/2014/main" id="{8196A1CA-0E93-423D-A1A2-EC0A3A9BB315}"/>
              </a:ext>
            </a:extLst>
          </p:cNvPr>
          <p:cNvSpPr/>
          <p:nvPr/>
        </p:nvSpPr>
        <p:spPr>
          <a:xfrm>
            <a:off x="4212772" y="2890158"/>
            <a:ext cx="326571" cy="23676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3E51188C-FAE9-4618-AF16-BF1295E7B6D4}"/>
              </a:ext>
            </a:extLst>
          </p:cNvPr>
          <p:cNvSpPr/>
          <p:nvPr/>
        </p:nvSpPr>
        <p:spPr>
          <a:xfrm rot="10800000">
            <a:off x="1431117" y="5045529"/>
            <a:ext cx="305508" cy="212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FA4241-61F0-4267-A741-B902F78D4943}"/>
              </a:ext>
            </a:extLst>
          </p:cNvPr>
          <p:cNvSpPr txBox="1"/>
          <p:nvPr/>
        </p:nvSpPr>
        <p:spPr>
          <a:xfrm>
            <a:off x="152753" y="4865914"/>
            <a:ext cx="1278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是否需要重新映射取值范围？</a:t>
            </a:r>
          </a:p>
        </p:txBody>
      </p:sp>
    </p:spTree>
    <p:extLst>
      <p:ext uri="{BB962C8B-B14F-4D97-AF65-F5344CB8AC3E}">
        <p14:creationId xmlns:p14="http://schemas.microsoft.com/office/powerpoint/2010/main" val="87173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71E55-D7FB-4837-A04F-A13BF4D5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Belief Map</a:t>
            </a: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78D6D7A3-2C11-4CB2-8800-D1948F108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511907"/>
              </p:ext>
            </p:extLst>
          </p:nvPr>
        </p:nvGraphicFramePr>
        <p:xfrm>
          <a:off x="1109818" y="2145009"/>
          <a:ext cx="3719050" cy="3708400"/>
        </p:xfrm>
        <a:graphic>
          <a:graphicData uri="http://schemas.openxmlformats.org/drawingml/2006/table">
            <a:tbl>
              <a:tblPr firstRow="1" bandRow="1"/>
              <a:tblGrid>
                <a:gridCol w="371905">
                  <a:extLst>
                    <a:ext uri="{9D8B030D-6E8A-4147-A177-3AD203B41FA5}">
                      <a16:colId xmlns:a16="http://schemas.microsoft.com/office/drawing/2014/main" val="4172007752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795770524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916339842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100767880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505526151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09932806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98503694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64050018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569818718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857554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46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9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9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74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35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99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84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98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41184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AA3FD6C0-4112-4510-9581-446D8EAEEF16}"/>
              </a:ext>
            </a:extLst>
          </p:cNvPr>
          <p:cNvSpPr txBox="1"/>
          <p:nvPr/>
        </p:nvSpPr>
        <p:spPr>
          <a:xfrm>
            <a:off x="1109818" y="1690688"/>
            <a:ext cx="221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Belief Map-p3:</a:t>
            </a:r>
            <a:endParaRPr lang="zh-CN" altLang="en-US" b="1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15A0897-B3D9-4B94-9D6F-86964A566992}"/>
              </a:ext>
            </a:extLst>
          </p:cNvPr>
          <p:cNvCxnSpPr/>
          <p:nvPr/>
        </p:nvCxnSpPr>
        <p:spPr>
          <a:xfrm flipV="1">
            <a:off x="3086100" y="1004591"/>
            <a:ext cx="4457700" cy="84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12630D4-2287-443D-BE44-D86758F96FE9}"/>
              </a:ext>
            </a:extLst>
          </p:cNvPr>
          <p:cNvSpPr txBox="1"/>
          <p:nvPr/>
        </p:nvSpPr>
        <p:spPr>
          <a:xfrm>
            <a:off x="7543800" y="749674"/>
            <a:ext cx="293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由智能体引发的不确定性修正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A243681-939D-410E-B44A-5DC24340B020}"/>
              </a:ext>
            </a:extLst>
          </p:cNvPr>
          <p:cNvCxnSpPr>
            <a:cxnSpLocks/>
          </p:cNvCxnSpPr>
          <p:nvPr/>
        </p:nvCxnSpPr>
        <p:spPr>
          <a:xfrm flipH="1" flipV="1">
            <a:off x="1910444" y="4016830"/>
            <a:ext cx="930727" cy="115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448BC87-63C7-4FFC-9A73-09082AB460C7}"/>
              </a:ext>
            </a:extLst>
          </p:cNvPr>
          <p:cNvCxnSpPr/>
          <p:nvPr/>
        </p:nvCxnSpPr>
        <p:spPr>
          <a:xfrm flipH="1">
            <a:off x="2792186" y="4000500"/>
            <a:ext cx="914400" cy="1166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E0CE721D-6068-4CE7-835D-7B1AB329D8E5}"/>
              </a:ext>
            </a:extLst>
          </p:cNvPr>
          <p:cNvSpPr/>
          <p:nvPr/>
        </p:nvSpPr>
        <p:spPr>
          <a:xfrm>
            <a:off x="1877786" y="3559613"/>
            <a:ext cx="1861457" cy="457216"/>
          </a:xfrm>
          <a:custGeom>
            <a:avLst/>
            <a:gdLst>
              <a:gd name="connsiteX0" fmla="*/ 0 w 1861457"/>
              <a:gd name="connsiteY0" fmla="*/ 457216 h 457216"/>
              <a:gd name="connsiteX1" fmla="*/ 898071 w 1861457"/>
              <a:gd name="connsiteY1" fmla="*/ 16 h 457216"/>
              <a:gd name="connsiteX2" fmla="*/ 1861457 w 1861457"/>
              <a:gd name="connsiteY2" fmla="*/ 440887 h 45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1457" h="457216">
                <a:moveTo>
                  <a:pt x="0" y="457216"/>
                </a:moveTo>
                <a:cubicBezTo>
                  <a:pt x="293914" y="229976"/>
                  <a:pt x="587828" y="2737"/>
                  <a:pt x="898071" y="16"/>
                </a:cubicBezTo>
                <a:cubicBezTo>
                  <a:pt x="1208314" y="-2705"/>
                  <a:pt x="1684564" y="329309"/>
                  <a:pt x="1861457" y="4408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3E7D3A2-85C0-4903-9541-04D90C21041A}"/>
                  </a:ext>
                </a:extLst>
              </p:cNvPr>
              <p:cNvSpPr txBox="1"/>
              <p:nvPr/>
            </p:nvSpPr>
            <p:spPr>
              <a:xfrm>
                <a:off x="5698671" y="1650922"/>
                <a:ext cx="6090558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zh-CN" altLang="en-US"/>
                  <a:t>简单版本：</a:t>
                </a:r>
                <a:endParaRPr lang="en-US" altLang="zh-CN"/>
              </a:p>
              <a:p>
                <a:pPr marL="800100" lvl="1" indent="-342900">
                  <a:buAutoNum type="arabicPeriod"/>
                </a:pPr>
                <a:r>
                  <a:rPr lang="zh-CN" altLang="en-US"/>
                  <a:t>方向角</a:t>
                </a:r>
                <a:endParaRPr lang="en-US" altLang="zh-CN"/>
              </a:p>
              <a:p>
                <a:pPr marL="800100" lvl="1" indent="-342900">
                  <a:buAutoNum type="arabicPeriod"/>
                </a:pPr>
                <a:endParaRPr lang="en-US" altLang="zh-CN"/>
              </a:p>
              <a:p>
                <a:pPr marL="800100" lvl="1" indent="-342900">
                  <a:buAutoNum type="arabicPeriod"/>
                </a:pPr>
                <a:endParaRPr lang="en-US" altLang="zh-CN"/>
              </a:p>
              <a:p>
                <a:pPr marL="800100" lvl="1" indent="-342900">
                  <a:buAutoNum type="arabicPeriod"/>
                </a:pPr>
                <a:endParaRPr lang="en-US" altLang="zh-CN"/>
              </a:p>
              <a:p>
                <a:pPr marL="800100" lvl="1" indent="-342900">
                  <a:buAutoNum type="arabicPeriod"/>
                </a:pPr>
                <a:r>
                  <a:rPr lang="zh-CN" altLang="en-US"/>
                  <a:t>距离</a:t>
                </a:r>
                <a:endParaRPr lang="en-US" altLang="zh-CN"/>
              </a:p>
              <a:p>
                <a:pPr marL="800100" lvl="1" indent="-342900">
                  <a:buAutoNum type="arabicPeriod"/>
                </a:pPr>
                <a:endParaRPr lang="en-US" altLang="zh-CN"/>
              </a:p>
              <a:p>
                <a:pPr marL="800100" lvl="1" indent="-342900">
                  <a:buAutoNum type="arabicPeriod"/>
                </a:pPr>
                <a:endParaRPr lang="en-US" altLang="zh-CN"/>
              </a:p>
              <a:p>
                <a:pPr marL="800100" lvl="1" indent="-342900">
                  <a:buAutoNum type="arabicPeriod"/>
                </a:pPr>
                <a:endParaRPr lang="en-US" altLang="zh-CN"/>
              </a:p>
              <a:p>
                <a:pPr lvl="1"/>
                <a:r>
                  <a:rPr lang="en-US" altLang="zh-CN"/>
                  <a:t>3. </a:t>
                </a:r>
                <a:r>
                  <a:rPr lang="zh-CN" altLang="en-US"/>
                  <a:t>栅格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/>
                  <a:t>的权重：</a:t>
                </a:r>
                <a:endParaRPr lang="en-US" altLang="zh-CN"/>
              </a:p>
              <a:p>
                <a:pPr marL="800100" lvl="1" indent="-342900">
                  <a:buAutoNum type="arabicPeriod"/>
                </a:pPr>
                <a:endParaRPr lang="en-US" altLang="zh-CN"/>
              </a:p>
              <a:p>
                <a:pPr marL="800100" lvl="1" indent="-342900">
                  <a:buAutoNum type="arabicPeriod"/>
                </a:pPr>
                <a:endParaRPr lang="en-US" altLang="zh-CN"/>
              </a:p>
              <a:p>
                <a:pPr lvl="1"/>
                <a:endParaRPr lang="en-US" altLang="zh-CN"/>
              </a:p>
              <a:p>
                <a:pPr marL="800100" lvl="1" indent="-342900">
                  <a:buAutoNum type="arabicPeriod"/>
                </a:pPr>
                <a:endParaRPr lang="en-US" altLang="zh-CN"/>
              </a:p>
              <a:p>
                <a:pPr marL="800100" lvl="1" indent="-342900">
                  <a:buAutoNum type="arabicPeriod"/>
                </a:pPr>
                <a:endParaRPr lang="en-US" altLang="zh-CN"/>
              </a:p>
              <a:p>
                <a:pPr marL="342900" indent="-342900">
                  <a:buAutoNum type="arabicPeriod"/>
                </a:pPr>
                <a:r>
                  <a:rPr lang="zh-CN" altLang="en-US"/>
                  <a:t>复杂版本：</a:t>
                </a:r>
                <a:endParaRPr lang="en-US" altLang="zh-CN"/>
              </a:p>
              <a:p>
                <a:pPr marL="800100" lvl="1" indent="-342900">
                  <a:buAutoNum type="arabicPeriod"/>
                </a:pPr>
                <a:r>
                  <a:rPr lang="zh-CN" altLang="en-US"/>
                  <a:t>障碍物（需要考虑不确定性衰减）</a:t>
                </a:r>
                <a:endParaRPr lang="en-US" altLang="zh-CN"/>
              </a:p>
              <a:p>
                <a:pPr marL="800100" lvl="1" indent="-342900">
                  <a:buAutoNum type="arabicPeriod"/>
                </a:pPr>
                <a:r>
                  <a:rPr lang="zh-CN" altLang="en-US"/>
                  <a:t>速度</a:t>
                </a:r>
                <a:endParaRPr lang="en-US" altLang="zh-CN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3E7D3A2-85C0-4903-9541-04D90C210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671" y="1650922"/>
                <a:ext cx="6090558" cy="5078313"/>
              </a:xfrm>
              <a:prstGeom prst="rect">
                <a:avLst/>
              </a:prstGeom>
              <a:blipFill>
                <a:blip r:embed="rId3"/>
                <a:stretch>
                  <a:fillRect l="-601" t="-720" b="-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F27FFD9-E7D1-453C-BC81-EFCFEFB44A0B}"/>
              </a:ext>
            </a:extLst>
          </p:cNvPr>
          <p:cNvCxnSpPr>
            <a:cxnSpLocks/>
          </p:cNvCxnSpPr>
          <p:nvPr/>
        </p:nvCxnSpPr>
        <p:spPr>
          <a:xfrm flipH="1">
            <a:off x="2792186" y="1845129"/>
            <a:ext cx="48985" cy="41637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3F3BE19-C742-4CDC-AD7C-49802126C393}"/>
              </a:ext>
            </a:extLst>
          </p:cNvPr>
          <p:cNvCxnSpPr/>
          <p:nvPr/>
        </p:nvCxnSpPr>
        <p:spPr>
          <a:xfrm>
            <a:off x="2041071" y="3429000"/>
            <a:ext cx="751115" cy="1738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BE6EC78E-ED84-4CC9-981F-0BE9FBB68588}"/>
              </a:ext>
            </a:extLst>
          </p:cNvPr>
          <p:cNvSpPr/>
          <p:nvPr/>
        </p:nvSpPr>
        <p:spPr>
          <a:xfrm>
            <a:off x="2432957" y="4075458"/>
            <a:ext cx="375557" cy="186299"/>
          </a:xfrm>
          <a:custGeom>
            <a:avLst/>
            <a:gdLst>
              <a:gd name="connsiteX0" fmla="*/ 375557 w 375557"/>
              <a:gd name="connsiteY0" fmla="*/ 55671 h 186299"/>
              <a:gd name="connsiteX1" fmla="*/ 114300 w 375557"/>
              <a:gd name="connsiteY1" fmla="*/ 6685 h 186299"/>
              <a:gd name="connsiteX2" fmla="*/ 0 w 375557"/>
              <a:gd name="connsiteY2" fmla="*/ 186299 h 186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557" h="186299">
                <a:moveTo>
                  <a:pt x="375557" y="55671"/>
                </a:moveTo>
                <a:cubicBezTo>
                  <a:pt x="276225" y="20292"/>
                  <a:pt x="176893" y="-15086"/>
                  <a:pt x="114300" y="6685"/>
                </a:cubicBezTo>
                <a:cubicBezTo>
                  <a:pt x="51707" y="28456"/>
                  <a:pt x="21771" y="140035"/>
                  <a:pt x="0" y="18629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7549CC3-E800-4881-AAD8-FFCAEFF94DFD}"/>
                  </a:ext>
                </a:extLst>
              </p:cNvPr>
              <p:cNvSpPr txBox="1"/>
              <p:nvPr/>
            </p:nvSpPr>
            <p:spPr>
              <a:xfrm>
                <a:off x="2476500" y="4038072"/>
                <a:ext cx="397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CN" altLang="en-US" b="1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7549CC3-E800-4881-AAD8-FFCAEFF94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0" y="4038072"/>
                <a:ext cx="3973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5AA83ECD-7E7F-41CC-A743-6FFCFFBB87C8}"/>
              </a:ext>
            </a:extLst>
          </p:cNvPr>
          <p:cNvSpPr/>
          <p:nvPr/>
        </p:nvSpPr>
        <p:spPr>
          <a:xfrm>
            <a:off x="2808514" y="4416937"/>
            <a:ext cx="424543" cy="236706"/>
          </a:xfrm>
          <a:custGeom>
            <a:avLst/>
            <a:gdLst>
              <a:gd name="connsiteX0" fmla="*/ 0 w 424543"/>
              <a:gd name="connsiteY0" fmla="*/ 73420 h 236706"/>
              <a:gd name="connsiteX1" fmla="*/ 244929 w 424543"/>
              <a:gd name="connsiteY1" fmla="*/ 8106 h 236706"/>
              <a:gd name="connsiteX2" fmla="*/ 424543 w 424543"/>
              <a:gd name="connsiteY2" fmla="*/ 236706 h 236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4543" h="236706">
                <a:moveTo>
                  <a:pt x="0" y="73420"/>
                </a:moveTo>
                <a:cubicBezTo>
                  <a:pt x="87086" y="27156"/>
                  <a:pt x="174172" y="-19108"/>
                  <a:pt x="244929" y="8106"/>
                </a:cubicBezTo>
                <a:cubicBezTo>
                  <a:pt x="315686" y="35320"/>
                  <a:pt x="351065" y="195885"/>
                  <a:pt x="424543" y="23670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CB8C5A6-E7EF-4F6C-A69A-74481CCA7FE2}"/>
                  </a:ext>
                </a:extLst>
              </p:cNvPr>
              <p:cNvSpPr txBox="1"/>
              <p:nvPr/>
            </p:nvSpPr>
            <p:spPr>
              <a:xfrm>
                <a:off x="2942129" y="4113490"/>
                <a:ext cx="397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zh-CN" altLang="en-US" b="1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CB8C5A6-E7EF-4F6C-A69A-74481CCA7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129" y="4113490"/>
                <a:ext cx="39732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组合 41">
            <a:extLst>
              <a:ext uri="{FF2B5EF4-FFF2-40B4-BE49-F238E27FC236}">
                <a16:creationId xmlns:a16="http://schemas.microsoft.com/office/drawing/2014/main" id="{C463B49B-90E3-4277-9F13-26A431D29518}"/>
              </a:ext>
            </a:extLst>
          </p:cNvPr>
          <p:cNvGrpSpPr/>
          <p:nvPr/>
        </p:nvGrpSpPr>
        <p:grpSpPr>
          <a:xfrm rot="18652926">
            <a:off x="2675389" y="4598028"/>
            <a:ext cx="1482693" cy="210205"/>
            <a:chOff x="5698671" y="3788221"/>
            <a:chExt cx="1817913" cy="493607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8EA1037-4BF8-4B43-BE47-558CDC11B841}"/>
                </a:ext>
              </a:extLst>
            </p:cNvPr>
            <p:cNvCxnSpPr/>
            <p:nvPr/>
          </p:nvCxnSpPr>
          <p:spPr>
            <a:xfrm>
              <a:off x="5698671" y="3788221"/>
              <a:ext cx="0" cy="4735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F2AEDE94-B451-465F-B078-84DB7A5AB795}"/>
                </a:ext>
              </a:extLst>
            </p:cNvPr>
            <p:cNvCxnSpPr/>
            <p:nvPr/>
          </p:nvCxnSpPr>
          <p:spPr>
            <a:xfrm>
              <a:off x="7516584" y="3808292"/>
              <a:ext cx="0" cy="4735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D76C3BBB-A06A-4F51-B630-943FA0BEC834}"/>
                </a:ext>
              </a:extLst>
            </p:cNvPr>
            <p:cNvCxnSpPr/>
            <p:nvPr/>
          </p:nvCxnSpPr>
          <p:spPr>
            <a:xfrm>
              <a:off x="5698671" y="3999209"/>
              <a:ext cx="1817913" cy="1762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0D01EF-A6D7-4849-A5A5-AD4024A96334}"/>
                  </a:ext>
                </a:extLst>
              </p:cNvPr>
              <p:cNvSpPr txBox="1"/>
              <p:nvPr/>
            </p:nvSpPr>
            <p:spPr>
              <a:xfrm>
                <a:off x="3311875" y="4640401"/>
                <a:ext cx="397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</m:oMath>
                  </m:oMathPara>
                </a14:m>
                <a:endParaRPr lang="zh-CN" altLang="en-US" b="1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0D01EF-A6D7-4849-A5A5-AD4024A96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875" y="4640401"/>
                <a:ext cx="397329" cy="369332"/>
              </a:xfrm>
              <a:prstGeom prst="rect">
                <a:avLst/>
              </a:prstGeom>
              <a:blipFill>
                <a:blip r:embed="rId6"/>
                <a:stretch>
                  <a:fillRect r="-5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组合 43">
            <a:extLst>
              <a:ext uri="{FF2B5EF4-FFF2-40B4-BE49-F238E27FC236}">
                <a16:creationId xmlns:a16="http://schemas.microsoft.com/office/drawing/2014/main" id="{6FE89446-6092-46F3-9350-FB1B7FEED4AC}"/>
              </a:ext>
            </a:extLst>
          </p:cNvPr>
          <p:cNvGrpSpPr/>
          <p:nvPr/>
        </p:nvGrpSpPr>
        <p:grpSpPr>
          <a:xfrm rot="14753361">
            <a:off x="1326109" y="4323765"/>
            <a:ext cx="1927006" cy="186344"/>
            <a:chOff x="5698671" y="3788221"/>
            <a:chExt cx="1817913" cy="493607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982218A6-7506-4EA6-A38D-2940D5747A8D}"/>
                </a:ext>
              </a:extLst>
            </p:cNvPr>
            <p:cNvCxnSpPr/>
            <p:nvPr/>
          </p:nvCxnSpPr>
          <p:spPr>
            <a:xfrm>
              <a:off x="5698671" y="3788221"/>
              <a:ext cx="0" cy="473536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53AB2CB7-701E-43DF-BBF7-9DA9CECD1E96}"/>
                </a:ext>
              </a:extLst>
            </p:cNvPr>
            <p:cNvCxnSpPr/>
            <p:nvPr/>
          </p:nvCxnSpPr>
          <p:spPr>
            <a:xfrm>
              <a:off x="7516584" y="3808292"/>
              <a:ext cx="0" cy="473536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58EAE57F-1BAB-4BBF-B8CE-B674A44492D3}"/>
                </a:ext>
              </a:extLst>
            </p:cNvPr>
            <p:cNvCxnSpPr/>
            <p:nvPr/>
          </p:nvCxnSpPr>
          <p:spPr>
            <a:xfrm>
              <a:off x="5698671" y="3999209"/>
              <a:ext cx="1817913" cy="1762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624862B-23F6-4D81-BDDB-CFC2A58C5A10}"/>
                  </a:ext>
                </a:extLst>
              </p:cNvPr>
              <p:cNvSpPr txBox="1"/>
              <p:nvPr/>
            </p:nvSpPr>
            <p:spPr>
              <a:xfrm>
                <a:off x="1910382" y="4416937"/>
                <a:ext cx="397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zh-CN" altLang="en-US" b="1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624862B-23F6-4D81-BDDB-CFC2A58C5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382" y="4416937"/>
                <a:ext cx="39732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4329D13-2461-4FC0-806F-B5F9CD88B2A1}"/>
                  </a:ext>
                </a:extLst>
              </p:cNvPr>
              <p:cNvSpPr txBox="1"/>
              <p:nvPr/>
            </p:nvSpPr>
            <p:spPr>
              <a:xfrm>
                <a:off x="5698671" y="2091018"/>
                <a:ext cx="5655129" cy="661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4329D13-2461-4FC0-806F-B5F9CD88B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671" y="2091018"/>
                <a:ext cx="5655129" cy="6618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D1530253-DD0F-4050-A6D0-3930C0404F40}"/>
                  </a:ext>
                </a:extLst>
              </p:cNvPr>
              <p:cNvSpPr txBox="1"/>
              <p:nvPr/>
            </p:nvSpPr>
            <p:spPr>
              <a:xfrm>
                <a:off x="5698671" y="3337361"/>
                <a:ext cx="5655129" cy="613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D1530253-DD0F-4050-A6D0-3930C0404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671" y="3337361"/>
                <a:ext cx="5655129" cy="6135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DAF7207-4ADD-45D8-9047-0BD639062247}"/>
                  </a:ext>
                </a:extLst>
              </p:cNvPr>
              <p:cNvSpPr txBox="1"/>
              <p:nvPr/>
            </p:nvSpPr>
            <p:spPr>
              <a:xfrm>
                <a:off x="5760121" y="4639091"/>
                <a:ext cx="56551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DAF7207-4ADD-45D8-9047-0BD639062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121" y="4639091"/>
                <a:ext cx="565512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图片 55">
            <a:extLst>
              <a:ext uri="{FF2B5EF4-FFF2-40B4-BE49-F238E27FC236}">
                <a16:creationId xmlns:a16="http://schemas.microsoft.com/office/drawing/2014/main" id="{DA550B49-9AC2-452D-AF56-723D252600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532" y="3999209"/>
            <a:ext cx="2530907" cy="1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6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>
            <a:extLst>
              <a:ext uri="{FF2B5EF4-FFF2-40B4-BE49-F238E27FC236}">
                <a16:creationId xmlns:a16="http://schemas.microsoft.com/office/drawing/2014/main" id="{5C096D72-C94B-4816-9114-A3101C853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65" y="1821317"/>
            <a:ext cx="1612937" cy="160768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0C71E55-D7FB-4837-A04F-A13BF4D5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Belief Map</a:t>
            </a:r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DA961E-A7A8-45A5-AD07-B301806DE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51" y="1821317"/>
            <a:ext cx="1612937" cy="160768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8785357-8E1E-43BB-8A93-40089B20B2EB}"/>
              </a:ext>
            </a:extLst>
          </p:cNvPr>
          <p:cNvSpPr txBox="1"/>
          <p:nvPr/>
        </p:nvSpPr>
        <p:spPr>
          <a:xfrm>
            <a:off x="2848248" y="2440492"/>
            <a:ext cx="45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2194F0A3-AA19-4C36-B31A-C0FC5FDBDD76}"/>
              </a:ext>
            </a:extLst>
          </p:cNvPr>
          <p:cNvSpPr/>
          <p:nvPr/>
        </p:nvSpPr>
        <p:spPr>
          <a:xfrm rot="16200000">
            <a:off x="2975257" y="1618840"/>
            <a:ext cx="225880" cy="39742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665EA5-A6D5-467A-8207-98589D0D2026}"/>
              </a:ext>
            </a:extLst>
          </p:cNvPr>
          <p:cNvSpPr txBox="1"/>
          <p:nvPr/>
        </p:nvSpPr>
        <p:spPr>
          <a:xfrm>
            <a:off x="2202644" y="3837214"/>
            <a:ext cx="219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Number of Targets</a:t>
            </a:r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B422A057-1CFD-426F-8616-FAB364438E55}"/>
              </a:ext>
            </a:extLst>
          </p:cNvPr>
          <p:cNvSpPr/>
          <p:nvPr/>
        </p:nvSpPr>
        <p:spPr>
          <a:xfrm>
            <a:off x="5290457" y="2596243"/>
            <a:ext cx="424543" cy="213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BAAAD2F-0433-4C01-8DB5-79B7F0D32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155" y="1607632"/>
            <a:ext cx="2197960" cy="219080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90E1E08-5CB3-4B87-BD0E-A4568B453C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69" y="4127200"/>
            <a:ext cx="1645225" cy="183815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D95A64AA-5923-4B20-B1BD-3514EC3529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65" y="4166873"/>
            <a:ext cx="1645225" cy="1838150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99ABD4E1-407E-4100-B2BE-F1B7300136C8}"/>
              </a:ext>
            </a:extLst>
          </p:cNvPr>
          <p:cNvSpPr txBox="1"/>
          <p:nvPr/>
        </p:nvSpPr>
        <p:spPr>
          <a:xfrm>
            <a:off x="2862318" y="4861609"/>
            <a:ext cx="45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54" name="左大括号 53">
            <a:extLst>
              <a:ext uri="{FF2B5EF4-FFF2-40B4-BE49-F238E27FC236}">
                <a16:creationId xmlns:a16="http://schemas.microsoft.com/office/drawing/2014/main" id="{CD8686FC-C192-46CC-B399-E1B482FF4272}"/>
              </a:ext>
            </a:extLst>
          </p:cNvPr>
          <p:cNvSpPr/>
          <p:nvPr/>
        </p:nvSpPr>
        <p:spPr>
          <a:xfrm rot="16200000">
            <a:off x="2915399" y="4207965"/>
            <a:ext cx="225880" cy="39742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D5DA88A-E18C-4E0C-B821-C6AA67073A9B}"/>
              </a:ext>
            </a:extLst>
          </p:cNvPr>
          <p:cNvSpPr txBox="1"/>
          <p:nvPr/>
        </p:nvSpPr>
        <p:spPr>
          <a:xfrm>
            <a:off x="2142786" y="6426339"/>
            <a:ext cx="219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Number of Agents</a:t>
            </a:r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CBD6A0D-C73E-4F30-A247-1F54D206FC12}"/>
              </a:ext>
            </a:extLst>
          </p:cNvPr>
          <p:cNvSpPr/>
          <p:nvPr/>
        </p:nvSpPr>
        <p:spPr>
          <a:xfrm>
            <a:off x="5290457" y="2092021"/>
            <a:ext cx="424543" cy="4408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2A4E460-9F42-42D6-B4A3-52594CEDFD9C}"/>
                  </a:ext>
                </a:extLst>
              </p:cNvPr>
              <p:cNvSpPr txBox="1"/>
              <p:nvPr/>
            </p:nvSpPr>
            <p:spPr>
              <a:xfrm>
                <a:off x="5274129" y="2147232"/>
                <a:ext cx="48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2A4E460-9F42-42D6-B4A3-52594CEDF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129" y="2147232"/>
                <a:ext cx="48985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箭头: 右 22">
            <a:extLst>
              <a:ext uri="{FF2B5EF4-FFF2-40B4-BE49-F238E27FC236}">
                <a16:creationId xmlns:a16="http://schemas.microsoft.com/office/drawing/2014/main" id="{36CCED66-4AF8-4D11-9D71-DCB4F2962F4A}"/>
              </a:ext>
            </a:extLst>
          </p:cNvPr>
          <p:cNvSpPr/>
          <p:nvPr/>
        </p:nvSpPr>
        <p:spPr>
          <a:xfrm>
            <a:off x="5290457" y="5230941"/>
            <a:ext cx="2837658" cy="213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D63A6089-E7F4-4C58-8BAD-6480E12D34A5}"/>
              </a:ext>
            </a:extLst>
          </p:cNvPr>
          <p:cNvSpPr/>
          <p:nvPr/>
        </p:nvSpPr>
        <p:spPr>
          <a:xfrm>
            <a:off x="6792686" y="4021880"/>
            <a:ext cx="228600" cy="11037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E010F94F-CAE8-455B-AA02-7A04186917FC}"/>
              </a:ext>
            </a:extLst>
          </p:cNvPr>
          <p:cNvSpPr/>
          <p:nvPr/>
        </p:nvSpPr>
        <p:spPr>
          <a:xfrm>
            <a:off x="7274310" y="4690225"/>
            <a:ext cx="424543" cy="4408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84671DB8-434F-4247-99D2-B31EEAEB46F1}"/>
                  </a:ext>
                </a:extLst>
              </p:cNvPr>
              <p:cNvSpPr txBox="1"/>
              <p:nvPr/>
            </p:nvSpPr>
            <p:spPr>
              <a:xfrm>
                <a:off x="7257982" y="4745436"/>
                <a:ext cx="48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84671DB8-434F-4247-99D2-B31EEAEB4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82" y="4745436"/>
                <a:ext cx="48985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FD2DF058-1D1D-4CDE-865D-877C2FFB0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581020"/>
              </p:ext>
            </p:extLst>
          </p:nvPr>
        </p:nvGraphicFramePr>
        <p:xfrm>
          <a:off x="8412350" y="3121892"/>
          <a:ext cx="3719050" cy="3708400"/>
        </p:xfrm>
        <a:graphic>
          <a:graphicData uri="http://schemas.openxmlformats.org/drawingml/2006/table">
            <a:tbl>
              <a:tblPr firstRow="1" bandRow="1"/>
              <a:tblGrid>
                <a:gridCol w="371905">
                  <a:extLst>
                    <a:ext uri="{9D8B030D-6E8A-4147-A177-3AD203B41FA5}">
                      <a16:colId xmlns:a16="http://schemas.microsoft.com/office/drawing/2014/main" val="4172007752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795770524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916339842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100767880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505526151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09932806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98503694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64050018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569818718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857554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46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9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9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74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35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99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84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98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41184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F124F8EF-7D21-4566-9D64-8890F7B03F57}"/>
              </a:ext>
            </a:extLst>
          </p:cNvPr>
          <p:cNvSpPr txBox="1"/>
          <p:nvPr/>
        </p:nvSpPr>
        <p:spPr>
          <a:xfrm>
            <a:off x="8412350" y="2688859"/>
            <a:ext cx="139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Belief Map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01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71E55-D7FB-4837-A04F-A13BF4D5B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Belief Map(6)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AC17EA-823B-4636-B31A-F403C19B9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560414"/>
            <a:ext cx="2347452" cy="23398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941EE06-0140-464A-BB4B-4563F83F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383989"/>
            <a:ext cx="2347465" cy="233981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73D1978-E8B3-4D69-937B-6F698EB5CD5B}"/>
              </a:ext>
            </a:extLst>
          </p:cNvPr>
          <p:cNvSpPr txBox="1"/>
          <p:nvPr/>
        </p:nvSpPr>
        <p:spPr>
          <a:xfrm>
            <a:off x="1371600" y="1191082"/>
            <a:ext cx="135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Belief map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285151-80B9-4ABC-BB49-AF1BDA69E979}"/>
              </a:ext>
            </a:extLst>
          </p:cNvPr>
          <p:cNvSpPr txBox="1"/>
          <p:nvPr/>
        </p:nvSpPr>
        <p:spPr>
          <a:xfrm>
            <a:off x="1333501" y="4069049"/>
            <a:ext cx="135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sense map</a:t>
            </a:r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3E791CE-02E4-4CA2-BDD2-10F590336C5C}"/>
              </a:ext>
            </a:extLst>
          </p:cNvPr>
          <p:cNvSpPr/>
          <p:nvPr/>
        </p:nvSpPr>
        <p:spPr>
          <a:xfrm>
            <a:off x="4392563" y="4005285"/>
            <a:ext cx="356418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B4CC9A-D9CD-49AE-9B4E-CAF07ECA744D}"/>
              </a:ext>
            </a:extLst>
          </p:cNvPr>
          <p:cNvSpPr txBox="1"/>
          <p:nvPr/>
        </p:nvSpPr>
        <p:spPr>
          <a:xfrm>
            <a:off x="4404855" y="4014657"/>
            <a:ext cx="604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</a:t>
            </a:r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9430A70-B668-461F-AAFF-87E2FB990B17}"/>
              </a:ext>
            </a:extLst>
          </p:cNvPr>
          <p:cNvCxnSpPr>
            <a:stCxn id="4" idx="3"/>
          </p:cNvCxnSpPr>
          <p:nvPr/>
        </p:nvCxnSpPr>
        <p:spPr>
          <a:xfrm>
            <a:off x="3185653" y="2730323"/>
            <a:ext cx="1206910" cy="1338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3DA25D5-6E40-4233-BDDA-209956C2330B}"/>
              </a:ext>
            </a:extLst>
          </p:cNvPr>
          <p:cNvCxnSpPr>
            <a:stCxn id="8" idx="3"/>
          </p:cNvCxnSpPr>
          <p:nvPr/>
        </p:nvCxnSpPr>
        <p:spPr>
          <a:xfrm flipV="1">
            <a:off x="3185664" y="4374617"/>
            <a:ext cx="1219191" cy="1179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52D8EEE-1782-4AB7-B43F-AB788A7CC8FE}"/>
              </a:ext>
            </a:extLst>
          </p:cNvPr>
          <p:cNvSpPr txBox="1"/>
          <p:nvPr/>
        </p:nvSpPr>
        <p:spPr>
          <a:xfrm>
            <a:off x="3495368" y="2730323"/>
            <a:ext cx="120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normalize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3608CE8-82C0-4D1E-AE63-A175FA8B8B4E}"/>
              </a:ext>
            </a:extLst>
          </p:cNvPr>
          <p:cNvSpPr txBox="1"/>
          <p:nvPr/>
        </p:nvSpPr>
        <p:spPr>
          <a:xfrm>
            <a:off x="5037805" y="3715566"/>
            <a:ext cx="120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normalize</a:t>
            </a:r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8B1C7C4-4C4E-4616-93B4-50887F1CA334}"/>
              </a:ext>
            </a:extLst>
          </p:cNvPr>
          <p:cNvCxnSpPr>
            <a:cxnSpLocks/>
          </p:cNvCxnSpPr>
          <p:nvPr/>
        </p:nvCxnSpPr>
        <p:spPr>
          <a:xfrm flipV="1">
            <a:off x="4748981" y="4189951"/>
            <a:ext cx="2079522" cy="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81BBF787-9EE8-4C18-B6E6-6A48EEA4B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229140"/>
              </p:ext>
            </p:extLst>
          </p:nvPr>
        </p:nvGraphicFramePr>
        <p:xfrm>
          <a:off x="7096433" y="2046032"/>
          <a:ext cx="3719050" cy="3708400"/>
        </p:xfrm>
        <a:graphic>
          <a:graphicData uri="http://schemas.openxmlformats.org/drawingml/2006/table">
            <a:tbl>
              <a:tblPr firstRow="1" bandRow="1"/>
              <a:tblGrid>
                <a:gridCol w="371905">
                  <a:extLst>
                    <a:ext uri="{9D8B030D-6E8A-4147-A177-3AD203B41FA5}">
                      <a16:colId xmlns:a16="http://schemas.microsoft.com/office/drawing/2014/main" val="4172007752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795770524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916339842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100767880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505526151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09932806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98503694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64050018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569818718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857554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46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9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9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74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35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99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84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98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41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69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C59C2-6120-42B2-96B6-EF981921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94D99A-F15C-484F-B11D-86228B7F3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2085"/>
            <a:ext cx="3920067" cy="30947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B734DC-D560-4700-9A61-0E99CAC3B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67" y="2382085"/>
            <a:ext cx="3920068" cy="30947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9D2C5AA-9B51-4110-BAA5-38B06F174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134" y="2382085"/>
            <a:ext cx="3920067" cy="309479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A147F96-2CDD-465E-9404-A3A7D66EFE37}"/>
              </a:ext>
            </a:extLst>
          </p:cNvPr>
          <p:cNvSpPr txBox="1"/>
          <p:nvPr/>
        </p:nvSpPr>
        <p:spPr>
          <a:xfrm>
            <a:off x="8911167" y="185172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目标</a:t>
            </a:r>
            <a:r>
              <a:rPr lang="en-US" altLang="zh-CN"/>
              <a:t>=</a:t>
            </a:r>
            <a:r>
              <a:rPr lang="zh-CN" altLang="en-US"/>
              <a:t>智能体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D956326-6181-4BF0-9DF2-7AC178A9178E}"/>
              </a:ext>
            </a:extLst>
          </p:cNvPr>
          <p:cNvSpPr txBox="1"/>
          <p:nvPr/>
        </p:nvSpPr>
        <p:spPr>
          <a:xfrm>
            <a:off x="4991101" y="185172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目标</a:t>
            </a:r>
            <a:r>
              <a:rPr lang="en-US" altLang="zh-CN"/>
              <a:t>&gt;</a:t>
            </a:r>
            <a:r>
              <a:rPr lang="zh-CN" altLang="en-US"/>
              <a:t>智能体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6FFD308-F8C4-4C05-B29F-16C52F3C8C22}"/>
              </a:ext>
            </a:extLst>
          </p:cNvPr>
          <p:cNvSpPr txBox="1"/>
          <p:nvPr/>
        </p:nvSpPr>
        <p:spPr>
          <a:xfrm>
            <a:off x="1071033" y="1889973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目标</a:t>
            </a:r>
            <a:r>
              <a:rPr lang="en-US" altLang="zh-CN"/>
              <a:t>&lt;</a:t>
            </a:r>
            <a:r>
              <a:rPr lang="zh-CN" altLang="en-US"/>
              <a:t>智能体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DE46E2C-EFF6-4348-8F11-2909F4BD47EC}"/>
              </a:ext>
            </a:extLst>
          </p:cNvPr>
          <p:cNvSpPr txBox="1"/>
          <p:nvPr/>
        </p:nvSpPr>
        <p:spPr>
          <a:xfrm>
            <a:off x="362856" y="6081186"/>
            <a:ext cx="219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视频结果</a:t>
            </a:r>
          </a:p>
        </p:txBody>
      </p:sp>
    </p:spTree>
    <p:extLst>
      <p:ext uri="{BB962C8B-B14F-4D97-AF65-F5344CB8AC3E}">
        <p14:creationId xmlns:p14="http://schemas.microsoft.com/office/powerpoint/2010/main" val="328743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245</Words>
  <Application>Microsoft Office PowerPoint</Application>
  <PresentationFormat>宽屏</PresentationFormat>
  <Paragraphs>73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Office 主题​​</vt:lpstr>
      <vt:lpstr>20220712</vt:lpstr>
      <vt:lpstr>会议纪要</vt:lpstr>
      <vt:lpstr>Belief Map（1）</vt:lpstr>
      <vt:lpstr>Belief Map（2）</vt:lpstr>
      <vt:lpstr>Belief Map（3）</vt:lpstr>
      <vt:lpstr>Belief Map（4）</vt:lpstr>
      <vt:lpstr>Belief Map（5）</vt:lpstr>
      <vt:lpstr>Belief Map(6)</vt:lpstr>
      <vt:lpstr>实验结果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20220628</dc:title>
  <dc:creator>Taylore Zhou</dc:creator>
  <cp:lastModifiedBy>Taylore Zhou</cp:lastModifiedBy>
  <cp:revision>35</cp:revision>
  <dcterms:created xsi:type="dcterms:W3CDTF">2022-06-28T11:16:04Z</dcterms:created>
  <dcterms:modified xsi:type="dcterms:W3CDTF">2022-07-12T14:16:47Z</dcterms:modified>
</cp:coreProperties>
</file>