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EE809-0AB0-4C20-A267-800DF73E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FEBA4-D330-4082-B26C-9D2062DA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CAC92-D6F3-428B-A3AF-2430769B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F670B-EB1F-4D84-A338-4874A696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6F556-B366-4295-BF76-3DAF7B2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4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3240B-B4D8-44F4-A47C-B54AAAB8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623C04-629B-4B57-9D0B-CA98096E9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A1D63-71BD-449B-886C-9A46EF3D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C8E77-A096-4EC9-A468-B0082A37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5BBC9-49E0-4292-88FD-30499127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5FF73-EDE3-4D7E-BC8D-5127022B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F2EEA-6A9A-4C62-B032-E1F0DCFB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0B5FF-CEC3-4CA3-B405-A8F7D60C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84E0E-07CA-438B-BB40-E61B37C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C127-E836-42CF-B38B-7FEF84B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1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CBFC-15DA-4276-847F-C4B08ADE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A7AC3-9EDE-41BA-8CF0-864F9CA6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810C3-34C7-42B8-83A0-EC5AC44B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18E6F-F9DF-49D9-8299-59105F94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66318-80DA-4B03-BCD5-5F304952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C8BB-9E21-4E44-8724-41820492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7F6EB-86EA-4958-B522-49D6782C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105FC-57EE-4D08-B10A-5789332A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5E32F-3ED8-49B1-AFC5-1DC89122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1B84D-BC6A-4E10-8FB6-0AE8C1CD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5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5011-EE71-4266-BE3B-5E32A29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0E132-557B-46C8-8C62-8F141630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FDB51-005C-4A2D-B3F7-688B3840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49112-BD76-431C-96A7-20F8FA7B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04CD1-720B-4F62-A2E4-A2017B7E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D4D84-6830-4855-8406-65350182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4410-B1EA-43C8-82A5-368CCAD0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A1A40-B245-43A4-B7FE-AA4F3FAF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A7CDE-9407-4773-A921-6EEBA63C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B865E-A972-4A9B-A73C-83CE5D38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E5AF6B-BACF-4690-86D9-A987B3CB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33BD78-D53D-4041-A6A5-977CFEB7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C11476-570E-405D-A152-399EC844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AADDFB-BC2D-42CF-95F4-8C50D453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B054-5E95-4525-92AB-6FE7451D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31A95-4264-463C-AF39-D9F498A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30D7D-30B0-4F5B-99CB-7D78607B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C723E-2AC4-49C0-9E86-0667CF27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AEE26-2285-421A-9F67-1D27C570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76518-77D6-4656-BE2E-B0CF6818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E06A6-50DF-4384-A4E2-9CF8DE3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09B39-2758-4E52-B20D-422B06E1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CEE9-2F59-4CF8-8153-9B8BFC72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941B9-B9BC-4E25-AF5F-3CAB8DAA5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AF170-8A47-4058-96CB-13F02E34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23552-C5B5-458B-9971-E49304DD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18D4A-CF5D-442F-A71E-8F86633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B51F-AF89-4BE5-8D67-CA6E6DA1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8988B-C068-4D33-B710-B2E379A4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002A9-46CB-4580-9123-5A684EC6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DC4B6-0BF4-4215-B368-806EB107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E1815-03D0-49C1-9C80-8EBA64B1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A67FB-8EA5-49E4-925B-A453C8E4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5045D-C3BE-4383-8B05-B4640425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EEFB7-20E6-4627-BCF4-4E92703D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9A327-114D-4D4F-BFD3-00831A08F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32B7-0550-4888-9CE7-87D97E4F9C98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373A8-E607-497D-9C06-663665AA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2F5FC-CD04-432B-921D-1A4C4EE47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465B-4274-4352-AF45-6E6FAB69D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4.jp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5519-2F53-4DDB-B93D-40F203880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2022.07.19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CB902-5740-4E6E-8E40-8CF5ED0C1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 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5974-3C98-442A-A4A6-047C06C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3C603-4FF8-4263-A4D5-13704293E633}"/>
              </a:ext>
            </a:extLst>
          </p:cNvPr>
          <p:cNvSpPr txBox="1"/>
          <p:nvPr/>
        </p:nvSpPr>
        <p:spPr>
          <a:xfrm>
            <a:off x="2601276" y="630820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M</a:t>
            </a:r>
            <a:endParaRPr lang="zh-CN" altLang="en-US" i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9DE38F-B02F-4E72-9EE8-8D642E345A88}"/>
              </a:ext>
            </a:extLst>
          </p:cNvPr>
          <p:cNvSpPr txBox="1"/>
          <p:nvPr/>
        </p:nvSpPr>
        <p:spPr>
          <a:xfrm>
            <a:off x="838200" y="19050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BM</a:t>
            </a:r>
            <a:r>
              <a:rPr lang="zh-CN" altLang="en-US"/>
              <a:t>组织方式进行重构。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思考</a:t>
            </a:r>
            <a:r>
              <a:rPr lang="en-US" altLang="zh-CN"/>
              <a:t>BM</a:t>
            </a:r>
            <a:r>
              <a:rPr lang="zh-CN" altLang="en-US"/>
              <a:t>的历史信息如何使用。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实验。（还在跑，速度有点慢）</a:t>
            </a:r>
          </a:p>
        </p:txBody>
      </p:sp>
    </p:spTree>
    <p:extLst>
      <p:ext uri="{BB962C8B-B14F-4D97-AF65-F5344CB8AC3E}">
        <p14:creationId xmlns:p14="http://schemas.microsoft.com/office/powerpoint/2010/main" val="188133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5974-3C98-442A-A4A6-047C06C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Map(1/3)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A6E65C-1FE6-48C6-AA61-290CEF759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62982"/>
              </p:ext>
            </p:extLst>
          </p:nvPr>
        </p:nvGraphicFramePr>
        <p:xfrm>
          <a:off x="952766" y="227605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6871E02-30E0-4286-89BE-898A68F884F0}"/>
              </a:ext>
            </a:extLst>
          </p:cNvPr>
          <p:cNvSpPr txBox="1"/>
          <p:nvPr/>
        </p:nvSpPr>
        <p:spPr>
          <a:xfrm>
            <a:off x="952766" y="1827014"/>
            <a:ext cx="180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Belief Map</a:t>
            </a:r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472B92C7-0859-466D-9303-6CA59455F352}"/>
              </a:ext>
            </a:extLst>
          </p:cNvPr>
          <p:cNvSpPr/>
          <p:nvPr/>
        </p:nvSpPr>
        <p:spPr>
          <a:xfrm>
            <a:off x="576775" y="2276050"/>
            <a:ext cx="261425" cy="370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C9FAD-B712-4066-B79E-B0CC3A0D113D}"/>
              </a:ext>
            </a:extLst>
          </p:cNvPr>
          <p:cNvSpPr txBox="1"/>
          <p:nvPr/>
        </p:nvSpPr>
        <p:spPr>
          <a:xfrm>
            <a:off x="154745" y="3898538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M</a:t>
            </a:r>
            <a:endParaRPr lang="zh-CN" altLang="en-US" i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3C603-4FF8-4263-A4D5-13704293E633}"/>
              </a:ext>
            </a:extLst>
          </p:cNvPr>
          <p:cNvSpPr txBox="1"/>
          <p:nvPr/>
        </p:nvSpPr>
        <p:spPr>
          <a:xfrm>
            <a:off x="2601276" y="630820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M</a:t>
            </a:r>
            <a:endParaRPr lang="zh-CN" altLang="en-US" i="1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C8831B59-8EAC-4EFB-99F9-86A56B5CD232}"/>
              </a:ext>
            </a:extLst>
          </p:cNvPr>
          <p:cNvSpPr/>
          <p:nvPr/>
        </p:nvSpPr>
        <p:spPr>
          <a:xfrm rot="16200000">
            <a:off x="2690263" y="4326656"/>
            <a:ext cx="244056" cy="37190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5936B1-9969-4EC7-BE8E-C0F47E19DE1D}"/>
                  </a:ext>
                </a:extLst>
              </p:cNvPr>
              <p:cNvSpPr txBox="1"/>
              <p:nvPr/>
            </p:nvSpPr>
            <p:spPr>
              <a:xfrm>
                <a:off x="7695027" y="576775"/>
                <a:ext cx="39201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在当前问题众，对于一个</a:t>
                </a:r>
                <a:r>
                  <a:rPr lang="en-US" altLang="zh-CN"/>
                  <a:t>M*M</a:t>
                </a:r>
                <a:r>
                  <a:rPr lang="zh-CN" altLang="en-US"/>
                  <a:t>的图来说，每个栅格都存在一个表示</a:t>
                </a:r>
                <a:r>
                  <a:rPr lang="en-US" altLang="zh-CN"/>
                  <a:t>target</a:t>
                </a:r>
                <a:r>
                  <a:rPr lang="zh-CN" altLang="en-US"/>
                  <a:t>存在可能性的数值。这个数值，与智能体本身的状态，以及估计出的目标的状态相关。对于每个栅格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的可能性数值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/>
                  <a:t>，计算方式如下：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5936B1-9969-4EC7-BE8E-C0F47E19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27" y="576775"/>
                <a:ext cx="3920197" cy="1754326"/>
              </a:xfrm>
              <a:prstGeom prst="rect">
                <a:avLst/>
              </a:prstGeom>
              <a:blipFill>
                <a:blip r:embed="rId2"/>
                <a:stretch>
                  <a:fillRect l="-1244" t="-2091" r="-622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06B86D60-326C-4B48-89A6-D8C327921417}"/>
              </a:ext>
            </a:extLst>
          </p:cNvPr>
          <p:cNvSpPr/>
          <p:nvPr/>
        </p:nvSpPr>
        <p:spPr>
          <a:xfrm>
            <a:off x="4590105" y="1827014"/>
            <a:ext cx="392553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012B82-3C79-40AE-9BEC-D76CFD0316AC}"/>
              </a:ext>
            </a:extLst>
          </p:cNvPr>
          <p:cNvSpPr txBox="1"/>
          <p:nvPr/>
        </p:nvSpPr>
        <p:spPr>
          <a:xfrm>
            <a:off x="4982658" y="1088350"/>
            <a:ext cx="245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目标的</a:t>
            </a:r>
            <a:r>
              <a:rPr lang="en-US" altLang="zh-CN"/>
              <a:t>belief</a:t>
            </a:r>
          </a:p>
          <a:p>
            <a:pPr marL="342900" indent="-342900">
              <a:buAutoNum type="arabicPeriod"/>
            </a:pPr>
            <a:r>
              <a:rPr lang="zh-CN" altLang="en-US"/>
              <a:t>由滤波获得的可能性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目标的速度引发的可能性修正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智能体本身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与栅格之间的夹角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与栅格之间的距离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1B9A22-90F1-496A-8FF6-487ED2EDE96E}"/>
                  </a:ext>
                </a:extLst>
              </p:cNvPr>
              <p:cNvSpPr txBox="1"/>
              <p:nvPr/>
            </p:nvSpPr>
            <p:spPr>
              <a:xfrm>
                <a:off x="8011145" y="2886150"/>
                <a:ext cx="311655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51B9A22-90F1-496A-8FF6-487ED2ED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145" y="2886150"/>
                <a:ext cx="3116559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E8D6F7F-4225-4F67-9222-A12E38F2BBA2}"/>
                  </a:ext>
                </a:extLst>
              </p:cNvPr>
              <p:cNvSpPr txBox="1"/>
              <p:nvPr/>
            </p:nvSpPr>
            <p:spPr>
              <a:xfrm>
                <a:off x="7695027" y="3898538"/>
                <a:ext cx="3920196" cy="270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其中：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个智能体在栅格</a:t>
                </a:r>
                <a:r>
                  <a:rPr lang="en-US" altLang="zh-CN"/>
                  <a:t>c</a:t>
                </a:r>
                <a:r>
                  <a:rPr lang="zh-CN" altLang="en-US"/>
                  <a:t>内的夹角确定性（共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个智能体）。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/>
                  <a:t>：距离确定性。</a:t>
                </a:r>
                <a:endParaRPr lang="en-US" altLang="zh-CN"/>
              </a:p>
              <a:p>
                <a:r>
                  <a:rPr lang="zh-CN" altLang="en-US"/>
                  <a:t>使用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/>
                  <a:t>的目的是平滑，避免确定性为</a:t>
                </a:r>
                <a:r>
                  <a:rPr lang="en-US" altLang="zh-CN"/>
                  <a:t>0</a:t>
                </a:r>
                <a:r>
                  <a:rPr lang="zh-CN" altLang="en-US"/>
                  <a:t>造成严重影响。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/>
                  <a:t>：第</a:t>
                </a:r>
                <a:r>
                  <a:rPr lang="en-US" altLang="zh-CN"/>
                  <a:t>j</a:t>
                </a:r>
                <a:r>
                  <a:rPr lang="zh-CN" altLang="en-US"/>
                  <a:t>个目标的</a:t>
                </a:r>
                <a:r>
                  <a:rPr lang="en-US" altLang="zh-CN"/>
                  <a:t>bilief</a:t>
                </a:r>
                <a:r>
                  <a:rPr lang="zh-CN" altLang="en-US"/>
                  <a:t>在栅格</a:t>
                </a:r>
                <a:r>
                  <a:rPr lang="en-US" altLang="zh-CN"/>
                  <a:t>c</a:t>
                </a:r>
                <a:r>
                  <a:rPr lang="zh-CN" altLang="en-US"/>
                  <a:t>处的概率密度值（共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个目标）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/>
                  <a:t>：速度修正值</a:t>
                </a:r>
                <a:endParaRPr lang="en-US" altLang="zh-CN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E8D6F7F-4225-4F67-9222-A12E38F2B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27" y="3898538"/>
                <a:ext cx="3920196" cy="2703689"/>
              </a:xfrm>
              <a:prstGeom prst="rect">
                <a:avLst/>
              </a:prstGeom>
              <a:blipFill>
                <a:blip r:embed="rId4"/>
                <a:stretch>
                  <a:fillRect l="-1244" t="-1354" r="-1400" b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55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5974-3C98-442A-A4A6-047C06C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Map(2/3)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8E6C6-1713-4997-BB59-4E3E25DAD91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11655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8E6C6-1713-4997-BB59-4E3E25DAD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16559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D5CF46-5C7B-48D6-ADC5-EA9D0C660692}"/>
                  </a:ext>
                </a:extLst>
              </p:cNvPr>
              <p:cNvSpPr txBox="1"/>
              <p:nvPr/>
            </p:nvSpPr>
            <p:spPr>
              <a:xfrm>
                <a:off x="838201" y="2749896"/>
                <a:ext cx="3297702" cy="59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方向角：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D5CF46-5C7B-48D6-ADC5-EA9D0C66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749896"/>
                <a:ext cx="3297702" cy="597408"/>
              </a:xfrm>
              <a:prstGeom prst="rect">
                <a:avLst/>
              </a:prstGeo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230956-E8E4-4730-B29C-D56EEFA89344}"/>
                  </a:ext>
                </a:extLst>
              </p:cNvPr>
              <p:cNvSpPr/>
              <p:nvPr/>
            </p:nvSpPr>
            <p:spPr>
              <a:xfrm>
                <a:off x="3765993" y="2630584"/>
                <a:ext cx="4273586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第</a:t>
                </a:r>
                <a:r>
                  <a:rPr lang="en-US" altLang="zh-CN"/>
                  <a:t>i</a:t>
                </a:r>
                <a:r>
                  <a:rPr lang="zh-CN" altLang="en-US"/>
                  <a:t>个智能体的最大视野角度的一半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230956-E8E4-4730-B29C-D56EEFA89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93" y="2630584"/>
                <a:ext cx="4273586" cy="378245"/>
              </a:xfrm>
              <a:prstGeom prst="rect">
                <a:avLst/>
              </a:prstGeom>
              <a:blipFill>
                <a:blip r:embed="rId4"/>
                <a:stretch>
                  <a:fillRect t="-6452" r="-1141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590E3B4E-736F-4AAD-8132-7A12282D7315}"/>
              </a:ext>
            </a:extLst>
          </p:cNvPr>
          <p:cNvSpPr/>
          <p:nvPr/>
        </p:nvSpPr>
        <p:spPr>
          <a:xfrm>
            <a:off x="3695700" y="2819707"/>
            <a:ext cx="47625" cy="567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4B8B8D-BB60-49C8-A973-B66BF91C79FC}"/>
                  </a:ext>
                </a:extLst>
              </p:cNvPr>
              <p:cNvSpPr/>
              <p:nvPr/>
            </p:nvSpPr>
            <p:spPr>
              <a:xfrm>
                <a:off x="3719512" y="3128141"/>
                <a:ext cx="3557128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/>
                  <a:t>：栅格</a:t>
                </a:r>
                <a:r>
                  <a:rPr lang="en-US" altLang="zh-CN"/>
                  <a:t>c</a:t>
                </a:r>
                <a:r>
                  <a:rPr lang="zh-CN" altLang="en-US"/>
                  <a:t>与第</a:t>
                </a:r>
                <a:r>
                  <a:rPr lang="en-US" altLang="zh-CN"/>
                  <a:t>i</a:t>
                </a:r>
                <a:r>
                  <a:rPr lang="zh-CN" altLang="en-US"/>
                  <a:t>个智能体的方向角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4B8B8D-BB60-49C8-A973-B66BF91C7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12" y="3128141"/>
                <a:ext cx="3557128" cy="378245"/>
              </a:xfrm>
              <a:prstGeom prst="rect">
                <a:avLst/>
              </a:prstGeom>
              <a:blipFill>
                <a:blip r:embed="rId5"/>
                <a:stretch>
                  <a:fillRect t="-4839" r="-1027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AE282E-E5BE-4041-AB58-2056446D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22951"/>
              </p:ext>
            </p:extLst>
          </p:nvPr>
        </p:nvGraphicFramePr>
        <p:xfrm>
          <a:off x="8344908" y="0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C8ABE5-A1BB-453C-892E-E90ECB45DDF9}"/>
              </a:ext>
            </a:extLst>
          </p:cNvPr>
          <p:cNvCxnSpPr>
            <a:cxnSpLocks/>
          </p:cNvCxnSpPr>
          <p:nvPr/>
        </p:nvCxnSpPr>
        <p:spPr>
          <a:xfrm flipH="1" flipV="1">
            <a:off x="9145534" y="1871821"/>
            <a:ext cx="930727" cy="115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140D7E-7949-47FA-AB02-7A75322994EB}"/>
              </a:ext>
            </a:extLst>
          </p:cNvPr>
          <p:cNvCxnSpPr/>
          <p:nvPr/>
        </p:nvCxnSpPr>
        <p:spPr>
          <a:xfrm flipH="1">
            <a:off x="10027276" y="1855491"/>
            <a:ext cx="914400" cy="116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87A2217-75DB-4B70-A8BE-26D2ED6F533D}"/>
              </a:ext>
            </a:extLst>
          </p:cNvPr>
          <p:cNvSpPr/>
          <p:nvPr/>
        </p:nvSpPr>
        <p:spPr>
          <a:xfrm>
            <a:off x="9112876" y="1414604"/>
            <a:ext cx="1861457" cy="457216"/>
          </a:xfrm>
          <a:custGeom>
            <a:avLst/>
            <a:gdLst>
              <a:gd name="connsiteX0" fmla="*/ 0 w 1861457"/>
              <a:gd name="connsiteY0" fmla="*/ 457216 h 457216"/>
              <a:gd name="connsiteX1" fmla="*/ 898071 w 1861457"/>
              <a:gd name="connsiteY1" fmla="*/ 16 h 457216"/>
              <a:gd name="connsiteX2" fmla="*/ 1861457 w 1861457"/>
              <a:gd name="connsiteY2" fmla="*/ 440887 h 4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457" h="457216">
                <a:moveTo>
                  <a:pt x="0" y="457216"/>
                </a:moveTo>
                <a:cubicBezTo>
                  <a:pt x="293914" y="229976"/>
                  <a:pt x="587828" y="2737"/>
                  <a:pt x="898071" y="16"/>
                </a:cubicBezTo>
                <a:cubicBezTo>
                  <a:pt x="1208314" y="-2705"/>
                  <a:pt x="1684564" y="329309"/>
                  <a:pt x="1861457" y="440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A7B239-8595-4944-90CF-5DADD8CA8354}"/>
              </a:ext>
            </a:extLst>
          </p:cNvPr>
          <p:cNvCxnSpPr>
            <a:cxnSpLocks/>
          </p:cNvCxnSpPr>
          <p:nvPr/>
        </p:nvCxnSpPr>
        <p:spPr>
          <a:xfrm flipH="1">
            <a:off x="10027276" y="-299880"/>
            <a:ext cx="48985" cy="4163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6D1136-D7D2-45B1-A94F-F8949D40215B}"/>
              </a:ext>
            </a:extLst>
          </p:cNvPr>
          <p:cNvCxnSpPr/>
          <p:nvPr/>
        </p:nvCxnSpPr>
        <p:spPr>
          <a:xfrm>
            <a:off x="9276161" y="1283991"/>
            <a:ext cx="751115" cy="173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B2B320F-582C-472A-8BDF-B7952DBC45D8}"/>
              </a:ext>
            </a:extLst>
          </p:cNvPr>
          <p:cNvSpPr/>
          <p:nvPr/>
        </p:nvSpPr>
        <p:spPr>
          <a:xfrm>
            <a:off x="9668047" y="1930449"/>
            <a:ext cx="375557" cy="186299"/>
          </a:xfrm>
          <a:custGeom>
            <a:avLst/>
            <a:gdLst>
              <a:gd name="connsiteX0" fmla="*/ 375557 w 375557"/>
              <a:gd name="connsiteY0" fmla="*/ 55671 h 186299"/>
              <a:gd name="connsiteX1" fmla="*/ 114300 w 375557"/>
              <a:gd name="connsiteY1" fmla="*/ 6685 h 186299"/>
              <a:gd name="connsiteX2" fmla="*/ 0 w 375557"/>
              <a:gd name="connsiteY2" fmla="*/ 186299 h 18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57" h="186299">
                <a:moveTo>
                  <a:pt x="375557" y="55671"/>
                </a:moveTo>
                <a:cubicBezTo>
                  <a:pt x="276225" y="20292"/>
                  <a:pt x="176893" y="-15086"/>
                  <a:pt x="114300" y="6685"/>
                </a:cubicBezTo>
                <a:cubicBezTo>
                  <a:pt x="51707" y="28456"/>
                  <a:pt x="21771" y="140035"/>
                  <a:pt x="0" y="1862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80A19B3-64D8-4B73-AA75-E3DFC669AF5B}"/>
              </a:ext>
            </a:extLst>
          </p:cNvPr>
          <p:cNvSpPr/>
          <p:nvPr/>
        </p:nvSpPr>
        <p:spPr>
          <a:xfrm>
            <a:off x="10043604" y="2271928"/>
            <a:ext cx="424543" cy="236706"/>
          </a:xfrm>
          <a:custGeom>
            <a:avLst/>
            <a:gdLst>
              <a:gd name="connsiteX0" fmla="*/ 0 w 424543"/>
              <a:gd name="connsiteY0" fmla="*/ 73420 h 236706"/>
              <a:gd name="connsiteX1" fmla="*/ 244929 w 424543"/>
              <a:gd name="connsiteY1" fmla="*/ 8106 h 236706"/>
              <a:gd name="connsiteX2" fmla="*/ 424543 w 424543"/>
              <a:gd name="connsiteY2" fmla="*/ 236706 h 23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543" h="236706">
                <a:moveTo>
                  <a:pt x="0" y="73420"/>
                </a:moveTo>
                <a:cubicBezTo>
                  <a:pt x="87086" y="27156"/>
                  <a:pt x="174172" y="-19108"/>
                  <a:pt x="244929" y="8106"/>
                </a:cubicBezTo>
                <a:cubicBezTo>
                  <a:pt x="315686" y="35320"/>
                  <a:pt x="351065" y="195885"/>
                  <a:pt x="424543" y="2367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A3832C-7323-43CB-8336-6D93C9C048C2}"/>
              </a:ext>
            </a:extLst>
          </p:cNvPr>
          <p:cNvGrpSpPr/>
          <p:nvPr/>
        </p:nvGrpSpPr>
        <p:grpSpPr>
          <a:xfrm rot="18652926">
            <a:off x="9910479" y="2453019"/>
            <a:ext cx="1482693" cy="210205"/>
            <a:chOff x="5698671" y="3788221"/>
            <a:chExt cx="1817913" cy="493607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1D9E79-A9AD-42CF-BD93-53D343EFCCF1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49203F3-F7BA-4386-856E-833A65F94517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B7240BE-C4D8-4C09-94BE-FC025BD1B1A2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F9C4EC2-A4A5-4AC3-A914-033A5EEF73F6}"/>
                  </a:ext>
                </a:extLst>
              </p:cNvPr>
              <p:cNvSpPr txBox="1"/>
              <p:nvPr/>
            </p:nvSpPr>
            <p:spPr>
              <a:xfrm>
                <a:off x="10546965" y="2495392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F9C4EC2-A4A5-4AC3-A914-033A5EEF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65" y="2495392"/>
                <a:ext cx="397329" cy="369332"/>
              </a:xfrm>
              <a:prstGeom prst="rect">
                <a:avLst/>
              </a:prstGeom>
              <a:blipFill>
                <a:blip r:embed="rId6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123C20FF-D747-4514-8204-24649E08AEC3}"/>
              </a:ext>
            </a:extLst>
          </p:cNvPr>
          <p:cNvGrpSpPr/>
          <p:nvPr/>
        </p:nvGrpSpPr>
        <p:grpSpPr>
          <a:xfrm rot="14753361">
            <a:off x="8561199" y="2178756"/>
            <a:ext cx="1927006" cy="186344"/>
            <a:chOff x="5698671" y="3788221"/>
            <a:chExt cx="1817913" cy="49360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8C1EB96-2EE4-4692-8345-DFCC8BDA2249}"/>
                </a:ext>
              </a:extLst>
            </p:cNvPr>
            <p:cNvCxnSpPr/>
            <p:nvPr/>
          </p:nvCxnSpPr>
          <p:spPr>
            <a:xfrm>
              <a:off x="5698671" y="3788221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E3877A9-9CD8-454C-8E5D-611BEB62BB21}"/>
                </a:ext>
              </a:extLst>
            </p:cNvPr>
            <p:cNvCxnSpPr/>
            <p:nvPr/>
          </p:nvCxnSpPr>
          <p:spPr>
            <a:xfrm>
              <a:off x="7516584" y="3808292"/>
              <a:ext cx="0" cy="47353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0EDBBCB-F207-4FBA-8B54-B9E985EE0FE0}"/>
                </a:ext>
              </a:extLst>
            </p:cNvPr>
            <p:cNvCxnSpPr/>
            <p:nvPr/>
          </p:nvCxnSpPr>
          <p:spPr>
            <a:xfrm>
              <a:off x="5698671" y="3999209"/>
              <a:ext cx="1817913" cy="1762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C5133A-0F7E-449A-9666-4B2025BAFFBE}"/>
                  </a:ext>
                </a:extLst>
              </p:cNvPr>
              <p:cNvSpPr txBox="1"/>
              <p:nvPr/>
            </p:nvSpPr>
            <p:spPr>
              <a:xfrm>
                <a:off x="9145472" y="2271928"/>
                <a:ext cx="397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C5133A-0F7E-449A-9666-4B2025BAF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72" y="2271928"/>
                <a:ext cx="3973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47EDC1D-4D0D-4B52-A5ED-FC600CE457BA}"/>
                  </a:ext>
                </a:extLst>
              </p:cNvPr>
              <p:cNvSpPr/>
              <p:nvPr/>
            </p:nvSpPr>
            <p:spPr>
              <a:xfrm>
                <a:off x="10023446" y="1893242"/>
                <a:ext cx="760080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47EDC1D-4D0D-4B52-A5ED-FC600CE45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46" y="1893242"/>
                <a:ext cx="760080" cy="3763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35FB5A3-260A-492D-8DA7-6987ADEA3944}"/>
                  </a:ext>
                </a:extLst>
              </p:cNvPr>
              <p:cNvSpPr/>
              <p:nvPr/>
            </p:nvSpPr>
            <p:spPr>
              <a:xfrm>
                <a:off x="9479546" y="1538043"/>
                <a:ext cx="487569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35FB5A3-260A-492D-8DA7-6987ADEA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46" y="1538043"/>
                <a:ext cx="487569" cy="3763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8581E93-6161-4AAA-B01A-56A77EA6BE8D}"/>
                  </a:ext>
                </a:extLst>
              </p:cNvPr>
              <p:cNvSpPr/>
              <p:nvPr/>
            </p:nvSpPr>
            <p:spPr>
              <a:xfrm>
                <a:off x="838200" y="3909325"/>
                <a:ext cx="3512820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距离：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8581E93-6161-4AAA-B01A-56A77EA6B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9325"/>
                <a:ext cx="3512820" cy="613117"/>
              </a:xfrm>
              <a:prstGeom prst="rect">
                <a:avLst/>
              </a:prstGeom>
              <a:blipFill>
                <a:blip r:embed="rId10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>
            <a:extLst>
              <a:ext uri="{FF2B5EF4-FFF2-40B4-BE49-F238E27FC236}">
                <a16:creationId xmlns:a16="http://schemas.microsoft.com/office/drawing/2014/main" id="{B0012A5E-593D-40D9-BCD5-975E703BF237}"/>
              </a:ext>
            </a:extLst>
          </p:cNvPr>
          <p:cNvSpPr/>
          <p:nvPr/>
        </p:nvSpPr>
        <p:spPr>
          <a:xfrm rot="10800000" flipH="1">
            <a:off x="3820946" y="3813448"/>
            <a:ext cx="359114" cy="2678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E59227A-03DD-4A04-BE60-83DCFF65A0FF}"/>
                  </a:ext>
                </a:extLst>
              </p:cNvPr>
              <p:cNvSpPr/>
              <p:nvPr/>
            </p:nvSpPr>
            <p:spPr>
              <a:xfrm>
                <a:off x="4144761" y="3773076"/>
                <a:ext cx="5523286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第</a:t>
                </a:r>
                <a:r>
                  <a:rPr lang="en-US" altLang="zh-CN"/>
                  <a:t>i</a:t>
                </a:r>
                <a:r>
                  <a:rPr lang="zh-CN" altLang="en-US"/>
                  <a:t>个智能体到栅格</a:t>
                </a:r>
                <a:r>
                  <a:rPr lang="en-US" altLang="zh-CN"/>
                  <a:t>c</a:t>
                </a:r>
                <a:r>
                  <a:rPr lang="zh-CN" altLang="en-US"/>
                  <a:t>的曼哈顿距离（无障碍）</a:t>
                </a:r>
                <a:endParaRPr lang="en-US" altLang="zh-CN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E59227A-03DD-4A04-BE60-83DCFF65A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61" y="3773076"/>
                <a:ext cx="5523286" cy="378245"/>
              </a:xfrm>
              <a:prstGeom prst="rect">
                <a:avLst/>
              </a:prstGeom>
              <a:blipFill>
                <a:blip r:embed="rId11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A883891-FB5A-47CE-8509-4F67144BBBD8}"/>
                  </a:ext>
                </a:extLst>
              </p:cNvPr>
              <p:cNvSpPr/>
              <p:nvPr/>
            </p:nvSpPr>
            <p:spPr>
              <a:xfrm>
                <a:off x="4157461" y="4596153"/>
                <a:ext cx="5523286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第</a:t>
                </a:r>
                <a:r>
                  <a:rPr lang="en-US" altLang="zh-CN"/>
                  <a:t>i</a:t>
                </a:r>
                <a:r>
                  <a:rPr lang="zh-CN" altLang="en-US"/>
                  <a:t>个智能体到栅格</a:t>
                </a:r>
                <a:r>
                  <a:rPr lang="en-US" altLang="zh-CN"/>
                  <a:t>c</a:t>
                </a:r>
                <a:r>
                  <a:rPr lang="zh-CN" altLang="en-US"/>
                  <a:t>的最短距离（有障碍）</a:t>
                </a:r>
                <a:endParaRPr lang="en-US" altLang="zh-CN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A883891-FB5A-47CE-8509-4F67144B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61" y="4596153"/>
                <a:ext cx="5523286" cy="378245"/>
              </a:xfrm>
              <a:prstGeom prst="rect">
                <a:avLst/>
              </a:prstGeom>
              <a:blipFill>
                <a:blip r:embed="rId1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EC909B1-E40F-4DF1-BB63-ABA96368DD4E}"/>
                  </a:ext>
                </a:extLst>
              </p:cNvPr>
              <p:cNvSpPr/>
              <p:nvPr/>
            </p:nvSpPr>
            <p:spPr>
              <a:xfrm>
                <a:off x="4168761" y="5393312"/>
                <a:ext cx="5523286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第</a:t>
                </a:r>
                <a:r>
                  <a:rPr lang="en-US" altLang="zh-CN"/>
                  <a:t>i</a:t>
                </a:r>
                <a:r>
                  <a:rPr lang="zh-CN" altLang="en-US"/>
                  <a:t>个智能体的最大感知半径</a:t>
                </a:r>
                <a:endParaRPr lang="en-US" altLang="zh-CN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EC909B1-E40F-4DF1-BB63-ABA96368D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61" y="5393312"/>
                <a:ext cx="5523286" cy="378245"/>
              </a:xfrm>
              <a:prstGeom prst="rect">
                <a:avLst/>
              </a:prstGeom>
              <a:blipFill>
                <a:blip r:embed="rId1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7B1EA4-88AA-4A0F-BBD2-1297766A361C}"/>
                  </a:ext>
                </a:extLst>
              </p:cNvPr>
              <p:cNvSpPr/>
              <p:nvPr/>
            </p:nvSpPr>
            <p:spPr>
              <a:xfrm>
                <a:off x="4180060" y="6014259"/>
                <a:ext cx="5523286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栅格</a:t>
                </a:r>
                <a:r>
                  <a:rPr lang="en-US" altLang="zh-CN"/>
                  <a:t>c</a:t>
                </a:r>
                <a:r>
                  <a:rPr lang="zh-CN" altLang="en-US"/>
                  <a:t>与第</a:t>
                </a:r>
                <a:r>
                  <a:rPr lang="en-US" altLang="zh-CN"/>
                  <a:t>i</a:t>
                </a:r>
                <a:r>
                  <a:rPr lang="zh-CN" altLang="en-US"/>
                  <a:t>个智能体欧式距离</a:t>
                </a:r>
                <a:endParaRPr lang="en-US" altLang="zh-CN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7B1EA4-88AA-4A0F-BBD2-1297766A3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060" y="6014259"/>
                <a:ext cx="5523286" cy="378245"/>
              </a:xfrm>
              <a:prstGeom prst="rect">
                <a:avLst/>
              </a:prstGeom>
              <a:blipFill>
                <a:blip r:embed="rId1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9F6F4849-03E1-4B0A-8BC8-46BC26D3CA16}"/>
              </a:ext>
            </a:extLst>
          </p:cNvPr>
          <p:cNvSpPr/>
          <p:nvPr/>
        </p:nvSpPr>
        <p:spPr>
          <a:xfrm>
            <a:off x="1308099" y="1690688"/>
            <a:ext cx="1744589" cy="787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2DEE4C-6C6B-49F0-A4BF-F59E03C89AD4}"/>
              </a:ext>
            </a:extLst>
          </p:cNvPr>
          <p:cNvSpPr txBox="1"/>
          <p:nvPr/>
        </p:nvSpPr>
        <p:spPr>
          <a:xfrm>
            <a:off x="848498" y="1302507"/>
            <a:ext cx="26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智能体栅格确定性计算：</a:t>
            </a:r>
          </a:p>
        </p:txBody>
      </p:sp>
    </p:spTree>
    <p:extLst>
      <p:ext uri="{BB962C8B-B14F-4D97-AF65-F5344CB8AC3E}">
        <p14:creationId xmlns:p14="http://schemas.microsoft.com/office/powerpoint/2010/main" val="13531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5974-3C98-442A-A4A6-047C06C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05" y="338386"/>
            <a:ext cx="10515600" cy="1325563"/>
          </a:xfrm>
        </p:spPr>
        <p:txBody>
          <a:bodyPr/>
          <a:lstStyle/>
          <a:p>
            <a:r>
              <a:rPr lang="en-US" altLang="zh-CN"/>
              <a:t>Belief Map(3/3)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8E6C6-1713-4997-BB59-4E3E25DAD91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2632452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8E6C6-1713-4997-BB59-4E3E25DAD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632452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D5CF46-5C7B-48D6-ADC5-EA9D0C660692}"/>
                  </a:ext>
                </a:extLst>
              </p:cNvPr>
              <p:cNvSpPr txBox="1"/>
              <p:nvPr/>
            </p:nvSpPr>
            <p:spPr>
              <a:xfrm>
                <a:off x="838201" y="2749896"/>
                <a:ext cx="3297702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滤波</a:t>
                </a:r>
                <a:r>
                  <a:rPr lang="en-US" altLang="zh-CN"/>
                  <a:t>-</a:t>
                </a:r>
                <a:r>
                  <a:rPr lang="zh-CN" altLang="en-US"/>
                  <a:t>位置：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D5CF46-5C7B-48D6-ADC5-EA9D0C66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749896"/>
                <a:ext cx="3297702" cy="435056"/>
              </a:xfrm>
              <a:prstGeom prst="rect">
                <a:avLst/>
              </a:prstGeom>
              <a:blipFill>
                <a:blip r:embed="rId3"/>
                <a:stretch>
                  <a:fillRect l="-1667" b="-1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230956-E8E4-4730-B29C-D56EEFA89344}"/>
                  </a:ext>
                </a:extLst>
              </p:cNvPr>
              <p:cNvSpPr/>
              <p:nvPr/>
            </p:nvSpPr>
            <p:spPr>
              <a:xfrm>
                <a:off x="3782513" y="2559039"/>
                <a:ext cx="4273586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用滤波方式得出来的目标</a:t>
                </a:r>
                <a:r>
                  <a:rPr lang="en-US" altLang="zh-CN"/>
                  <a:t>j</a:t>
                </a:r>
                <a:r>
                  <a:rPr lang="zh-CN" altLang="en-US"/>
                  <a:t>的状态估计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230956-E8E4-4730-B29C-D56EEFA89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13" y="2559039"/>
                <a:ext cx="4273586" cy="429220"/>
              </a:xfrm>
              <a:prstGeom prst="rect">
                <a:avLst/>
              </a:prstGeom>
              <a:blipFill>
                <a:blip r:embed="rId4"/>
                <a:stretch>
                  <a:fillRect r="-855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590E3B4E-736F-4AAD-8132-7A12282D7315}"/>
              </a:ext>
            </a:extLst>
          </p:cNvPr>
          <p:cNvSpPr/>
          <p:nvPr/>
        </p:nvSpPr>
        <p:spPr>
          <a:xfrm>
            <a:off x="3712220" y="2748162"/>
            <a:ext cx="47625" cy="567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4B8B8D-BB60-49C8-A973-B66BF91C79FC}"/>
                  </a:ext>
                </a:extLst>
              </p:cNvPr>
              <p:cNvSpPr/>
              <p:nvPr/>
            </p:nvSpPr>
            <p:spPr>
              <a:xfrm>
                <a:off x="3736032" y="3056596"/>
                <a:ext cx="6291274" cy="43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/>
                  <a:t>：目标</a:t>
                </a:r>
                <a:r>
                  <a:rPr lang="en-US" altLang="zh-CN"/>
                  <a:t>j</a:t>
                </a:r>
                <a:r>
                  <a:rPr lang="zh-CN" altLang="en-US"/>
                  <a:t>的二维正态分布概率密度函数（两个坐标轴）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4B8B8D-BB60-49C8-A973-B66BF91C7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32" y="3056596"/>
                <a:ext cx="6291274" cy="435056"/>
              </a:xfrm>
              <a:prstGeom prst="rect">
                <a:avLst/>
              </a:prstGeom>
              <a:blipFill>
                <a:blip r:embed="rId5"/>
                <a:stretch>
                  <a:fillRect l="-291" r="-97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8581E93-6161-4AAA-B01A-56A77EA6BE8D}"/>
                  </a:ext>
                </a:extLst>
              </p:cNvPr>
              <p:cNvSpPr/>
              <p:nvPr/>
            </p:nvSpPr>
            <p:spPr>
              <a:xfrm>
                <a:off x="838200" y="3909325"/>
                <a:ext cx="3860800" cy="616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距离：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𝑆𝐼𝑀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8581E93-6161-4AAA-B01A-56A77EA6B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9325"/>
                <a:ext cx="3860800" cy="616900"/>
              </a:xfrm>
              <a:prstGeom prst="rect">
                <a:avLst/>
              </a:prstGeom>
              <a:blipFill>
                <a:blip r:embed="rId6"/>
                <a:stretch>
                  <a:fillRect l="-1422" b="-14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9F6F4849-03E1-4B0A-8BC8-46BC26D3CA16}"/>
              </a:ext>
            </a:extLst>
          </p:cNvPr>
          <p:cNvSpPr/>
          <p:nvPr/>
        </p:nvSpPr>
        <p:spPr>
          <a:xfrm>
            <a:off x="2546793" y="1701248"/>
            <a:ext cx="923859" cy="787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2DEE4C-6C6B-49F0-A4BF-F59E03C89AD4}"/>
              </a:ext>
            </a:extLst>
          </p:cNvPr>
          <p:cNvSpPr txBox="1"/>
          <p:nvPr/>
        </p:nvSpPr>
        <p:spPr>
          <a:xfrm>
            <a:off x="848498" y="1302507"/>
            <a:ext cx="30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</a:t>
            </a:r>
            <a:r>
              <a:rPr lang="en-US" altLang="zh-CN"/>
              <a:t>belief</a:t>
            </a:r>
            <a:r>
              <a:rPr lang="zh-CN" altLang="en-US"/>
              <a:t>栅格可能性计算：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E5ED78-4EC1-48B8-A7CD-335EE45557D4}"/>
                  </a:ext>
                </a:extLst>
              </p:cNvPr>
              <p:cNvSpPr txBox="1"/>
              <p:nvPr/>
            </p:nvSpPr>
            <p:spPr>
              <a:xfrm>
                <a:off x="848498" y="5053403"/>
                <a:ext cx="6631802" cy="1527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原定：速度分布，每个栅格的速度分布计算差值过大</a:t>
                </a:r>
                <a:endParaRPr lang="en-US" altLang="zh-CN"/>
              </a:p>
              <a:p>
                <a:r>
                  <a:rPr lang="zh-CN" altLang="en-US"/>
                  <a:t>现定：余弦相似度，每个</a:t>
                </a:r>
                <a:r>
                  <a:rPr lang="zh-CN" altLang="en-US" u="sng"/>
                  <a:t>栅格和目标位置（估计出来的）构成的向量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/>
                  <a:t>与</a:t>
                </a:r>
                <a:r>
                  <a:rPr lang="zh-CN" altLang="en-US" u="sng"/>
                  <a:t>目标速度向量的余弦相似度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。同时利用目标速度的大小来修正余弦相似度，达到分布与速度大小相关的效果。利用</a:t>
                </a:r>
                <a:r>
                  <a:rPr lang="en-US" altLang="zh-CN"/>
                  <a:t>e</a:t>
                </a:r>
                <a:r>
                  <a:rPr lang="zh-CN" altLang="en-US"/>
                  <a:t>来平滑余弦相似度的影响，避免最后产生负值。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E5ED78-4EC1-48B8-A7CD-335EE455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8" y="5053403"/>
                <a:ext cx="6631802" cy="1527598"/>
              </a:xfrm>
              <a:prstGeom prst="rect">
                <a:avLst/>
              </a:prstGeom>
              <a:blipFill>
                <a:blip r:embed="rId7"/>
                <a:stretch>
                  <a:fillRect l="-735" t="-2390" r="-368" b="-5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括号 37">
            <a:extLst>
              <a:ext uri="{FF2B5EF4-FFF2-40B4-BE49-F238E27FC236}">
                <a16:creationId xmlns:a16="http://schemas.microsoft.com/office/drawing/2014/main" id="{9AD82453-4F13-47F1-B13A-FCD288914E2C}"/>
              </a:ext>
            </a:extLst>
          </p:cNvPr>
          <p:cNvSpPr/>
          <p:nvPr/>
        </p:nvSpPr>
        <p:spPr>
          <a:xfrm>
            <a:off x="4088278" y="3989673"/>
            <a:ext cx="47625" cy="567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D4ED50-0028-4AA2-910E-847343AE743A}"/>
              </a:ext>
            </a:extLst>
          </p:cNvPr>
          <p:cNvSpPr txBox="1"/>
          <p:nvPr/>
        </p:nvSpPr>
        <p:spPr>
          <a:xfrm>
            <a:off x="4264156" y="3811692"/>
            <a:ext cx="624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目标速度为</a:t>
            </a:r>
            <a:r>
              <a:rPr lang="en-US" altLang="zh-CN"/>
              <a:t>0</a:t>
            </a:r>
            <a:r>
              <a:rPr lang="zh-CN" altLang="en-US"/>
              <a:t>时，所有方向权重一样；</a:t>
            </a:r>
            <a:endParaRPr lang="en-US" altLang="zh-CN"/>
          </a:p>
          <a:p>
            <a:r>
              <a:rPr lang="zh-CN" altLang="en-US"/>
              <a:t>目标速度越大，与目标速度余弦相似度越大的方向，权重越高。</a:t>
            </a:r>
          </a:p>
        </p:txBody>
      </p:sp>
    </p:spTree>
    <p:extLst>
      <p:ext uri="{BB962C8B-B14F-4D97-AF65-F5344CB8AC3E}">
        <p14:creationId xmlns:p14="http://schemas.microsoft.com/office/powerpoint/2010/main" val="141462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5974-3C98-442A-A4A6-047C06C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Belief Map-History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76742-28A1-431B-933E-4D0A16C0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80" y="3309115"/>
            <a:ext cx="1922438" cy="1916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13C5E4-4EB0-443E-B3CC-163D1E4C784F}"/>
                  </a:ext>
                </a:extLst>
              </p:cNvPr>
              <p:cNvSpPr txBox="1"/>
              <p:nvPr/>
            </p:nvSpPr>
            <p:spPr>
              <a:xfrm>
                <a:off x="1581630" y="2590800"/>
                <a:ext cx="874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𝐵𝑀𝐻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13C5E4-4EB0-443E-B3CC-163D1E4C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30" y="2590800"/>
                <a:ext cx="874150" cy="276999"/>
              </a:xfrm>
              <a:prstGeom prst="rect">
                <a:avLst/>
              </a:prstGeom>
              <a:blipFill>
                <a:blip r:embed="rId3"/>
                <a:stretch>
                  <a:fillRect l="-4861" r="-20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D4B837-8A25-47A6-A970-A3765D38A39A}"/>
                  </a:ext>
                </a:extLst>
              </p:cNvPr>
              <p:cNvSpPr txBox="1"/>
              <p:nvPr/>
            </p:nvSpPr>
            <p:spPr>
              <a:xfrm>
                <a:off x="3296130" y="2590799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D4B837-8A25-47A6-A970-A3765D38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30" y="2590799"/>
                <a:ext cx="227626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476110-9555-4D43-89C8-1F88D880758D}"/>
                  </a:ext>
                </a:extLst>
              </p:cNvPr>
              <p:cNvSpPr txBox="1"/>
              <p:nvPr/>
            </p:nvSpPr>
            <p:spPr>
              <a:xfrm>
                <a:off x="3220904" y="3934209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476110-9555-4D43-89C8-1F88D8807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04" y="3934209"/>
                <a:ext cx="227626" cy="276999"/>
              </a:xfrm>
              <a:prstGeom prst="rect">
                <a:avLst/>
              </a:prstGeom>
              <a:blipFill>
                <a:blip r:embed="rId5"/>
                <a:stretch>
                  <a:fillRect l="-15789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52F4B6-8A5B-4712-A815-5F998AB6C2A3}"/>
                  </a:ext>
                </a:extLst>
              </p:cNvPr>
              <p:cNvSpPr txBox="1"/>
              <p:nvPr/>
            </p:nvSpPr>
            <p:spPr>
              <a:xfrm>
                <a:off x="4056443" y="2590798"/>
                <a:ext cx="123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𝑒𝑐𝑎𝑦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52F4B6-8A5B-4712-A815-5F998AB6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43" y="2590798"/>
                <a:ext cx="1236942" cy="276999"/>
              </a:xfrm>
              <a:prstGeom prst="rect">
                <a:avLst/>
              </a:prstGeom>
              <a:blipFill>
                <a:blip r:embed="rId6"/>
                <a:stretch>
                  <a:fillRect l="-3448" r="-34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>
            <a:extLst>
              <a:ext uri="{FF2B5EF4-FFF2-40B4-BE49-F238E27FC236}">
                <a16:creationId xmlns:a16="http://schemas.microsoft.com/office/drawing/2014/main" id="{ECC8CDBF-2C7B-4E2E-B0C4-520563752930}"/>
              </a:ext>
            </a:extLst>
          </p:cNvPr>
          <p:cNvSpPr/>
          <p:nvPr/>
        </p:nvSpPr>
        <p:spPr>
          <a:xfrm rot="5400000">
            <a:off x="4428824" y="1900316"/>
            <a:ext cx="276999" cy="1011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2D2AC7-4A90-4A43-B2E7-9283734E11B5}"/>
              </a:ext>
            </a:extLst>
          </p:cNvPr>
          <p:cNvSpPr txBox="1"/>
          <p:nvPr/>
        </p:nvSpPr>
        <p:spPr>
          <a:xfrm>
            <a:off x="3364293" y="182856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智能体速度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9F85EA-126E-4E52-B30E-A9C7CB5216D8}"/>
              </a:ext>
            </a:extLst>
          </p:cNvPr>
          <p:cNvSpPr txBox="1"/>
          <p:nvPr/>
        </p:nvSpPr>
        <p:spPr>
          <a:xfrm>
            <a:off x="4700271" y="1841024"/>
            <a:ext cx="116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A0CB8B-46D5-43B9-B619-68771F5A3067}"/>
                  </a:ext>
                </a:extLst>
              </p:cNvPr>
              <p:cNvSpPr txBox="1"/>
              <p:nvPr/>
            </p:nvSpPr>
            <p:spPr>
              <a:xfrm>
                <a:off x="4048133" y="3934209"/>
                <a:ext cx="123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𝑒𝑐𝑎𝑦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A0CB8B-46D5-43B9-B619-68771F5A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33" y="3934209"/>
                <a:ext cx="1236942" cy="276999"/>
              </a:xfrm>
              <a:prstGeom prst="rect">
                <a:avLst/>
              </a:prstGeom>
              <a:blipFill>
                <a:blip r:embed="rId7"/>
                <a:stretch>
                  <a:fillRect l="-3448" r="-3448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2A2859-A80B-45CE-B028-7D3E026E4AA2}"/>
                  </a:ext>
                </a:extLst>
              </p:cNvPr>
              <p:cNvSpPr txBox="1"/>
              <p:nvPr/>
            </p:nvSpPr>
            <p:spPr>
              <a:xfrm>
                <a:off x="5686298" y="2590798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2A2859-A80B-45CE-B028-7D3E026E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98" y="2590798"/>
                <a:ext cx="235641" cy="276999"/>
              </a:xfrm>
              <a:prstGeom prst="rect">
                <a:avLst/>
              </a:prstGeom>
              <a:blipFill>
                <a:blip r:embed="rId8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0DE15C9-06F1-4538-9AA2-3F0086EE2082}"/>
                  </a:ext>
                </a:extLst>
              </p:cNvPr>
              <p:cNvSpPr txBox="1"/>
              <p:nvPr/>
            </p:nvSpPr>
            <p:spPr>
              <a:xfrm>
                <a:off x="5639857" y="393420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0DE15C9-06F1-4538-9AA2-3F0086EE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57" y="3934209"/>
                <a:ext cx="235641" cy="276999"/>
              </a:xfrm>
              <a:prstGeom prst="rect">
                <a:avLst/>
              </a:prstGeom>
              <a:blipFill>
                <a:blip r:embed="rId9"/>
                <a:stretch>
                  <a:fillRect l="-17949" r="-1794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74E85D0-8F25-46C4-8549-FA497CA4B446}"/>
                  </a:ext>
                </a:extLst>
              </p:cNvPr>
              <p:cNvSpPr txBox="1"/>
              <p:nvPr/>
            </p:nvSpPr>
            <p:spPr>
              <a:xfrm>
                <a:off x="6574028" y="2590798"/>
                <a:ext cx="48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74E85D0-8F25-46C4-8549-FA497CA4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028" y="2590798"/>
                <a:ext cx="486222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802291B4-FCF1-49A5-9604-D0A8B3190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2" y="3309115"/>
            <a:ext cx="1922438" cy="1916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D64F4D-58BF-475E-8893-3B98556F6D47}"/>
                  </a:ext>
                </a:extLst>
              </p:cNvPr>
              <p:cNvSpPr txBox="1"/>
              <p:nvPr/>
            </p:nvSpPr>
            <p:spPr>
              <a:xfrm>
                <a:off x="8550425" y="259079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D64F4D-58BF-475E-8893-3B98556F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425" y="2590797"/>
                <a:ext cx="235641" cy="276999"/>
              </a:xfrm>
              <a:prstGeom prst="rect">
                <a:avLst/>
              </a:prstGeom>
              <a:blipFill>
                <a:blip r:embed="rId12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F5B1A-F0AC-469D-9073-66F0FA062261}"/>
                  </a:ext>
                </a:extLst>
              </p:cNvPr>
              <p:cNvSpPr txBox="1"/>
              <p:nvPr/>
            </p:nvSpPr>
            <p:spPr>
              <a:xfrm>
                <a:off x="8550425" y="3990205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F5B1A-F0AC-469D-9073-66F0FA062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425" y="3990205"/>
                <a:ext cx="235641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3619F1-259F-4B38-8C10-F42B62E5659A}"/>
                  </a:ext>
                </a:extLst>
              </p:cNvPr>
              <p:cNvSpPr txBox="1"/>
              <p:nvPr/>
            </p:nvSpPr>
            <p:spPr>
              <a:xfrm>
                <a:off x="9443140" y="2590797"/>
                <a:ext cx="6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𝐵𝑀𝐻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3619F1-259F-4B38-8C10-F42B62E5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140" y="2590797"/>
                <a:ext cx="654538" cy="276999"/>
              </a:xfrm>
              <a:prstGeom prst="rect">
                <a:avLst/>
              </a:prstGeom>
              <a:blipFill>
                <a:blip r:embed="rId14"/>
                <a:stretch>
                  <a:fillRect l="-6542" r="-18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89F7D453-446F-49CD-A15D-59B3C85D8D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23" y="3309115"/>
            <a:ext cx="1922438" cy="19161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E4E4DD2-04A8-4EA4-8BDD-230E9E100190}"/>
              </a:ext>
            </a:extLst>
          </p:cNvPr>
          <p:cNvSpPr txBox="1"/>
          <p:nvPr/>
        </p:nvSpPr>
        <p:spPr>
          <a:xfrm>
            <a:off x="970732" y="5416237"/>
            <a:ext cx="1038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当前时刻的</a:t>
            </a:r>
            <a:r>
              <a:rPr lang="en-US" altLang="zh-CN"/>
              <a:t>BMH</a:t>
            </a:r>
            <a:r>
              <a:rPr lang="zh-CN" altLang="en-US"/>
              <a:t>等于上一时刻的</a:t>
            </a:r>
            <a:r>
              <a:rPr lang="en-US" altLang="zh-CN"/>
              <a:t>BMH</a:t>
            </a:r>
            <a:r>
              <a:rPr lang="zh-CN" altLang="en-US"/>
              <a:t>衰减后，再加上当前时刻的</a:t>
            </a:r>
            <a:r>
              <a:rPr lang="en-US" altLang="zh-CN"/>
              <a:t>BM</a:t>
            </a:r>
            <a:r>
              <a:rPr lang="zh-CN" altLang="en-US"/>
              <a:t>。可以实现保存目标一定时间窗口内的位置信息，窗口大小由智能体速度和目标速度确定。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E8754D-E8C5-48CF-B5E4-FC824566DDB3}"/>
              </a:ext>
            </a:extLst>
          </p:cNvPr>
          <p:cNvSpPr txBox="1"/>
          <p:nvPr/>
        </p:nvSpPr>
        <p:spPr>
          <a:xfrm>
            <a:off x="8240453" y="2267514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5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552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2022.07.19</vt:lpstr>
      <vt:lpstr>会议纪要</vt:lpstr>
      <vt:lpstr>Belief Map(1/3)</vt:lpstr>
      <vt:lpstr>Belief Map(2/3)</vt:lpstr>
      <vt:lpstr>Belief Map(3/3)</vt:lpstr>
      <vt:lpstr>Belief Map-History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2022.07.19</dc:title>
  <dc:creator>Taylore Zhou</dc:creator>
  <cp:lastModifiedBy>Taylore Zhou</cp:lastModifiedBy>
  <cp:revision>22</cp:revision>
  <dcterms:created xsi:type="dcterms:W3CDTF">2022-07-19T10:12:24Z</dcterms:created>
  <dcterms:modified xsi:type="dcterms:W3CDTF">2022-08-24T13:10:41Z</dcterms:modified>
</cp:coreProperties>
</file>