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0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19DC-B7C4-4412-9A91-263C1C07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B5235-A0A5-4812-9AE8-6E5040CC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D163-BA94-4837-8637-76162AA7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75B78-A2FF-480A-A0C8-F10A90A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EC56C-9A79-4CF9-89B7-16CF6522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9664-1E00-495F-BF01-5F6E4E14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B41BC-0103-4AFA-9291-0C840C940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691C7-18EF-45C0-8F3A-6EA178ED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AB1EA-05A6-40D3-A956-5EFD01BE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8CEEA-7CE2-4D7B-A48C-86344860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7F475-5AF3-4949-9E37-DBE64D1F7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97823-30A2-44E8-84D8-979C25EF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FC0DD-6E35-438E-908F-3C948FE2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C6655-E889-4AF7-B4F3-F4C2FA81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09CCF-25C0-4A02-B12E-E12D4EC1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8AE7-0DAF-4496-8CC5-628CA0A0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3F72D-BBE9-471D-B992-60B47235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602F-94B7-4AB6-BA66-CE12270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E0029-E9BC-421D-8E03-30B0EEAD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5B6B3-191C-4365-B579-25FE0BAF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C964-15EE-4D04-A3F7-3631B61A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B8973-7906-4AD3-A5C3-8708F38D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04E6-C88A-4540-B9DE-499D2488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042C3-D7DE-438D-9304-FBB0E150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C84CA-D001-4C49-9B27-B0E9FE56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6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F286-8FB2-403D-9E92-C2D5DF7A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9644-3F56-4D16-A02B-BCB362290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546B7-C95C-4661-98D1-7E5525D1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FE3FF-FCAB-4B29-8351-4389387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0856E-7C71-486C-A461-49DB7988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823C1-2F57-4329-AAC1-25556B41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2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7919-79AF-41D5-8732-4923967F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0DCE8-337B-4D22-9F07-4BC022D2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A4801-CAAA-4EBA-AD6C-21042BD8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3CF86-6C70-43C1-8C01-885E09D8A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E1F12-71AA-4A3C-AA7B-84ABC778D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8D5EBC-B6F0-4A38-9ACA-35E225FA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EA7AE4-FA50-4810-AC65-A336A851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00DB6C-D0E0-4D47-AAD9-C2CFE33F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3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975E-A991-444B-B4D6-40D4F1C2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A5D40-2F45-46E4-8584-FDB8C3E5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7EB4ED-B726-4DBE-9F7A-0A0B2EC4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2C01C-D81C-46F8-B801-C9059773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A2217-F76A-463A-B810-347BF91A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2547E-A31E-4538-A904-B718C214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0F43A-02B2-4401-916A-3E90FB5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64CE-E284-4483-9E7A-DB0FFF92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1E600-E12A-404F-9131-E8F516BB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9A0B8-1B73-4336-A94A-B54A9783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8FC44-4C1C-40D3-8060-84B5C3DC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AA3C2-2B08-4F93-A857-70579A7F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8C565-6CE9-4C09-9E21-B9F1EC7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8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A8F0E-FD1D-4C29-8F18-2B83BB71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EE6A2-A56E-425F-AF51-3302B033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5B875-2A11-41AE-AB0F-DA57837F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B43A9-F553-41C9-B6B0-5FDDAC2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F02C-EA33-4F13-AFA3-1009AC7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E5C05-FBB7-4A53-9A76-9BBC8FCA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A637F1-1BCF-4EFD-BFBC-71BD2C2A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F5248-3001-4E04-9021-C1A58BEB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D0D85-1D23-47C9-B05E-CB3A6C6C8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908B-C83B-4FC8-88D9-865D379BD20A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8E2DB-75D3-413C-A899-CA94062E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DA0B7-C840-4484-B453-07C498F1D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AC76-18E6-48B4-A073-750FA634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1AA-24AE-4A60-9026-CC9B444D7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20220817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70C51-6971-4594-8CB9-98142C6CE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66CCF-0D92-406E-8050-F400E9DB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8CF1F-5760-41B2-B461-CDA6AD69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BM</a:t>
            </a:r>
            <a:r>
              <a:rPr lang="zh-CN" altLang="en-US"/>
              <a:t>模块</a:t>
            </a:r>
            <a:r>
              <a:rPr lang="en-US" altLang="zh-CN"/>
              <a:t>bug</a:t>
            </a:r>
            <a:r>
              <a:rPr lang="zh-CN" altLang="en-US"/>
              <a:t>修复（</a:t>
            </a:r>
            <a:r>
              <a:rPr lang="zh-CN" altLang="en-US">
                <a:solidFill>
                  <a:srgbClr val="00B050"/>
                </a:solidFill>
              </a:rPr>
              <a:t>效果</a:t>
            </a:r>
            <a:r>
              <a:rPr lang="zh-CN" altLang="en-US"/>
              <a:t>）</a:t>
            </a:r>
            <a:endParaRPr lang="en-US" altLang="zh-CN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/>
              <a:t>与</a:t>
            </a:r>
            <a:r>
              <a:rPr lang="en-US" altLang="zh-CN"/>
              <a:t>BM</a:t>
            </a:r>
            <a:r>
              <a:rPr lang="zh-CN" altLang="en-US"/>
              <a:t>相关的奖励函数设定（</a:t>
            </a:r>
            <a:r>
              <a:rPr lang="zh-CN" altLang="en-US">
                <a:solidFill>
                  <a:srgbClr val="FF0000"/>
                </a:solidFill>
              </a:rPr>
              <a:t>搁置</a:t>
            </a:r>
            <a:r>
              <a:rPr lang="zh-CN" altLang="en-US"/>
              <a:t>）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多步预测相关实验（</a:t>
            </a:r>
            <a:r>
              <a:rPr lang="zh-CN" altLang="en-US">
                <a:solidFill>
                  <a:srgbClr val="FF0000"/>
                </a:solidFill>
              </a:rPr>
              <a:t>搁置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3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94140-2A2D-4EA8-AFC8-3D652D07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模块效果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C22B31-C681-4E62-8B58-50C8E5B0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4144" cy="45656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E1555C-3E3A-4EEE-82F9-943CEB870C1B}"/>
              </a:ext>
            </a:extLst>
          </p:cNvPr>
          <p:cNvSpPr txBox="1"/>
          <p:nvPr/>
        </p:nvSpPr>
        <p:spPr>
          <a:xfrm>
            <a:off x="838200" y="1506022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空图</a:t>
            </a:r>
          </a:p>
        </p:txBody>
      </p:sp>
    </p:spTree>
    <p:extLst>
      <p:ext uri="{BB962C8B-B14F-4D97-AF65-F5344CB8AC3E}">
        <p14:creationId xmlns:p14="http://schemas.microsoft.com/office/powerpoint/2010/main" val="12846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F9DA-F9B3-4E76-9B7D-5E595AB1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88FE22-147F-44E0-94A4-E456A3D12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22453"/>
              </p:ext>
            </p:extLst>
          </p:nvPr>
        </p:nvGraphicFramePr>
        <p:xfrm>
          <a:off x="1126272" y="2186285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39C939E4-53A1-4E18-B654-BAE785ACB832}"/>
              </a:ext>
            </a:extLst>
          </p:cNvPr>
          <p:cNvSpPr/>
          <p:nvPr/>
        </p:nvSpPr>
        <p:spPr>
          <a:xfrm>
            <a:off x="3101929" y="302703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5F0F53-A7AF-490F-9800-B53887980726}"/>
              </a:ext>
            </a:extLst>
          </p:cNvPr>
          <p:cNvSpPr/>
          <p:nvPr/>
        </p:nvSpPr>
        <p:spPr>
          <a:xfrm>
            <a:off x="2388071" y="4047616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CA7BDB-D98C-4878-A64C-42850B68FAAF}"/>
              </a:ext>
            </a:extLst>
          </p:cNvPr>
          <p:cNvCxnSpPr>
            <a:cxnSpLocks/>
          </p:cNvCxnSpPr>
          <p:nvPr/>
        </p:nvCxnSpPr>
        <p:spPr>
          <a:xfrm flipV="1">
            <a:off x="3160402" y="2307774"/>
            <a:ext cx="20136" cy="7192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57493A8-D7B3-4F69-9463-13ACB6293716}"/>
              </a:ext>
            </a:extLst>
          </p:cNvPr>
          <p:cNvSpPr/>
          <p:nvPr/>
        </p:nvSpPr>
        <p:spPr>
          <a:xfrm>
            <a:off x="1526542" y="4072955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A90B66-44D3-45EE-AA4D-38BF6FB3D215}"/>
              </a:ext>
            </a:extLst>
          </p:cNvPr>
          <p:cNvCxnSpPr>
            <a:cxnSpLocks/>
          </p:cNvCxnSpPr>
          <p:nvPr/>
        </p:nvCxnSpPr>
        <p:spPr>
          <a:xfrm flipH="1" flipV="1">
            <a:off x="1718801" y="4152436"/>
            <a:ext cx="627628" cy="119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431336-0AAA-495F-8E7B-7CF484FFACEC}"/>
              </a:ext>
            </a:extLst>
          </p:cNvPr>
          <p:cNvCxnSpPr>
            <a:cxnSpLocks/>
          </p:cNvCxnSpPr>
          <p:nvPr/>
        </p:nvCxnSpPr>
        <p:spPr>
          <a:xfrm>
            <a:off x="3354606" y="3134445"/>
            <a:ext cx="599113" cy="144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2D6131B-E3A4-458A-944F-4E9D5240676A}"/>
              </a:ext>
            </a:extLst>
          </p:cNvPr>
          <p:cNvSpPr/>
          <p:nvPr/>
        </p:nvSpPr>
        <p:spPr>
          <a:xfrm>
            <a:off x="3882621" y="3007294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B537A40-681B-4BBE-A530-44E84EF16010}"/>
              </a:ext>
            </a:extLst>
          </p:cNvPr>
          <p:cNvSpPr/>
          <p:nvPr/>
        </p:nvSpPr>
        <p:spPr>
          <a:xfrm>
            <a:off x="3084408" y="221103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0B400AF-0E09-48E5-A424-AAC7837D7492}"/>
              </a:ext>
            </a:extLst>
          </p:cNvPr>
          <p:cNvSpPr/>
          <p:nvPr/>
        </p:nvSpPr>
        <p:spPr>
          <a:xfrm>
            <a:off x="2346429" y="491535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1B2632-EE27-471C-9972-F6266F14A392}"/>
              </a:ext>
            </a:extLst>
          </p:cNvPr>
          <p:cNvCxnSpPr>
            <a:cxnSpLocks/>
          </p:cNvCxnSpPr>
          <p:nvPr/>
        </p:nvCxnSpPr>
        <p:spPr>
          <a:xfrm flipH="1">
            <a:off x="2465752" y="4291137"/>
            <a:ext cx="4166" cy="7183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785E211-1F26-45F4-8A01-F60CDE75EC59}"/>
              </a:ext>
            </a:extLst>
          </p:cNvPr>
          <p:cNvSpPr/>
          <p:nvPr/>
        </p:nvSpPr>
        <p:spPr>
          <a:xfrm>
            <a:off x="1718801" y="2302478"/>
            <a:ext cx="2234918" cy="270704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DE7FD1-FBAA-4FF7-AFFA-B592A591C65D}"/>
                  </a:ext>
                </a:extLst>
              </p:cNvPr>
              <p:cNvSpPr txBox="1"/>
              <p:nvPr/>
            </p:nvSpPr>
            <p:spPr>
              <a:xfrm>
                <a:off x="6096000" y="2083964"/>
                <a:ext cx="486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多个节点：</a:t>
                </a:r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zh-CN" altLang="en-US"/>
                  <a:t>考虑利用凸包</a:t>
                </a:r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zh-CN" altLang="en-US"/>
                  <a:t>将原位置点进行移动后获得凸包，移动的距离为超参数（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/>
                  <a:t>）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CDE7FD1-FBAA-4FF7-AFFA-B592A59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3964"/>
                <a:ext cx="4862733" cy="1200329"/>
              </a:xfrm>
              <a:prstGeom prst="rect">
                <a:avLst/>
              </a:prstGeom>
              <a:blipFill>
                <a:blip r:embed="rId2"/>
                <a:stretch>
                  <a:fillRect l="-1003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DC92C7-1D85-4D6E-972B-0023F8FD1D96}"/>
                  </a:ext>
                </a:extLst>
              </p:cNvPr>
              <p:cNvSpPr/>
              <p:nvPr/>
            </p:nvSpPr>
            <p:spPr>
              <a:xfrm>
                <a:off x="2493764" y="4418940"/>
                <a:ext cx="361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DC92C7-1D85-4D6E-972B-0023F8FD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64" y="4418940"/>
                <a:ext cx="361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7F4F63C-B4EA-478A-835E-F40C3CB162ED}"/>
                  </a:ext>
                </a:extLst>
              </p:cNvPr>
              <p:cNvSpPr/>
              <p:nvPr/>
            </p:nvSpPr>
            <p:spPr>
              <a:xfrm>
                <a:off x="1816473" y="4139056"/>
                <a:ext cx="361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7F4F63C-B4EA-478A-835E-F40C3CB16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73" y="4139056"/>
                <a:ext cx="36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4D43FF-3AC9-464E-8A72-DDA0BE2BC5E8}"/>
                  </a:ext>
                </a:extLst>
              </p:cNvPr>
              <p:cNvSpPr/>
              <p:nvPr/>
            </p:nvSpPr>
            <p:spPr>
              <a:xfrm>
                <a:off x="3394538" y="3134615"/>
                <a:ext cx="361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4D43FF-3AC9-464E-8A72-DDA0BE2BC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38" y="3134615"/>
                <a:ext cx="3612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74AEB17-2292-43B7-B0F7-3DEAE001AEB2}"/>
                  </a:ext>
                </a:extLst>
              </p:cNvPr>
              <p:cNvSpPr/>
              <p:nvPr/>
            </p:nvSpPr>
            <p:spPr>
              <a:xfrm>
                <a:off x="2843085" y="2315287"/>
                <a:ext cx="361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74AEB17-2292-43B7-B0F7-3DEAE001A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85" y="2315287"/>
                <a:ext cx="3612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5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94140-2A2D-4EA8-AFC8-3D652D07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模块实验计划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0A41F0-0179-4EA8-8F0B-63E74B923994}"/>
              </a:ext>
            </a:extLst>
          </p:cNvPr>
          <p:cNvSpPr txBox="1"/>
          <p:nvPr/>
        </p:nvSpPr>
        <p:spPr>
          <a:xfrm>
            <a:off x="838200" y="1635687"/>
            <a:ext cx="8348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BM</a:t>
            </a:r>
            <a:r>
              <a:rPr lang="zh-CN" altLang="en-US"/>
              <a:t>模块实验需要回答两个问题：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BM</a:t>
            </a:r>
            <a:r>
              <a:rPr lang="zh-CN" altLang="en-US"/>
              <a:t>对</a:t>
            </a:r>
            <a:r>
              <a:rPr lang="zh-CN" altLang="en-US">
                <a:solidFill>
                  <a:srgbClr val="00B050"/>
                </a:solidFill>
              </a:rPr>
              <a:t>多智能体协作</a:t>
            </a:r>
            <a:r>
              <a:rPr lang="zh-CN" altLang="en-US"/>
              <a:t>是否有帮助？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BM</a:t>
            </a:r>
            <a:r>
              <a:rPr lang="zh-CN" altLang="en-US"/>
              <a:t>是否对</a:t>
            </a:r>
            <a:r>
              <a:rPr lang="zh-CN" altLang="en-US">
                <a:solidFill>
                  <a:srgbClr val="00B050"/>
                </a:solidFill>
              </a:rPr>
              <a:t>导航</a:t>
            </a:r>
            <a:r>
              <a:rPr lang="zh-CN" altLang="en-US"/>
              <a:t>有帮助？（绕开墙体）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利用凸包缩小</a:t>
            </a:r>
            <a:r>
              <a:rPr lang="en-US" altLang="zh-CN"/>
              <a:t>BM</a:t>
            </a:r>
            <a:r>
              <a:rPr lang="zh-CN" altLang="en-US"/>
              <a:t>计算范围，对时间和</a:t>
            </a:r>
            <a:r>
              <a:rPr lang="en-US" altLang="zh-CN"/>
              <a:t>reward</a:t>
            </a:r>
            <a:r>
              <a:rPr lang="zh-CN" altLang="en-US"/>
              <a:t>的影响？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实验方法：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对问题</a:t>
            </a:r>
            <a:r>
              <a:rPr lang="en-US" altLang="zh-CN"/>
              <a:t>1</a:t>
            </a:r>
            <a:r>
              <a:rPr lang="zh-CN" altLang="en-US"/>
              <a:t>，以智能体数量比目标数量少为基础，验证</a:t>
            </a:r>
            <a:r>
              <a:rPr lang="en-US" altLang="zh-CN"/>
              <a:t>1a4t, 2a4t, 3a4t, 4a4t</a:t>
            </a:r>
            <a:r>
              <a:rPr lang="zh-CN" altLang="en-US"/>
              <a:t>情况下的实验效果，对比原方法和</a:t>
            </a:r>
            <a:r>
              <a:rPr lang="en-US" altLang="zh-CN"/>
              <a:t>BM</a:t>
            </a:r>
            <a:r>
              <a:rPr lang="zh-CN" altLang="en-US"/>
              <a:t>方法的效果差距。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对问题</a:t>
            </a:r>
            <a:r>
              <a:rPr lang="en-US" altLang="zh-CN"/>
              <a:t>2</a:t>
            </a:r>
            <a:r>
              <a:rPr lang="zh-CN" altLang="en-US"/>
              <a:t>，以论文</a:t>
            </a:r>
            <a:r>
              <a:rPr lang="en-US" altLang="zh-CN"/>
              <a:t>[1]</a:t>
            </a:r>
            <a:r>
              <a:rPr lang="zh-CN" altLang="en-US"/>
              <a:t>提出的实验方法为基础，预设</a:t>
            </a:r>
            <a:r>
              <a:rPr lang="en-US" altLang="zh-CN"/>
              <a:t>12</a:t>
            </a:r>
            <a:r>
              <a:rPr lang="zh-CN" altLang="en-US"/>
              <a:t>种基础障碍物（</a:t>
            </a:r>
            <a:r>
              <a:rPr lang="en-US" altLang="zh-CN"/>
              <a:t>8</a:t>
            </a:r>
            <a:r>
              <a:rPr lang="zh-CN" altLang="en-US"/>
              <a:t>种在训练中使用，</a:t>
            </a:r>
            <a:r>
              <a:rPr lang="en-US" altLang="zh-CN"/>
              <a:t>4</a:t>
            </a:r>
            <a:r>
              <a:rPr lang="zh-CN" altLang="en-US"/>
              <a:t>种在测试中使用）。设置两种实验，第一种是训练和测试，都使用图</a:t>
            </a:r>
            <a:r>
              <a:rPr lang="en-US" altLang="zh-CN"/>
              <a:t>(a)</a:t>
            </a:r>
            <a:r>
              <a:rPr lang="zh-CN" altLang="en-US"/>
              <a:t>中的八种障碍物，验证</a:t>
            </a:r>
            <a:r>
              <a:rPr lang="zh-CN" altLang="en-US">
                <a:solidFill>
                  <a:srgbClr val="FF0000"/>
                </a:solidFill>
              </a:rPr>
              <a:t>模型的导航能力</a:t>
            </a:r>
            <a:r>
              <a:rPr lang="zh-CN" altLang="en-US"/>
              <a:t>。第二种是训练使用图</a:t>
            </a:r>
            <a:r>
              <a:rPr lang="en-US" altLang="zh-CN"/>
              <a:t>(a)</a:t>
            </a:r>
            <a:r>
              <a:rPr lang="zh-CN" altLang="en-US"/>
              <a:t>的八种，测试使用图</a:t>
            </a:r>
            <a:r>
              <a:rPr lang="en-US" altLang="zh-CN"/>
              <a:t>(b)</a:t>
            </a:r>
            <a:r>
              <a:rPr lang="zh-CN" altLang="en-US"/>
              <a:t>的四种，验证</a:t>
            </a:r>
            <a:r>
              <a:rPr lang="zh-CN" altLang="en-US">
                <a:solidFill>
                  <a:srgbClr val="FF0000"/>
                </a:solidFill>
              </a:rPr>
              <a:t>模型的泛化能力</a:t>
            </a:r>
            <a:r>
              <a:rPr lang="zh-CN" altLang="en-US"/>
              <a:t>。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考虑不同的凸包超参数，导出不同的时间消耗和</a:t>
            </a:r>
            <a:r>
              <a:rPr lang="en-US" altLang="zh-CN"/>
              <a:t>reward</a:t>
            </a:r>
            <a:r>
              <a:rPr lang="zh-CN" altLang="en-US"/>
              <a:t>结果。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DC4D1A-4499-4DDD-800A-76E0BCB4B039}"/>
              </a:ext>
            </a:extLst>
          </p:cNvPr>
          <p:cNvSpPr/>
          <p:nvPr/>
        </p:nvSpPr>
        <p:spPr>
          <a:xfrm>
            <a:off x="6790006" y="0"/>
            <a:ext cx="5401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[1]Learning to Track Dynamic Targets in Partially Known Environments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3A683-C79D-45E9-B4E5-AAEFFE59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02" y="3360601"/>
            <a:ext cx="2834649" cy="34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E927-5390-4CF9-BE44-F428BFAD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Reward</a:t>
            </a:r>
            <a:r>
              <a:rPr lang="zh-CN" altLang="en-US"/>
              <a:t>的构建思考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22283-3741-4810-A0D9-1B150E3D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主要考虑两个点：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当前时刻信息</a:t>
            </a:r>
            <a:r>
              <a:rPr lang="en-US" altLang="zh-CN"/>
              <a:t>-&gt;BM</a:t>
            </a:r>
            <a:r>
              <a:rPr lang="zh-CN" altLang="en-US"/>
              <a:t>覆盖比例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历史信息</a:t>
            </a:r>
            <a:r>
              <a:rPr lang="en-US" altLang="zh-CN"/>
              <a:t>-&gt;BM</a:t>
            </a:r>
            <a:r>
              <a:rPr lang="zh-CN" altLang="en-US"/>
              <a:t>覆盖比例与上一时刻的</a:t>
            </a:r>
            <a:r>
              <a:rPr lang="zh-CN" altLang="en-US">
                <a:solidFill>
                  <a:srgbClr val="FF0000"/>
                </a:solidFill>
              </a:rPr>
              <a:t>差值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奖励设定的目标：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当前时刻</a:t>
            </a:r>
            <a:r>
              <a:rPr lang="en-US" altLang="zh-CN"/>
              <a:t>BM</a:t>
            </a:r>
            <a:r>
              <a:rPr lang="zh-CN" altLang="en-US"/>
              <a:t>覆盖比例尽可能大，极限情况完全被覆盖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用</a:t>
            </a:r>
            <a:r>
              <a:rPr lang="zh-CN" altLang="en-US">
                <a:solidFill>
                  <a:srgbClr val="FF0000"/>
                </a:solidFill>
              </a:rPr>
              <a:t>差值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引导智能体顺着梯度方向前进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CN"/>
          </a:p>
          <a:p>
            <a:pPr marL="514350" indent="-514350"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338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20220817</vt:lpstr>
      <vt:lpstr>会议纪要</vt:lpstr>
      <vt:lpstr>BM模块效果</vt:lpstr>
      <vt:lpstr>BM划分</vt:lpstr>
      <vt:lpstr>BM模块实验计划</vt:lpstr>
      <vt:lpstr>Reward的构建思考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20220817</dc:title>
  <dc:creator>Taylore Zhou</dc:creator>
  <cp:lastModifiedBy>Taylore Zhou</cp:lastModifiedBy>
  <cp:revision>14</cp:revision>
  <dcterms:created xsi:type="dcterms:W3CDTF">2022-08-17T12:38:21Z</dcterms:created>
  <dcterms:modified xsi:type="dcterms:W3CDTF">2022-08-17T13:50:03Z</dcterms:modified>
</cp:coreProperties>
</file>