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7ba913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7ba913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7ba913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87ba913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af1a1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af1a1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7ba913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7ba913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7328c63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7328c6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7ba913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7ba913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7ba913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7ba913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7ba913e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7ba913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7ba913e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7ba913e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7ba913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7ba913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7ba913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7ba913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7ba913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7ba913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7ba913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7ba913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journals.plos.org/plosone/article?id=10.1371/journal.pone.0092137" TargetMode="External"/><Relationship Id="rId4" Type="http://schemas.openxmlformats.org/officeDocument/2006/relationships/hyperlink" Target="http://www.coldvision.io/2017/03/23/vehicle-detection-using-opencv-svm-classifier/" TargetMode="External"/><Relationship Id="rId11" Type="http://schemas.openxmlformats.org/officeDocument/2006/relationships/hyperlink" Target="http://www.learnopencv.com/histogram-of-oriented-gradients/" TargetMode="External"/><Relationship Id="rId10" Type="http://schemas.openxmlformats.org/officeDocument/2006/relationships/hyperlink" Target="http://www.svm-tutorial.com/2014/11/svm-understanding-math-part-2/#hyperplane-equation" TargetMode="External"/><Relationship Id="rId9" Type="http://schemas.openxmlformats.org/officeDocument/2006/relationships/hyperlink" Target="http://www.svm-tutorial.com/2014/11/svm-understanding-math-part-2/#hyperplane-equation" TargetMode="External"/><Relationship Id="rId5" Type="http://schemas.openxmlformats.org/officeDocument/2006/relationships/hyperlink" Target="https://arxiv.org/pdf/1702.01721.pdf" TargetMode="External"/><Relationship Id="rId6" Type="http://schemas.openxmlformats.org/officeDocument/2006/relationships/hyperlink" Target="http://www.junshengfu.github.io/vehicle-detection/" TargetMode="External"/><Relationship Id="rId7" Type="http://schemas.openxmlformats.org/officeDocument/2006/relationships/hyperlink" Target="http://www.chatbotslife.com/vehicle-detection-and-tracking-using-computer-vision-baea4df65906" TargetMode="External"/><Relationship Id="rId8" Type="http://schemas.openxmlformats.org/officeDocument/2006/relationships/hyperlink" Target="http://www.docs.opencv.org/2.4/doc/tutorials/ml/introduction_to_svm/introduction_to_svm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udacity/self-driving-car/tree/master/annotation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75" y="3584025"/>
            <a:ext cx="1433250" cy="13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Vehicle Detect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42000" y="3584025"/>
            <a:ext cx="3591600" cy="1316700"/>
          </a:xfrm>
          <a:prstGeom prst="cube">
            <a:avLst>
              <a:gd fmla="val 1728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B2E83"/>
                </a:solidFill>
              </a:rPr>
              <a:t>Adam Ali, Taylor Brady</a:t>
            </a:r>
            <a:endParaRPr sz="2000">
              <a:solidFill>
                <a:srgbClr val="4B2E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B2E83"/>
                </a:solidFill>
              </a:rPr>
              <a:t>CSS 487 A</a:t>
            </a:r>
            <a:endParaRPr sz="2000">
              <a:solidFill>
                <a:srgbClr val="4B2E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</a:rPr>
              <a:t>December 3, 2018</a:t>
            </a:r>
            <a:endParaRPr sz="2000">
              <a:solidFill>
                <a:srgbClr val="4B2E8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163" y="912813"/>
            <a:ext cx="34956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921200" y="9688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A discriminative classifier.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Relies on the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Hyperplane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Scales with high dimensions.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Maximizes the minimum distance to any one data point.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75" y="1197850"/>
            <a:ext cx="3568325" cy="35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257300" y="41988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[4]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Sliding Window Search / Heatmap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510300" y="9688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data were convenient 64x64 images.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Test images are typically scenes of unspecified size.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Simulate training data parameters: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Slide 64x64 patch in raster order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Find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HOG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Input to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75" y="1180573"/>
            <a:ext cx="4596300" cy="146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475" y="3312138"/>
            <a:ext cx="4596300" cy="14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8756200" y="24012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8756200" y="43779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773" y="2948741"/>
            <a:ext cx="2945325" cy="209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775" y="857825"/>
            <a:ext cx="2945325" cy="20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50" y="857825"/>
            <a:ext cx="2945325" cy="3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013" y="2690575"/>
            <a:ext cx="2311925" cy="19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Going Forward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510300" y="968875"/>
            <a:ext cx="2871000" cy="38640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Brand recognition: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Analyze individual features (design language)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Lamps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Grilles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Bumpers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Rooflines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for APBs.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00" y="952725"/>
            <a:ext cx="5357108" cy="3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804925" y="4491775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94075" y="792575"/>
            <a:ext cx="81234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[0] Bratanič, Blaž, et al. “Real-Time Rotation Estimation Using Histograms of Oriented Gradients.” </a:t>
            </a:r>
            <a:r>
              <a:rPr i="1"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PLOS ONE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Public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Library of Science,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www.journals.plos.org/plosone/article?id=10.1371/journal.pone.0092137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[1] Claudiu. “Vehicle Detection Using OpenCV and SVM Classifier.” </a:t>
            </a:r>
            <a:r>
              <a:rPr i="1"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Cold Vision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23 Mar. 2017,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www.coldvision.io/2017/03/23/vehicle-detection-using-opencv-svm-classifier/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[2] Dehghan, et al. “View Independent Vehicle Make, Model and Color Recognition Using Convolutional Neural Network.” 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Computer Vision Lab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Sighthound Inc., 6 Feb. 2017,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https://arxiv.org/pdf/1702.01721.pdf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[3] Fu, Junsheng. “Vehicle Detection for Autonomous Driving.” </a:t>
            </a:r>
            <a:r>
              <a:rPr i="1"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Github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28 Mar. 2018,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junshengfu.github.io/vehicle-detection/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[4] Gunzi, Arnaldo. “Vehicle Detection and Tracking Using Computer Vision.”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Chatbots Life,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7 Mar. 2017,  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www.chatbotslife.com/vehicle-detection-and-tracking-using-computer-vision-baea4df65906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[5] “Introduction to Support Vector Machines.” </a:t>
            </a:r>
            <a:r>
              <a:rPr i="1"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OpenCV 2.4.13.7 Documentation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2 Dec. 2018, 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8"/>
              </a:rPr>
              <a:t>www.docs.opencv.org/2.4/doc/tutorials/ml/introduction_to_svm/introduction_to_svm.html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[6] Kowalczyk, Alexandre. “SVM - Understanding the Math - Part 2.”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SVM Tutorial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14 Nov. 2018,  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9"/>
              </a:rPr>
              <a:t>www.svm-tutorial.com/2014/11/svm-understanding-math-part-2/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[7] Kowalczyk, Alexandre. “SVM - Understanding the Math - Part 3.” </a:t>
            </a:r>
            <a:r>
              <a:rPr i="1"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SVM Tutorial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14 Nov. 2018,  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10"/>
              </a:rPr>
              <a:t>www.svm-tutorial.com/2014/11/svm-understanding-math-part-3/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[8] Mallick, Satya. “Histogram of Oriented Gradients.” Learn OpenCV, 6 Dec. 2016, 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www.learnopencv.com/histogram-of-oriented-gradients/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[9] N. Dalal and B. Triggs, "Histograms of oriented gradients for human detection," </a:t>
            </a:r>
            <a:r>
              <a:rPr i="1"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2005 IEEE Computer Society </a:t>
            </a:r>
            <a:endParaRPr i="1"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Conference on Computer Vision and Pattern Recognition (CVPR'05)</a:t>
            </a: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San Diego, CA, USA, 2005, pp. 886-893 vol. 1.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10300" y="9688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recognition to locate vehicles in images.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Purely C++ using OpenCV.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vision meets machine learning!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Techniques: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 of Oriented Gradients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825" y="1903337"/>
            <a:ext cx="1699226" cy="20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775" y="1994659"/>
            <a:ext cx="1699225" cy="191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921200" y="9062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9K labeled images from Udacity.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2-class classification: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ar”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“non-car”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Each image is 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64x64 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pixels.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25" y="870238"/>
            <a:ext cx="3440772" cy="18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50" y="2819250"/>
            <a:ext cx="4257824" cy="21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72000" y="467625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[3]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 of Oriented Gradients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10300" y="9688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Descriptor: minimal set of image data that describes nature of object.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.g. banana versus scene.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Image patches have: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Intensity 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at pixels.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Magnitude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Orientation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25" y="880025"/>
            <a:ext cx="2036505" cy="41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714292" y="2068788"/>
            <a:ext cx="41052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504750" y="46500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[7]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411225" y="46500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[0]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The Gradient Unit Circle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0" y="896275"/>
            <a:ext cx="5208602" cy="41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912" y="2030513"/>
            <a:ext cx="2492746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8274" y="3759775"/>
            <a:ext cx="2444025" cy="7833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5846925" y="1272488"/>
            <a:ext cx="27867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Magnitude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846925" y="3167563"/>
            <a:ext cx="27867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Orientation</a:t>
            </a:r>
            <a:endParaRPr i="1"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Convolution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921200" y="1094725"/>
            <a:ext cx="3712500" cy="28395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Images are matrices of values.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Kernels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 are filters that modify image values via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used to blur, sharpen.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calculate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Gradients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" y="3934225"/>
            <a:ext cx="8212525" cy="86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0" y="1094725"/>
            <a:ext cx="20669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800" y="2372125"/>
            <a:ext cx="25527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Populating the Histogram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10300" y="9688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Each pixel has corresponding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Direction 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Magnitude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Use 9D vector to capture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HOG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 Each dimension is an increment of 𝚯 (theta).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Use weight/bias for imprecise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Directions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00" y="2089092"/>
            <a:ext cx="4258500" cy="284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400" y="987100"/>
            <a:ext cx="4183300" cy="8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633700" y="1677800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[0]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633700" y="4380125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[7]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Patches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921200" y="887675"/>
            <a:ext cx="3712500" cy="39618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building 9D vector from entire image: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Divide into 8x8 patches.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Find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HOG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each patch.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Concatenate into 1x8n vector, n = # of patches.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Captures fine detail. 8x8 empirically shown ideal (Dalal)</a:t>
            </a:r>
            <a:r>
              <a:rPr baseline="30000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[8]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00" y="1749925"/>
            <a:ext cx="4519124" cy="2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572000" y="3695325"/>
            <a:ext cx="503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510300" y="135425"/>
            <a:ext cx="8123400" cy="592200"/>
          </a:xfrm>
          <a:prstGeom prst="cube">
            <a:avLst>
              <a:gd fmla="val 25000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Normalization</a:t>
            </a:r>
            <a:endParaRPr sz="24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10300" y="876075"/>
            <a:ext cx="4386900" cy="2216100"/>
          </a:xfrm>
          <a:prstGeom prst="cube">
            <a:avLst>
              <a:gd fmla="val 4342" name="adj"/>
            </a:avLst>
          </a:prstGeom>
          <a:solidFill>
            <a:srgbClr val="EFEFE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Images sensitive to lighting.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Data varies throughout times of day.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Set </a:t>
            </a:r>
            <a:r>
              <a:rPr i="1"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HOG</a:t>
            </a:r>
            <a:r>
              <a:rPr lang="en" sz="2000">
                <a:solidFill>
                  <a:srgbClr val="4B2E8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relative to vector length.</a:t>
            </a:r>
            <a:endParaRPr sz="2000">
              <a:solidFill>
                <a:srgbClr val="4B2E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-3400" r="3400" t="0"/>
          <a:stretch/>
        </p:blipFill>
        <p:spPr>
          <a:xfrm>
            <a:off x="4897250" y="1520554"/>
            <a:ext cx="3577750" cy="11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0" y="3092175"/>
            <a:ext cx="8195349" cy="19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