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90" r:id="rId3"/>
    <p:sldId id="291" r:id="rId5"/>
    <p:sldId id="292" r:id="rId6"/>
    <p:sldId id="293" r:id="rId7"/>
    <p:sldId id="294" r:id="rId8"/>
    <p:sldId id="295" r:id="rId9"/>
    <p:sldId id="296" r:id="rId10"/>
    <p:sldId id="297" r:id="rId11"/>
    <p:sldId id="298" r:id="rId12"/>
    <p:sldId id="299" r:id="rId13"/>
    <p:sldId id="300" r:id="rId14"/>
    <p:sldId id="301" r:id="rId15"/>
  </p:sldIdLst>
  <p:sldSz cx="12192000" cy="68580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ECF1FE"/>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3" autoAdjust="0"/>
    <p:restoredTop sz="94660"/>
  </p:normalViewPr>
  <p:slideViewPr>
    <p:cSldViewPr snapToGrid="0">
      <p:cViewPr varScale="1">
        <p:scale>
          <a:sx n="79" d="100"/>
          <a:sy n="79" d="100"/>
        </p:scale>
        <p:origin x="96" y="672"/>
      </p:cViewPr>
      <p:guideLst>
        <p:guide orient="horz" pos="216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6.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2" name=""/>
        <p:cNvGrpSpPr/>
        <p:nvPr/>
      </p:nvGrpSpPr>
      <p:grpSpPr>
        <a:xfrm>
          <a:off x="0" y="0"/>
          <a:ext cx="0" cy="0"/>
          <a:chOff x="0" y="0"/>
          <a:chExt cx="0" cy="0"/>
        </a:xfrm>
      </p:grpSpPr>
      <p:sp>
        <p:nvSpPr>
          <p:cNvPr id="104900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armonyOS Sans SC" panose="00000500000000000000" pitchFamily="2" charset="-122"/>
              <a:ea typeface="HarmonyOS Sans SC" panose="00000500000000000000" pitchFamily="2" charset="-122"/>
            </a:endParaRPr>
          </a:p>
        </p:txBody>
      </p:sp>
      <p:sp>
        <p:nvSpPr>
          <p:cNvPr id="104900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HarmonyOS Sans SC" panose="00000500000000000000" pitchFamily="2" charset="-122"/>
                <a:ea typeface="HarmonyOS Sans SC" panose="00000500000000000000" pitchFamily="2" charset="-122"/>
              </a:rPr>
            </a:fld>
            <a:endParaRPr lang="zh-CN" altLang="en-US">
              <a:latin typeface="HarmonyOS Sans SC" panose="00000500000000000000" pitchFamily="2" charset="-122"/>
              <a:ea typeface="HarmonyOS Sans SC" panose="00000500000000000000" pitchFamily="2" charset="-122"/>
            </a:endParaRPr>
          </a:p>
        </p:txBody>
      </p:sp>
      <p:sp>
        <p:nvSpPr>
          <p:cNvPr id="1049010"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armonyOS Sans SC" panose="00000500000000000000" pitchFamily="2" charset="-122"/>
              <a:ea typeface="HarmonyOS Sans SC" panose="00000500000000000000" pitchFamily="2" charset="-122"/>
            </a:endParaRPr>
          </a:p>
        </p:txBody>
      </p:sp>
      <p:sp>
        <p:nvSpPr>
          <p:cNvPr id="1049011"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HarmonyOS Sans SC" panose="00000500000000000000" pitchFamily="2" charset="-122"/>
                <a:ea typeface="HarmonyOS Sans SC" panose="00000500000000000000" pitchFamily="2" charset="-122"/>
              </a:rPr>
            </a:fld>
            <a:endParaRPr lang="zh-CN" altLang="en-US">
              <a:latin typeface="HarmonyOS Sans SC" panose="00000500000000000000" pitchFamily="2" charset="-122"/>
              <a:ea typeface="HarmonyOS Sans SC" panose="00000500000000000000"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1" name=""/>
        <p:cNvGrpSpPr/>
        <p:nvPr/>
      </p:nvGrpSpPr>
      <p:grpSpPr>
        <a:xfrm>
          <a:off x="0" y="0"/>
          <a:ext cx="0" cy="0"/>
          <a:chOff x="0" y="0"/>
          <a:chExt cx="0" cy="0"/>
        </a:xfrm>
      </p:grpSpPr>
      <p:sp>
        <p:nvSpPr>
          <p:cNvPr id="104900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pitchFamily="2" charset="-122"/>
                <a:ea typeface="HarmonyOS Sans SC" panose="00000500000000000000" pitchFamily="2" charset="-122"/>
              </a:defRPr>
            </a:lvl1pPr>
          </a:lstStyle>
          <a:p>
            <a:endParaRPr lang="zh-CN" altLang="en-US"/>
          </a:p>
        </p:txBody>
      </p:sp>
      <p:sp>
        <p:nvSpPr>
          <p:cNvPr id="104900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pitchFamily="2" charset="-122"/>
                <a:ea typeface="HarmonyOS Sans SC" panose="00000500000000000000" pitchFamily="2" charset="-122"/>
              </a:defRPr>
            </a:lvl1pPr>
          </a:lstStyle>
          <a:p>
            <a:fld id="{1AC49D05-6128-4D0D-A32A-06A5E73B386C}" type="datetimeFigureOut">
              <a:rPr lang="zh-CN" altLang="en-US" smtClean="0"/>
            </a:fld>
            <a:endParaRPr lang="zh-CN" altLang="en-US"/>
          </a:p>
        </p:txBody>
      </p:sp>
      <p:sp>
        <p:nvSpPr>
          <p:cNvPr id="104900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900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0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pitchFamily="2" charset="-122"/>
                <a:ea typeface="HarmonyOS Sans SC" panose="00000500000000000000" pitchFamily="2" charset="-122"/>
              </a:defRPr>
            </a:lvl1pPr>
          </a:lstStyle>
          <a:p>
            <a:endParaRPr lang="zh-CN" altLang="en-US"/>
          </a:p>
        </p:txBody>
      </p:sp>
      <p:sp>
        <p:nvSpPr>
          <p:cNvPr id="104900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pitchFamily="2" charset="-122"/>
                <a:ea typeface="HarmonyOS Sans SC" panose="00000500000000000000" pitchFamily="2"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HarmonyOS Sans SC" panose="00000500000000000000" pitchFamily="2" charset="-122"/>
        <a:ea typeface="HarmonyOS Sans SC" panose="00000500000000000000" pitchFamily="2" charset="-122"/>
        <a:cs typeface="+mn-cs"/>
      </a:defRPr>
    </a:lvl1pPr>
    <a:lvl2pPr marL="457200" algn="l" defTabSz="914400" rtl="0" eaLnBrk="1" latinLnBrk="0" hangingPunct="1">
      <a:defRPr sz="1200" kern="1200">
        <a:solidFill>
          <a:schemeClr val="tx1"/>
        </a:solidFill>
        <a:latin typeface="HarmonyOS Sans SC" panose="00000500000000000000" pitchFamily="2" charset="-122"/>
        <a:ea typeface="HarmonyOS Sans SC" panose="00000500000000000000" pitchFamily="2" charset="-122"/>
        <a:cs typeface="+mn-cs"/>
      </a:defRPr>
    </a:lvl2pPr>
    <a:lvl3pPr marL="914400" algn="l" defTabSz="914400" rtl="0" eaLnBrk="1" latinLnBrk="0" hangingPunct="1">
      <a:defRPr sz="1200" kern="1200">
        <a:solidFill>
          <a:schemeClr val="tx1"/>
        </a:solidFill>
        <a:latin typeface="HarmonyOS Sans SC" panose="00000500000000000000" pitchFamily="2" charset="-122"/>
        <a:ea typeface="HarmonyOS Sans SC" panose="00000500000000000000" pitchFamily="2" charset="-122"/>
        <a:cs typeface="+mn-cs"/>
      </a:defRPr>
    </a:lvl3pPr>
    <a:lvl4pPr marL="1371600" algn="l" defTabSz="914400" rtl="0" eaLnBrk="1" latinLnBrk="0" hangingPunct="1">
      <a:defRPr sz="1200" kern="1200">
        <a:solidFill>
          <a:schemeClr val="tx1"/>
        </a:solidFill>
        <a:latin typeface="HarmonyOS Sans SC" panose="00000500000000000000" pitchFamily="2" charset="-122"/>
        <a:ea typeface="HarmonyOS Sans SC" panose="00000500000000000000" pitchFamily="2" charset="-122"/>
        <a:cs typeface="+mn-cs"/>
      </a:defRPr>
    </a:lvl4pPr>
    <a:lvl5pPr marL="1828800" algn="l" defTabSz="914400" rtl="0" eaLnBrk="1" latinLnBrk="0" hangingPunct="1">
      <a:defRPr sz="1200" kern="1200">
        <a:solidFill>
          <a:schemeClr val="tx1"/>
        </a:solidFill>
        <a:latin typeface="HarmonyOS Sans SC" panose="00000500000000000000" pitchFamily="2" charset="-122"/>
        <a:ea typeface="HarmonyOS Sans SC"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866" name="幻灯片图像占位符 1"/>
          <p:cNvSpPr>
            <a:spLocks noGrp="1" noRot="1" noChangeAspect="1"/>
          </p:cNvSpPr>
          <p:nvPr>
            <p:ph type="sldImg"/>
          </p:nvPr>
        </p:nvSpPr>
        <p:spPr/>
      </p:sp>
      <p:sp>
        <p:nvSpPr>
          <p:cNvPr id="1048867" name="备注占位符 2"/>
          <p:cNvSpPr>
            <a:spLocks noGrp="1"/>
          </p:cNvSpPr>
          <p:nvPr>
            <p:ph type="body" idx="1"/>
          </p:nvPr>
        </p:nvSpPr>
        <p:spPr/>
        <p:txBody>
          <a:bodyPr/>
          <a:p>
            <a:endParaRPr lang="zh-CN" altLang="en-US"/>
          </a:p>
        </p:txBody>
      </p:sp>
      <p:sp>
        <p:nvSpPr>
          <p:cNvPr id="1048868"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858" name="幻灯片图像占位符 1"/>
          <p:cNvSpPr>
            <a:spLocks noGrp="1" noRot="1" noChangeAspect="1"/>
          </p:cNvSpPr>
          <p:nvPr>
            <p:ph type="sldImg"/>
          </p:nvPr>
        </p:nvSpPr>
        <p:spPr/>
      </p:sp>
      <p:sp>
        <p:nvSpPr>
          <p:cNvPr id="1048859" name="备注占位符 2"/>
          <p:cNvSpPr>
            <a:spLocks noGrp="1"/>
          </p:cNvSpPr>
          <p:nvPr>
            <p:ph type="body" idx="1"/>
          </p:nvPr>
        </p:nvSpPr>
        <p:spPr/>
        <p:txBody>
          <a:bodyPr/>
          <a:p>
            <a:endParaRPr lang="zh-CN" altLang="en-US"/>
          </a:p>
        </p:txBody>
      </p:sp>
      <p:sp>
        <p:nvSpPr>
          <p:cNvPr id="1048860"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840" name="幻灯片图像占位符 1"/>
          <p:cNvSpPr>
            <a:spLocks noGrp="1" noRot="1" noChangeAspect="1"/>
          </p:cNvSpPr>
          <p:nvPr>
            <p:ph type="sldImg"/>
          </p:nvPr>
        </p:nvSpPr>
        <p:spPr/>
      </p:sp>
      <p:sp>
        <p:nvSpPr>
          <p:cNvPr id="1048841" name="备注占位符 2"/>
          <p:cNvSpPr>
            <a:spLocks noGrp="1"/>
          </p:cNvSpPr>
          <p:nvPr>
            <p:ph type="body" idx="1"/>
          </p:nvPr>
        </p:nvSpPr>
        <p:spPr/>
        <p:txBody>
          <a:bodyPr/>
          <a:p>
            <a:endParaRPr lang="zh-CN" altLang="en-US"/>
          </a:p>
        </p:txBody>
      </p:sp>
      <p:sp>
        <p:nvSpPr>
          <p:cNvPr id="1048842"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85" name="幻灯片图像占位符 1"/>
          <p:cNvSpPr>
            <a:spLocks noGrp="1" noRot="1" noChangeAspect="1"/>
          </p:cNvSpPr>
          <p:nvPr>
            <p:ph type="sldImg"/>
          </p:nvPr>
        </p:nvSpPr>
        <p:spPr/>
      </p:sp>
      <p:sp>
        <p:nvSpPr>
          <p:cNvPr id="1048786" name="备注占位符 2"/>
          <p:cNvSpPr>
            <a:spLocks noGrp="1"/>
          </p:cNvSpPr>
          <p:nvPr>
            <p:ph type="body" idx="1"/>
          </p:nvPr>
        </p:nvSpPr>
        <p:spPr/>
        <p:txBody>
          <a:bodyPr/>
          <a:p>
            <a:endParaRPr lang="zh-CN" altLang="en-US"/>
          </a:p>
        </p:txBody>
      </p:sp>
      <p:sp>
        <p:nvSpPr>
          <p:cNvPr id="1048787"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875" name="幻灯片图像占位符 1"/>
          <p:cNvSpPr>
            <a:spLocks noGrp="1" noRot="1" noChangeAspect="1"/>
          </p:cNvSpPr>
          <p:nvPr>
            <p:ph type="sldImg"/>
          </p:nvPr>
        </p:nvSpPr>
        <p:spPr/>
      </p:sp>
      <p:sp>
        <p:nvSpPr>
          <p:cNvPr id="1048876" name="备注占位符 2"/>
          <p:cNvSpPr>
            <a:spLocks noGrp="1"/>
          </p:cNvSpPr>
          <p:nvPr>
            <p:ph type="body" idx="1"/>
          </p:nvPr>
        </p:nvSpPr>
        <p:spPr/>
        <p:txBody>
          <a:bodyPr/>
          <a:p>
            <a:endParaRPr lang="zh-CN" altLang="en-US"/>
          </a:p>
        </p:txBody>
      </p:sp>
      <p:sp>
        <p:nvSpPr>
          <p:cNvPr id="1048877"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882" name="幻灯片图像占位符 1"/>
          <p:cNvSpPr>
            <a:spLocks noGrp="1" noRot="1" noChangeAspect="1"/>
          </p:cNvSpPr>
          <p:nvPr>
            <p:ph type="sldImg"/>
          </p:nvPr>
        </p:nvSpPr>
        <p:spPr/>
      </p:sp>
      <p:sp>
        <p:nvSpPr>
          <p:cNvPr id="1048883" name="备注占位符 2"/>
          <p:cNvSpPr>
            <a:spLocks noGrp="1"/>
          </p:cNvSpPr>
          <p:nvPr>
            <p:ph type="body" idx="1"/>
          </p:nvPr>
        </p:nvSpPr>
        <p:spPr/>
        <p:txBody>
          <a:bodyPr/>
          <a:p>
            <a:endParaRPr lang="zh-CN" altLang="en-US"/>
          </a:p>
        </p:txBody>
      </p:sp>
      <p:sp>
        <p:nvSpPr>
          <p:cNvPr id="1048884"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913" name="幻灯片图像占位符 1"/>
          <p:cNvSpPr>
            <a:spLocks noGrp="1" noRot="1" noChangeAspect="1"/>
          </p:cNvSpPr>
          <p:nvPr>
            <p:ph type="sldImg"/>
          </p:nvPr>
        </p:nvSpPr>
        <p:spPr/>
      </p:sp>
      <p:sp>
        <p:nvSpPr>
          <p:cNvPr id="1048914" name="备注占位符 2"/>
          <p:cNvSpPr>
            <a:spLocks noGrp="1"/>
          </p:cNvSpPr>
          <p:nvPr>
            <p:ph type="body" idx="1"/>
          </p:nvPr>
        </p:nvSpPr>
        <p:spPr/>
        <p:txBody>
          <a:bodyPr/>
          <a:p>
            <a:endParaRPr lang="zh-CN" altLang="en-US"/>
          </a:p>
        </p:txBody>
      </p:sp>
      <p:sp>
        <p:nvSpPr>
          <p:cNvPr id="1048915"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925" name="幻灯片图像占位符 1"/>
          <p:cNvSpPr>
            <a:spLocks noGrp="1" noRot="1" noChangeAspect="1"/>
          </p:cNvSpPr>
          <p:nvPr>
            <p:ph type="sldImg"/>
          </p:nvPr>
        </p:nvSpPr>
        <p:spPr/>
      </p:sp>
      <p:sp>
        <p:nvSpPr>
          <p:cNvPr id="1048926" name="备注占位符 2"/>
          <p:cNvSpPr>
            <a:spLocks noGrp="1"/>
          </p:cNvSpPr>
          <p:nvPr>
            <p:ph type="body" idx="1"/>
          </p:nvPr>
        </p:nvSpPr>
        <p:spPr/>
        <p:txBody>
          <a:bodyPr/>
          <a:p>
            <a:endParaRPr lang="zh-CN" altLang="en-US"/>
          </a:p>
        </p:txBody>
      </p:sp>
      <p:sp>
        <p:nvSpPr>
          <p:cNvPr id="1048927"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945" name="幻灯片图像占位符 1"/>
          <p:cNvSpPr>
            <a:spLocks noGrp="1" noRot="1" noChangeAspect="1"/>
          </p:cNvSpPr>
          <p:nvPr>
            <p:ph type="sldImg"/>
          </p:nvPr>
        </p:nvSpPr>
        <p:spPr/>
      </p:sp>
      <p:sp>
        <p:nvSpPr>
          <p:cNvPr id="1048946" name="备注占位符 2"/>
          <p:cNvSpPr>
            <a:spLocks noGrp="1"/>
          </p:cNvSpPr>
          <p:nvPr>
            <p:ph type="body" idx="1"/>
          </p:nvPr>
        </p:nvSpPr>
        <p:spPr/>
        <p:txBody>
          <a:bodyPr/>
          <a:p>
            <a:endParaRPr lang="zh-CN" altLang="en-US"/>
          </a:p>
        </p:txBody>
      </p:sp>
      <p:sp>
        <p:nvSpPr>
          <p:cNvPr id="1048947"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971" name="幻灯片图像占位符 1"/>
          <p:cNvSpPr>
            <a:spLocks noGrp="1" noRot="1" noChangeAspect="1"/>
          </p:cNvSpPr>
          <p:nvPr>
            <p:ph type="sldImg"/>
          </p:nvPr>
        </p:nvSpPr>
        <p:spPr/>
      </p:sp>
      <p:sp>
        <p:nvSpPr>
          <p:cNvPr id="1048972" name="备注占位符 2"/>
          <p:cNvSpPr>
            <a:spLocks noGrp="1"/>
          </p:cNvSpPr>
          <p:nvPr>
            <p:ph type="body" idx="1"/>
          </p:nvPr>
        </p:nvSpPr>
        <p:spPr/>
        <p:txBody>
          <a:bodyPr/>
          <a:p>
            <a:endParaRPr lang="zh-CN" altLang="en-US"/>
          </a:p>
        </p:txBody>
      </p:sp>
      <p:sp>
        <p:nvSpPr>
          <p:cNvPr id="1048973"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991" name="幻灯片图像占位符 1"/>
          <p:cNvSpPr>
            <a:spLocks noGrp="1" noRot="1" noChangeAspect="1"/>
          </p:cNvSpPr>
          <p:nvPr>
            <p:ph type="sldImg"/>
          </p:nvPr>
        </p:nvSpPr>
        <p:spPr/>
      </p:sp>
      <p:sp>
        <p:nvSpPr>
          <p:cNvPr id="1048992" name="备注占位符 2"/>
          <p:cNvSpPr>
            <a:spLocks noGrp="1"/>
          </p:cNvSpPr>
          <p:nvPr>
            <p:ph type="body" idx="1"/>
          </p:nvPr>
        </p:nvSpPr>
        <p:spPr/>
        <p:txBody>
          <a:bodyPr/>
          <a:p>
            <a:endParaRPr lang="zh-CN" altLang="en-US"/>
          </a:p>
        </p:txBody>
      </p:sp>
      <p:sp>
        <p:nvSpPr>
          <p:cNvPr id="1048993"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999" name="幻灯片图像占位符 1"/>
          <p:cNvSpPr>
            <a:spLocks noGrp="1" noRot="1" noChangeAspect="1"/>
          </p:cNvSpPr>
          <p:nvPr>
            <p:ph type="sldImg"/>
          </p:nvPr>
        </p:nvSpPr>
        <p:spPr/>
      </p:sp>
      <p:sp>
        <p:nvSpPr>
          <p:cNvPr id="1049000" name="备注占位符 2"/>
          <p:cNvSpPr>
            <a:spLocks noGrp="1"/>
          </p:cNvSpPr>
          <p:nvPr>
            <p:ph type="body" idx="1"/>
          </p:nvPr>
        </p:nvSpPr>
        <p:spPr/>
        <p:txBody>
          <a:bodyPr/>
          <a:p>
            <a:endParaRPr lang="zh-CN" altLang="en-US"/>
          </a:p>
        </p:txBody>
      </p:sp>
      <p:sp>
        <p:nvSpPr>
          <p:cNvPr id="1049001" name="灯片编号占位符 3"/>
          <p:cNvSpPr>
            <a:spLocks noGrp="1"/>
          </p:cNvSpPr>
          <p:nvPr>
            <p:ph type="sldNum" sz="quarter" idx="5"/>
          </p:nvPr>
        </p:nvSpPr>
        <p:spPr/>
        <p:txBody>
          <a:bodyPr/>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52" name=""/>
        <p:cNvGrpSpPr/>
        <p:nvPr/>
      </p:nvGrpSpPr>
      <p:grpSpPr>
        <a:xfrm>
          <a:off x="0" y="0"/>
          <a:ext cx="0" cy="0"/>
          <a:chOff x="0" y="0"/>
          <a:chExt cx="0" cy="0"/>
        </a:xfrm>
      </p:grpSpPr>
      <p:pic>
        <p:nvPicPr>
          <p:cNvPr id="2097157" name="图片 1"/>
          <p:cNvPicPr>
            <a:picLocks noChangeAspect="1"/>
          </p:cNvPicPr>
          <p:nvPr userDrawn="1"/>
        </p:nvPicPr>
        <p:blipFill rotWithShape="1">
          <a:blip r:embed="rId2" cstate="screen"/>
          <a:srcRect/>
          <a:stretch>
            <a:fillRect/>
          </a:stretch>
        </p:blipFill>
        <p:spPr>
          <a:xfrm>
            <a:off x="0" y="0"/>
            <a:ext cx="12192000" cy="6858000"/>
          </a:xfrm>
          <a:prstGeom prst="rect">
            <a:avLst/>
          </a:prstGeom>
        </p:spPr>
      </p:pic>
      <p:sp>
        <p:nvSpPr>
          <p:cNvPr id="1048779" name="蒙版"/>
          <p:cNvSpPr/>
          <p:nvPr userDrawn="1"/>
        </p:nvSpPr>
        <p:spPr>
          <a:xfrm>
            <a:off x="0" y="0"/>
            <a:ext cx="12192000" cy="6858000"/>
          </a:xfrm>
          <a:prstGeom prst="rect">
            <a:avLst/>
          </a:prstGeom>
          <a:solidFill>
            <a:schemeClr val="accent1">
              <a:alpha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56" name=""/>
        <p:cNvGrpSpPr/>
        <p:nvPr/>
      </p:nvGrpSpPr>
      <p:grpSpPr>
        <a:xfrm>
          <a:off x="0" y="0"/>
          <a:ext cx="0" cy="0"/>
          <a:chOff x="0" y="0"/>
          <a:chExt cx="0" cy="0"/>
        </a:xfrm>
      </p:grpSpPr>
      <p:pic>
        <p:nvPicPr>
          <p:cNvPr id="2097158" name="底图"/>
          <p:cNvPicPr>
            <a:picLocks noChangeAspect="1"/>
          </p:cNvPicPr>
          <p:nvPr userDrawn="1"/>
        </p:nvPicPr>
        <p:blipFill rotWithShape="1">
          <a:blip r:embed="rId2" cstate="screen">
            <a:duotone>
              <a:schemeClr val="bg2">
                <a:shade val="45000"/>
                <a:satMod val="135000"/>
              </a:schemeClr>
              <a:prstClr val="white"/>
            </a:duotone>
          </a:blip>
          <a:srcRect/>
          <a:stretch>
            <a:fillRect/>
          </a:stretch>
        </p:blipFill>
        <p:spPr>
          <a:xfrm>
            <a:off x="0" y="0"/>
            <a:ext cx="12192000" cy="6858000"/>
          </a:xfrm>
          <a:prstGeom prst="rect">
            <a:avLst/>
          </a:prstGeom>
        </p:spPr>
      </p:pic>
      <p:sp>
        <p:nvSpPr>
          <p:cNvPr id="1048788" name="蒙版" descr="Blue rectangle"/>
          <p:cNvSpPr/>
          <p:nvPr userDrawn="1"/>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gradFill>
            <a:gsLst>
              <a:gs pos="51000">
                <a:schemeClr val="bg1">
                  <a:alpha val="85000"/>
                </a:schemeClr>
              </a:gs>
              <a:gs pos="100000">
                <a:schemeClr val="bg1">
                  <a:alpha val="0"/>
                </a:schemeClr>
              </a:gs>
            </a:gsLst>
            <a:lin ang="5400000" scaled="0"/>
          </a:gradFill>
        </p:spPr>
        <p:txBody>
          <a:bodyPr wrap="square" lIns="0" tIns="0" rIns="0" bIns="0" rtlCol="0"/>
          <a:p>
            <a:endParaRPr lang="en-US" dirty="0"/>
          </a:p>
        </p:txBody>
      </p:sp>
      <p:sp>
        <p:nvSpPr>
          <p:cNvPr id="1048789" name="标题 1"/>
          <p:cNvSpPr>
            <a:spLocks noGrp="1"/>
          </p:cNvSpPr>
          <p:nvPr>
            <p:ph type="title"/>
          </p:nvPr>
        </p:nvSpPr>
        <p:spPr>
          <a:xfrm>
            <a:off x="514800" y="489601"/>
            <a:ext cx="10515600" cy="596352"/>
          </a:xfrm>
          <a:prstGeom prst="rect">
            <a:avLst/>
          </a:prstGeom>
        </p:spPr>
        <p:txBody>
          <a:bodyPr/>
          <a:p>
            <a:r>
              <a:rPr lang="zh-CN" altLang="en-US"/>
              <a:t>单击此处编辑母版标题样式</a:t>
            </a:r>
            <a:endParaRPr lang="zh-CN" altLang="en-US"/>
          </a:p>
        </p:txBody>
      </p:sp>
      <p:sp>
        <p:nvSpPr>
          <p:cNvPr id="1048790" name="object 9" descr="Beige rectangle"/>
          <p:cNvSpPr/>
          <p:nvPr userDrawn="1"/>
        </p:nvSpPr>
        <p:spPr bwMode="white">
          <a:xfrm>
            <a:off x="576951" y="1085952"/>
            <a:ext cx="3571504" cy="48158"/>
          </a:xfrm>
          <a:custGeom>
            <a:avLst/>
            <a:gdLst/>
            <a:ahLst/>
            <a:cxnLst/>
            <a:rect l="l" t="t" r="r" b="b"/>
            <a:pathLst>
              <a:path w="2642870">
                <a:moveTo>
                  <a:pt x="0" y="0"/>
                </a:moveTo>
                <a:lnTo>
                  <a:pt x="2642616" y="0"/>
                </a:lnTo>
              </a:path>
            </a:pathLst>
          </a:custGeom>
          <a:ln w="44450">
            <a:solidFill>
              <a:schemeClr val="accent4">
                <a:lumMod val="75000"/>
              </a:schemeClr>
            </a:solidFill>
          </a:ln>
        </p:spPr>
        <p:txBody>
          <a:bodyPr wrap="square" lIns="0" tIns="0" rIns="0" bIns="0" rtlCol="0"/>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议题">
    <p:spTree>
      <p:nvGrpSpPr>
        <p:cNvPr id="99" name=""/>
        <p:cNvGrpSpPr/>
        <p:nvPr/>
      </p:nvGrpSpPr>
      <p:grpSpPr>
        <a:xfrm>
          <a:off x="0" y="0"/>
          <a:ext cx="0" cy="0"/>
          <a:chOff x="0" y="0"/>
          <a:chExt cx="0" cy="0"/>
        </a:xfrm>
      </p:grpSpPr>
      <p:pic>
        <p:nvPicPr>
          <p:cNvPr id="2097160" name="图片 2"/>
          <p:cNvPicPr>
            <a:picLocks noChangeAspect="1"/>
          </p:cNvPicPr>
          <p:nvPr userDrawn="1"/>
        </p:nvPicPr>
        <p:blipFill rotWithShape="1">
          <a:blip r:embed="rId2" cstate="screen"/>
          <a:srcRect/>
          <a:stretch>
            <a:fillRect/>
          </a:stretch>
        </p:blipFill>
        <p:spPr>
          <a:xfrm>
            <a:off x="0" y="0"/>
            <a:ext cx="12192000" cy="6858000"/>
          </a:xfrm>
          <a:prstGeom prst="rect">
            <a:avLst/>
          </a:prstGeom>
        </p:spPr>
      </p:pic>
      <p:sp>
        <p:nvSpPr>
          <p:cNvPr id="1048878" name="蒙版" descr="Blue rectangle"/>
          <p:cNvSpPr/>
          <p:nvPr userDrawn="1"/>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alpha val="80000"/>
            </a:schemeClr>
          </a:solidFill>
        </p:spPr>
        <p:txBody>
          <a:bodyPr wrap="square" lIns="0" tIns="0" rIns="0" bIns="0" rtlCol="0"/>
          <a:p>
            <a:endParaRPr lang="en-US" dirty="0"/>
          </a:p>
        </p:txBody>
      </p:sp>
      <p:sp>
        <p:nvSpPr>
          <p:cNvPr id="1048879" name="object 5" descr="Beige rectangle"/>
          <p:cNvSpPr/>
          <p:nvPr userDrawn="1"/>
        </p:nvSpPr>
        <p:spPr bwMode="white">
          <a:xfrm>
            <a:off x="947607" y="1324564"/>
            <a:ext cx="3106233" cy="123236"/>
          </a:xfrm>
          <a:custGeom>
            <a:avLst/>
            <a:gdLst/>
            <a:ahLst/>
            <a:cxnLst/>
            <a:rect l="l" t="t" r="r" b="b"/>
            <a:pathLst>
              <a:path w="3931920">
                <a:moveTo>
                  <a:pt x="0" y="0"/>
                </a:moveTo>
                <a:lnTo>
                  <a:pt x="3931920" y="0"/>
                </a:lnTo>
              </a:path>
            </a:pathLst>
          </a:custGeom>
          <a:ln w="44450">
            <a:solidFill>
              <a:schemeClr val="accent4">
                <a:lumMod val="75000"/>
              </a:schemeClr>
            </a:solidFill>
          </a:ln>
        </p:spPr>
        <p:txBody>
          <a:bodyPr wrap="square" lIns="0" tIns="0" rIns="0" bIns="0" rtlCol="0"/>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94" name=""/>
        <p:cNvGrpSpPr/>
        <p:nvPr/>
      </p:nvGrpSpPr>
      <p:grpSpPr>
        <a:xfrm>
          <a:off x="0" y="0"/>
          <a:ext cx="0" cy="0"/>
          <a:chOff x="0" y="0"/>
          <a:chExt cx="0" cy="0"/>
        </a:xfrm>
      </p:grpSpPr>
      <p:pic>
        <p:nvPicPr>
          <p:cNvPr id="2097159" name="图片 3"/>
          <p:cNvPicPr>
            <a:picLocks noChangeAspect="1"/>
          </p:cNvPicPr>
          <p:nvPr/>
        </p:nvPicPr>
        <p:blipFill rotWithShape="1">
          <a:blip r:embed="rId2" cstate="screen"/>
          <a:srcRect/>
          <a:stretch>
            <a:fillRect/>
          </a:stretch>
        </p:blipFill>
        <p:spPr>
          <a:xfrm>
            <a:off x="0" y="0"/>
            <a:ext cx="12192000" cy="6858000"/>
          </a:xfrm>
          <a:prstGeom prst="rect">
            <a:avLst/>
          </a:prstGeom>
        </p:spPr>
      </p:pic>
      <p:sp>
        <p:nvSpPr>
          <p:cNvPr id="1048869" name="蒙版"/>
          <p:cNvSpPr/>
          <p:nvPr/>
        </p:nvSpPr>
        <p:spPr>
          <a:xfrm>
            <a:off x="0" y="0"/>
            <a:ext cx="12192000" cy="6858000"/>
          </a:xfrm>
          <a:prstGeom prst="rect">
            <a:avLst/>
          </a:prstGeom>
          <a:gradFill>
            <a:gsLst>
              <a:gs pos="23000">
                <a:schemeClr val="bg1"/>
              </a:gs>
              <a:gs pos="58000">
                <a:schemeClr val="bg1">
                  <a:alpha val="0"/>
                </a:schemeClr>
              </a:gs>
            </a:gsLst>
            <a:lin ang="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70" name="object 3" descr="Beige rectangle"/>
          <p:cNvSpPr/>
          <p:nvPr/>
        </p:nvSpPr>
        <p:spPr>
          <a:xfrm>
            <a:off x="0" y="1554480"/>
            <a:ext cx="4450080" cy="5303520"/>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2"/>
          </a:solidFill>
        </p:spPr>
        <p:txBody>
          <a:bodyPr wrap="square" lIns="0" tIns="0" rIns="0" bIns="0" rtlCol="0"/>
          <a:p>
            <a:endParaRPr lang="en-US" dirty="0"/>
          </a:p>
        </p:txBody>
      </p:sp>
      <p:sp>
        <p:nvSpPr>
          <p:cNvPr id="1048871" name="object 6" descr="Blue rectangle"/>
          <p:cNvSpPr/>
          <p:nvPr/>
        </p:nvSpPr>
        <p:spPr>
          <a:xfrm>
            <a:off x="808355" y="2073008"/>
            <a:ext cx="6689725" cy="3916312"/>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1"/>
          </a:solidFill>
        </p:spPr>
        <p:txBody>
          <a:bodyPr wrap="square" lIns="0" tIns="0" rIns="0" bIns="0" rtlCol="0"/>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tags" Target="../tags/tag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778"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861" name="文本框 1"/>
          <p:cNvSpPr txBox="1"/>
          <p:nvPr/>
        </p:nvSpPr>
        <p:spPr>
          <a:xfrm>
            <a:off x="3376295" y="2115185"/>
            <a:ext cx="5439410" cy="624840"/>
          </a:xfrm>
          <a:prstGeom prst="rect">
            <a:avLst/>
          </a:prstGeom>
          <a:noFill/>
        </p:spPr>
        <p:txBody>
          <a:bodyPr wrap="square" rtlCol="0">
            <a:spAutoFit/>
          </a:bodyPr>
          <a:p>
            <a:pPr algn="dist"/>
            <a:r>
              <a:t>建筑垃圾资源化处理 PPP 项目风险</a:t>
            </a:r>
            <a:endParaRPr lang="zh-CN" altLang="en-US"/>
          </a:p>
          <a:p>
            <a:pPr algn="dist"/>
            <a:r>
              <a:rPr lang="zh-CN" altLang="en-US"/>
              <a:t>评价指标体系研究</a:t>
            </a:r>
            <a:endParaRPr lang="zh-CN" altLang="en-US"/>
          </a:p>
        </p:txBody>
      </p:sp>
      <p:sp>
        <p:nvSpPr>
          <p:cNvPr id="1048862" name="文本框 3"/>
          <p:cNvSpPr txBox="1"/>
          <p:nvPr/>
        </p:nvSpPr>
        <p:spPr>
          <a:xfrm>
            <a:off x="3715068" y="725198"/>
            <a:ext cx="4761865" cy="368300"/>
          </a:xfrm>
          <a:prstGeom prst="rect">
            <a:avLst/>
          </a:prstGeom>
          <a:noFill/>
        </p:spPr>
        <p:txBody>
          <a:bodyPr wrap="square" rtlCol="0">
            <a:spAutoFit/>
          </a:bodyPr>
          <a:p>
            <a:pPr algn="dist"/>
            <a:r>
              <a:rPr lang="zh-CN" altLang="zh-CN">
                <a:solidFill>
                  <a:schemeClr val="bg1"/>
                </a:solidFill>
              </a:rPr>
              <a:t>立项报告</a:t>
            </a:r>
            <a:endParaRPr lang="zh-CN" altLang="en-US"/>
          </a:p>
        </p:txBody>
      </p:sp>
      <p:sp>
        <p:nvSpPr>
          <p:cNvPr id="1048864" name="Subtitle 2"/>
          <p:cNvSpPr txBox="1"/>
          <p:nvPr/>
        </p:nvSpPr>
        <p:spPr bwMode="blackGray">
          <a:xfrm>
            <a:off x="4044532" y="5013673"/>
            <a:ext cx="4104000" cy="395712"/>
          </a:xfrm>
          <a:prstGeom prst="rect">
            <a:avLst/>
          </a:prstGeom>
          <a:solidFill>
            <a:schemeClr val="accent4">
              <a:lumMod val="75000"/>
            </a:schemeClr>
          </a:solidFill>
        </p:spPr>
        <p:txBody>
          <a:bodyPr anchor="ctr" anchorCtr="0">
            <a:normAutofit fontScale="95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pc="65">
                <a:solidFill>
                  <a:schemeClr val="tx1">
                    <a:lumMod val="75000"/>
                    <a:lumOff val="25000"/>
                  </a:schemeClr>
                </a:solidFill>
                <a:cs typeface="Arial" panose="020B0604020202020204"/>
              </a:rPr>
              <a:t> 2022</a:t>
            </a:r>
            <a:r>
              <a:rPr lang="zh-CN" altLang="en-US" spc="65">
                <a:solidFill>
                  <a:schemeClr val="tx1">
                    <a:lumMod val="75000"/>
                    <a:lumOff val="25000"/>
                  </a:schemeClr>
                </a:solidFill>
                <a:cs typeface="Arial" panose="020B0604020202020204"/>
              </a:rPr>
              <a:t>年</a:t>
            </a:r>
            <a:r>
              <a:rPr lang="en-US" altLang="zh-CN" spc="65">
                <a:solidFill>
                  <a:schemeClr val="tx1">
                    <a:lumMod val="75000"/>
                    <a:lumOff val="25000"/>
                  </a:schemeClr>
                </a:solidFill>
                <a:cs typeface="Arial" panose="020B0604020202020204"/>
              </a:rPr>
              <a:t>11</a:t>
            </a:r>
            <a:r>
              <a:rPr lang="zh-CN" altLang="en-US" spc="65">
                <a:solidFill>
                  <a:schemeClr val="tx1">
                    <a:lumMod val="75000"/>
                    <a:lumOff val="25000"/>
                  </a:schemeClr>
                </a:solidFill>
                <a:cs typeface="Arial" panose="020B0604020202020204"/>
              </a:rPr>
              <a:t>月</a:t>
            </a:r>
            <a:r>
              <a:rPr lang="en-US" altLang="zh-CN" spc="65">
                <a:solidFill>
                  <a:schemeClr val="tx1">
                    <a:lumMod val="75000"/>
                    <a:lumOff val="25000"/>
                  </a:schemeClr>
                </a:solidFill>
                <a:cs typeface="Arial" panose="020B0604020202020204"/>
              </a:rPr>
              <a:t>16</a:t>
            </a:r>
            <a:r>
              <a:rPr lang="zh-CN" altLang="en-US" spc="65">
                <a:solidFill>
                  <a:schemeClr val="tx1">
                    <a:lumMod val="75000"/>
                    <a:lumOff val="25000"/>
                  </a:schemeClr>
                </a:solidFill>
                <a:cs typeface="Arial" panose="020B0604020202020204"/>
              </a:rPr>
              <a:t>日</a:t>
            </a:r>
            <a:endParaRPr lang="zh-CN" altLang="en-US" spc="65">
              <a:solidFill>
                <a:schemeClr val="tx1">
                  <a:lumMod val="75000"/>
                  <a:lumOff val="25000"/>
                </a:schemeClr>
              </a:solidFill>
              <a:cs typeface="Arial" panose="020B0604020202020204"/>
            </a:endParaRPr>
          </a:p>
        </p:txBody>
      </p:sp>
      <p:sp>
        <p:nvSpPr>
          <p:cNvPr id="1048865" name="object 7" descr="Beige rectangle"/>
          <p:cNvSpPr/>
          <p:nvPr/>
        </p:nvSpPr>
        <p:spPr bwMode="white">
          <a:xfrm>
            <a:off x="3254575" y="4751110"/>
            <a:ext cx="5296770" cy="45719"/>
          </a:xfrm>
          <a:custGeom>
            <a:avLst/>
            <a:gdLst/>
            <a:ahLst/>
            <a:cxnLst/>
            <a:rect l="l" t="t" r="r" b="b"/>
            <a:pathLst>
              <a:path w="3935729">
                <a:moveTo>
                  <a:pt x="0" y="0"/>
                </a:moveTo>
                <a:lnTo>
                  <a:pt x="3935349" y="0"/>
                </a:lnTo>
              </a:path>
            </a:pathLst>
          </a:custGeom>
          <a:ln w="44450">
            <a:solidFill>
              <a:schemeClr val="accent4">
                <a:lumMod val="75000"/>
              </a:schemeClr>
            </a:solidFill>
          </a:ln>
        </p:spPr>
        <p:txBody>
          <a:bodyPr wrap="square" lIns="0" tIns="0" rIns="0" bIns="0" rtlCol="0"/>
          <a:p>
            <a:endParaRPr lang="en-US" dirty="0"/>
          </a:p>
        </p:txBody>
      </p:sp>
      <p:sp>
        <p:nvSpPr>
          <p:cNvPr id="1049012" name="文本框 1049011"/>
          <p:cNvSpPr txBox="1"/>
          <p:nvPr/>
        </p:nvSpPr>
        <p:spPr>
          <a:xfrm>
            <a:off x="3576320" y="3154680"/>
            <a:ext cx="4572000" cy="953135"/>
          </a:xfrm>
          <a:prstGeom prst="rect">
            <a:avLst/>
          </a:prstGeom>
        </p:spPr>
        <p:txBody>
          <a:bodyPr wrap="square" rtlCol="0">
            <a:spAutoFit/>
          </a:bodyPr>
          <a:p>
            <a:r>
              <a:rPr lang="zh-CN" sz="2800">
                <a:solidFill>
                  <a:srgbClr val="000000"/>
                </a:solidFill>
              </a:rPr>
              <a:t>建筑垃圾资源化处理 PPP 项目风险评价指标体系研究</a:t>
            </a:r>
            <a:endParaRPr lang="zh-CN" sz="2800">
              <a:solidFill>
                <a:srgbClr val="00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843" name="标题 16"/>
          <p:cNvSpPr>
            <a:spLocks noGrp="1"/>
          </p:cNvSpPr>
          <p:nvPr>
            <p:ph type="title"/>
          </p:nvPr>
        </p:nvSpPr>
        <p:spPr>
          <a:xfrm>
            <a:off x="622935" y="671195"/>
            <a:ext cx="10665460" cy="596265"/>
          </a:xfrm>
        </p:spPr>
        <p:txBody>
          <a:bodyPr/>
          <a:p>
            <a:r>
              <a:rPr lang="zh-CN" altLang="en-US"/>
              <a:t>七、</a:t>
            </a:r>
            <a:r>
              <a:rPr lang="zh-CN" altLang="en-US" sz="1800"/>
              <a:t>核心范畴为 PPP 项目准则层（一级风险）评价因素，范畴化概念为 PPP 项目指标层（二级风险）评价因素，从 7 个层级 28 个指标对建筑垃圾资源化 PPP 项目风险进行评价</a:t>
            </a:r>
            <a:r>
              <a:rPr lang="zh-CN" altLang="en-US"/>
              <a:t>。</a:t>
            </a:r>
            <a:endParaRPr lang="zh-CN" altLang="en-US"/>
          </a:p>
        </p:txBody>
      </p:sp>
      <p:sp>
        <p:nvSpPr>
          <p:cNvPr id="1048853" name="文本框 10"/>
          <p:cNvSpPr txBox="1"/>
          <p:nvPr/>
        </p:nvSpPr>
        <p:spPr>
          <a:xfrm>
            <a:off x="772783" y="3995313"/>
            <a:ext cx="1800000" cy="584775"/>
          </a:xfrm>
          <a:prstGeom prst="rect">
            <a:avLst/>
          </a:prstGeom>
          <a:noFill/>
        </p:spPr>
        <p:txBody>
          <a:bodyPr wrap="square" rtlCol="0">
            <a:spAutoFit/>
          </a:bodyPr>
          <a:p>
            <a:pPr algn="just"/>
            <a:r>
              <a:rPr lang="zh-CN" altLang="en-US" sz="1600">
                <a:solidFill>
                  <a:schemeClr val="bg1"/>
                </a:solidFill>
              </a:rPr>
              <a:t>制定项目章程并确定初步范围</a:t>
            </a:r>
            <a:endParaRPr lang="zh-CN" altLang="en-US" sz="1600">
              <a:solidFill>
                <a:schemeClr val="bg1"/>
              </a:solidFill>
            </a:endParaRPr>
          </a:p>
        </p:txBody>
      </p:sp>
      <p:sp>
        <p:nvSpPr>
          <p:cNvPr id="1048854" name="文本框 11"/>
          <p:cNvSpPr txBox="1"/>
          <p:nvPr/>
        </p:nvSpPr>
        <p:spPr>
          <a:xfrm>
            <a:off x="2878078" y="3949147"/>
            <a:ext cx="1800000" cy="584775"/>
          </a:xfrm>
          <a:prstGeom prst="rect">
            <a:avLst/>
          </a:prstGeom>
          <a:noFill/>
        </p:spPr>
        <p:txBody>
          <a:bodyPr wrap="square" rtlCol="0">
            <a:spAutoFit/>
          </a:bodyPr>
          <a:p>
            <a:pPr algn="just"/>
            <a:r>
              <a:rPr lang="zh-CN" altLang="en-US" sz="1600">
                <a:solidFill>
                  <a:schemeClr val="bg1"/>
                </a:solidFill>
              </a:rPr>
              <a:t>制定项目的管理计划</a:t>
            </a:r>
            <a:endParaRPr lang="zh-CN" altLang="en-US" sz="1600">
              <a:solidFill>
                <a:schemeClr val="bg1"/>
              </a:solidFill>
            </a:endParaRPr>
          </a:p>
        </p:txBody>
      </p:sp>
      <p:sp>
        <p:nvSpPr>
          <p:cNvPr id="1048855" name="文本框 12"/>
          <p:cNvSpPr txBox="1"/>
          <p:nvPr/>
        </p:nvSpPr>
        <p:spPr>
          <a:xfrm>
            <a:off x="5132404" y="3949147"/>
            <a:ext cx="1800000" cy="1297940"/>
          </a:xfrm>
          <a:prstGeom prst="rect">
            <a:avLst/>
          </a:prstGeom>
          <a:noFill/>
        </p:spPr>
        <p:txBody>
          <a:bodyPr wrap="square" rtlCol="0">
            <a:spAutoFit/>
          </a:bodyPr>
          <a:p>
            <a:pPr marL="285750" indent="-285750" algn="just">
              <a:buFont typeface="Arial" panose="020B0604020202020204" pitchFamily="34" charset="0"/>
              <a:buChar char="•"/>
            </a:pPr>
            <a:r>
              <a:rPr lang="zh-CN" altLang="en-US" sz="1600">
                <a:solidFill>
                  <a:schemeClr val="bg1"/>
                </a:solidFill>
              </a:rPr>
              <a:t>指导和管理项目的执行活动</a:t>
            </a:r>
            <a:endParaRPr lang="en-US" altLang="zh-CN" sz="1600">
              <a:solidFill>
                <a:schemeClr val="bg1"/>
              </a:solidFill>
            </a:endParaRPr>
          </a:p>
          <a:p>
            <a:pPr marL="285750" indent="-285750" algn="just">
              <a:buFont typeface="Arial" panose="020B0604020202020204" pitchFamily="34" charset="0"/>
              <a:buChar char="•"/>
            </a:pPr>
            <a:r>
              <a:rPr lang="zh-CN" altLang="en-US" sz="1600">
                <a:solidFill>
                  <a:schemeClr val="bg1"/>
                </a:solidFill>
              </a:rPr>
              <a:t>监控项目执行并进行整体变更控制</a:t>
            </a:r>
            <a:endParaRPr lang="zh-CN" altLang="en-US" sz="1600">
              <a:solidFill>
                <a:schemeClr val="bg1"/>
              </a:solidFill>
            </a:endParaRPr>
          </a:p>
        </p:txBody>
      </p:sp>
      <p:sp>
        <p:nvSpPr>
          <p:cNvPr id="1048856" name="文本框 14"/>
          <p:cNvSpPr txBox="1"/>
          <p:nvPr/>
        </p:nvSpPr>
        <p:spPr>
          <a:xfrm>
            <a:off x="7494780" y="3949147"/>
            <a:ext cx="1800000" cy="338554"/>
          </a:xfrm>
          <a:prstGeom prst="rect">
            <a:avLst/>
          </a:prstGeom>
          <a:noFill/>
        </p:spPr>
        <p:txBody>
          <a:bodyPr wrap="square" rtlCol="0">
            <a:spAutoFit/>
          </a:bodyPr>
          <a:p>
            <a:pPr algn="just"/>
            <a:r>
              <a:rPr lang="zh-CN" altLang="en-US" sz="1600">
                <a:solidFill>
                  <a:schemeClr val="bg1"/>
                </a:solidFill>
              </a:rPr>
              <a:t>项目收尾与结束</a:t>
            </a:r>
            <a:endParaRPr lang="zh-CN" altLang="en-US" sz="1600">
              <a:solidFill>
                <a:schemeClr val="bg1"/>
              </a:solidFill>
            </a:endParaRPr>
          </a:p>
        </p:txBody>
      </p:sp>
      <p:sp>
        <p:nvSpPr>
          <p:cNvPr id="1048857" name="文本框 15"/>
          <p:cNvSpPr txBox="1"/>
          <p:nvPr/>
        </p:nvSpPr>
        <p:spPr>
          <a:xfrm>
            <a:off x="9542400" y="3949147"/>
            <a:ext cx="1800000" cy="584775"/>
          </a:xfrm>
          <a:prstGeom prst="rect">
            <a:avLst/>
          </a:prstGeom>
          <a:noFill/>
        </p:spPr>
        <p:txBody>
          <a:bodyPr wrap="square" rtlCol="0">
            <a:spAutoFit/>
          </a:bodyPr>
          <a:p>
            <a:pPr algn="just"/>
            <a:r>
              <a:rPr lang="zh-CN" altLang="en-US" sz="1600">
                <a:solidFill>
                  <a:schemeClr val="bg1"/>
                </a:solidFill>
              </a:rPr>
              <a:t>对项目后续进行维护</a:t>
            </a:r>
            <a:endParaRPr lang="zh-CN" altLang="en-US" sz="1600">
              <a:solidFill>
                <a:schemeClr val="bg1"/>
              </a:solidFill>
            </a:endParaRPr>
          </a:p>
        </p:txBody>
      </p:sp>
      <p:sp>
        <p:nvSpPr>
          <p:cNvPr id="5" name="文本框 4"/>
          <p:cNvSpPr txBox="1"/>
          <p:nvPr/>
        </p:nvSpPr>
        <p:spPr>
          <a:xfrm>
            <a:off x="2226310" y="2073910"/>
            <a:ext cx="4064000" cy="1738630"/>
          </a:xfrm>
          <a:prstGeom prst="rect">
            <a:avLst/>
          </a:prstGeom>
          <a:noFill/>
        </p:spPr>
        <p:txBody>
          <a:bodyPr wrap="square" rtlCol="0">
            <a:noAutofit/>
          </a:bodyPr>
          <a:p>
            <a:endParaRPr lang="zh-CN" altLang="en-US"/>
          </a:p>
        </p:txBody>
      </p:sp>
      <p:sp>
        <p:nvSpPr>
          <p:cNvPr id="6" name="文本框 5"/>
          <p:cNvSpPr txBox="1"/>
          <p:nvPr/>
        </p:nvSpPr>
        <p:spPr>
          <a:xfrm>
            <a:off x="3556000" y="1374775"/>
            <a:ext cx="13118465" cy="464820"/>
          </a:xfrm>
          <a:prstGeom prst="rect">
            <a:avLst/>
          </a:prstGeom>
          <a:noFill/>
          <a:ln w="9525">
            <a:noFill/>
          </a:ln>
        </p:spPr>
        <p:txBody>
          <a:bodyPr>
            <a:noAutofit/>
          </a:bodyPr>
          <a:p>
            <a:pPr indent="0"/>
            <a:r>
              <a:rPr lang="zh-CN" sz="900" b="0" u="sng">
                <a:ea typeface="宋体" panose="02010600030101010101" pitchFamily="2" charset="-122"/>
              </a:rPr>
              <a:t>表</a:t>
            </a:r>
            <a:r>
              <a:rPr lang="en-US" sz="900" b="0" u="sng">
                <a:latin typeface="宋体" panose="02010600030101010101" pitchFamily="2" charset="-122"/>
              </a:rPr>
              <a:t> </a:t>
            </a:r>
            <a:r>
              <a:rPr lang="en-US" sz="900" b="1" u="sng">
                <a:latin typeface="Times New Roman" panose="02020603050405020304" charset="0"/>
                <a:cs typeface="宋体" panose="02010600030101010101" pitchFamily="2" charset="-122"/>
              </a:rPr>
              <a:t>3   </a:t>
            </a:r>
            <a:r>
              <a:rPr lang="zh-CN" sz="900" b="0" u="sng">
                <a:ea typeface="宋体" panose="02010600030101010101" pitchFamily="2" charset="-122"/>
              </a:rPr>
              <a:t>建筑垃圾资源化</a:t>
            </a:r>
            <a:r>
              <a:rPr lang="en-US" sz="900" b="0" u="sng">
                <a:latin typeface="宋体" panose="02010600030101010101" pitchFamily="2" charset="-122"/>
              </a:rPr>
              <a:t> </a:t>
            </a:r>
            <a:r>
              <a:rPr lang="en-US" sz="900" b="1" u="sng">
                <a:latin typeface="Times New Roman" panose="02020603050405020304" charset="0"/>
                <a:cs typeface="宋体" panose="02010600030101010101" pitchFamily="2" charset="-122"/>
              </a:rPr>
              <a:t>PPP </a:t>
            </a:r>
            <a:r>
              <a:rPr lang="zh-CN" sz="900" b="0" u="sng">
                <a:ea typeface="宋体" panose="02010600030101010101" pitchFamily="2" charset="-122"/>
              </a:rPr>
              <a:t>项目风险因素评级体系</a:t>
            </a:r>
            <a:r>
              <a:rPr lang="en-US" sz="900" b="0" u="sng">
                <a:latin typeface="宋体" panose="02010600030101010101" pitchFamily="2" charset="-122"/>
              </a:rPr>
              <a:t>	</a:t>
            </a:r>
            <a:r>
              <a:rPr lang="zh-CN" sz="750" b="0">
                <a:ea typeface="宋体" panose="02010600030101010101" pitchFamily="2" charset="-122"/>
              </a:rPr>
              <a:t>目标层</a:t>
            </a:r>
            <a:r>
              <a:rPr lang="en-US" sz="750" b="0">
                <a:latin typeface="宋体" panose="02010600030101010101" pitchFamily="2" charset="-122"/>
              </a:rPr>
              <a:t>  </a:t>
            </a:r>
            <a:r>
              <a:rPr lang="zh-CN" sz="750" b="0">
                <a:ea typeface="宋体" panose="02010600030101010101" pitchFamily="2" charset="-122"/>
              </a:rPr>
              <a:t>一级代码</a:t>
            </a:r>
            <a:r>
              <a:rPr lang="en-US" sz="750" b="0">
                <a:latin typeface="宋体" panose="02010600030101010101" pitchFamily="2" charset="-122"/>
              </a:rPr>
              <a:t>	</a:t>
            </a:r>
            <a:r>
              <a:rPr lang="zh-CN" sz="750" b="0">
                <a:ea typeface="宋体" panose="02010600030101010101" pitchFamily="2" charset="-122"/>
              </a:rPr>
              <a:t>准则层</a:t>
            </a:r>
            <a:r>
              <a:rPr lang="en-US" sz="750" b="0">
                <a:latin typeface="宋体" panose="02010600030101010101" pitchFamily="2" charset="-122"/>
              </a:rPr>
              <a:t>	</a:t>
            </a:r>
            <a:r>
              <a:rPr lang="zh-CN" sz="750" b="0">
                <a:ea typeface="宋体" panose="02010600030101010101" pitchFamily="2" charset="-122"/>
              </a:rPr>
              <a:t>二级代码</a:t>
            </a:r>
            <a:r>
              <a:rPr lang="en-US" sz="750" b="0">
                <a:latin typeface="宋体" panose="02010600030101010101" pitchFamily="2" charset="-122"/>
              </a:rPr>
              <a:t>	</a:t>
            </a:r>
            <a:r>
              <a:rPr lang="zh-CN" sz="750" b="0">
                <a:ea typeface="宋体" panose="02010600030101010101" pitchFamily="2" charset="-122"/>
              </a:rPr>
              <a:t>指标层</a:t>
            </a:r>
            <a:endParaRPr lang="zh-CN" altLang="en-US"/>
          </a:p>
        </p:txBody>
      </p:sp>
      <p:graphicFrame>
        <p:nvGraphicFramePr>
          <p:cNvPr id="7" name="表格 6"/>
          <p:cNvGraphicFramePr/>
          <p:nvPr>
            <p:custDataLst>
              <p:tags r:id="rId1"/>
            </p:custDataLst>
          </p:nvPr>
        </p:nvGraphicFramePr>
        <p:xfrm>
          <a:off x="3556000" y="1719580"/>
          <a:ext cx="5834380" cy="5154930"/>
        </p:xfrm>
        <a:graphic>
          <a:graphicData uri="http://schemas.openxmlformats.org/drawingml/2006/table">
            <a:tbl>
              <a:tblPr firstRow="1" bandRow="1">
                <a:tableStyleId>{5940675A-B579-460E-94D1-54222C63F5DA}</a:tableStyleId>
              </a:tblPr>
              <a:tblGrid>
                <a:gridCol w="1631315"/>
                <a:gridCol w="1722120"/>
                <a:gridCol w="614680"/>
                <a:gridCol w="1866265"/>
              </a:tblGrid>
              <a:tr h="431800">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建筑垃	</a:t>
                      </a: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1</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政治风险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A1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法律法规风险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16446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圾资源</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A2</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审批决策风险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6390">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化 </a:t>
                      </a:r>
                      <a:r>
                        <a:rPr lang="en-US" sz="700" b="0">
                          <a:latin typeface="Times New Roman" panose="02020603050405020304" charset="0"/>
                          <a:cs typeface="Times New Roman" panose="02020603050405020304" charset="0"/>
                        </a:rPr>
                        <a:t>PPP</a:t>
                      </a:r>
                      <a:r>
                        <a:rPr lang="en-US" sz="700" b="0">
                          <a:latin typeface="宋体" panose="02010600030101010101" pitchFamily="2" charset="-122"/>
                          <a:ea typeface="宋体" panose="02010600030101010101" pitchFamily="2" charset="-122"/>
                          <a:cs typeface="宋体" panose="02010600030101010101" pitchFamily="2" charset="-122"/>
                        </a:rPr>
                        <a:t>项目风</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A3A4</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政策变动风险税收风险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431165">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险因素	</a:t>
                      </a: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2</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经济风险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B1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利率风险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755">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B2B3</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汇率风险通货膨胀风险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64465">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B4</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投融资风险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755">
                <a:tc>
                  <a:txBody>
                    <a:bodyPr/>
                    <a:p>
                      <a:pPr indent="0" algn="r">
                        <a:buNone/>
                      </a:pP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3</a:t>
                      </a:r>
                      <a:endParaRPr lang="en-US" altLang="en-US" sz="700" b="0"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建设风险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C1C2</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成本超支风险勘察设计风险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63830">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C3</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工期延误风险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7025">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C4C5</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质量缺陷风险不可抗力风险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53670">
                <a:tc>
                  <a:txBody>
                    <a:bodyPr/>
                    <a:p>
                      <a:pPr indent="0" algn="r">
                        <a:buNone/>
                      </a:pP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4</a:t>
                      </a:r>
                      <a:endParaRPr lang="en-US" altLang="en-US" sz="700" b="0"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运营移交风险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D1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原材料供应风险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755">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D2D3</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运营管理能力风险成本控制风险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64465">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D4</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生产技术风险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755">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D5D6</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项目唯一性风险移交风险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54305">
                <a:tc>
                  <a:txBody>
                    <a:bodyPr/>
                    <a:p>
                      <a:pPr indent="0" algn="r">
                        <a:buNone/>
                      </a:pP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5</a:t>
                      </a:r>
                      <a:endParaRPr lang="en-US" altLang="en-US" sz="700" b="0"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市场风险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E1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产品竞争力风险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120">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E2E3</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竞争需求风险收益风险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54940">
                <a:tc>
                  <a:txBody>
                    <a:bodyPr/>
                    <a:p>
                      <a:pPr indent="0" algn="r">
                        <a:buNone/>
                      </a:pP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6</a:t>
                      </a:r>
                      <a:endParaRPr lang="en-US" altLang="en-US" sz="700" b="0" i="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社会与环境风险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F1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环境风险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3251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r>
                        <a:rPr lang="en-US" sz="700" b="0" i="1">
                          <a:latin typeface="Times New Roman" panose="02020603050405020304" charset="0"/>
                          <a:cs typeface="Times New Roman" panose="02020603050405020304" charset="0"/>
                        </a:rPr>
                        <a:t>R</a:t>
                      </a:r>
                      <a:r>
                        <a:rPr lang="en-US" sz="500" b="0">
                          <a:latin typeface="Times New Roman" panose="02020603050405020304" charset="0"/>
                          <a:cs typeface="Times New Roman" panose="02020603050405020304" charset="0"/>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 </a:t>
                      </a:r>
                      <a:r>
                        <a:rPr lang="en-US" sz="700" b="0">
                          <a:latin typeface="宋体" panose="02010600030101010101" pitchFamily="2" charset="-122"/>
                          <a:ea typeface="宋体" panose="02010600030101010101" pitchFamily="2" charset="-122"/>
                          <a:cs typeface="宋体" panose="02010600030101010101" pitchFamily="2" charset="-122"/>
                        </a:rPr>
                        <a:t>信用风险</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F2G1</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社会风险私人部门信用风险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164465">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800" b="0">
                          <a:latin typeface="Times New Roman" panose="02020603050405020304" charset="0"/>
                          <a:cs typeface="Times New Roman" panose="02020603050405020304" charset="0"/>
                        </a:rPr>
                        <a:t> </a:t>
                      </a:r>
                      <a:endParaRPr lang="en-US" altLang="en-US" sz="8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lgn="r">
                        <a:buNone/>
                      </a:pPr>
                      <a:r>
                        <a:rPr lang="en-US" sz="700" b="0">
                          <a:latin typeface="Times New Roman" panose="02020603050405020304" charset="0"/>
                          <a:cs typeface="Times New Roman" panose="02020603050405020304" charset="0"/>
                        </a:rPr>
                        <a:t>G2</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cap="flat">
                      <a:noFill/>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政府部门信用风险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cap="flat">
                      <a:noFill/>
                    </a:lnB>
                    <a:lnTlToBr>
                      <a:noFill/>
                    </a:lnTlToBr>
                    <a:lnBlToTr>
                      <a:noFill/>
                    </a:lnBlToTr>
                    <a:noFill/>
                  </a:tcPr>
                </a:tc>
              </a:tr>
              <a:tr h="400685">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latin typeface="Times New Roman" panose="02020603050405020304" charset="0"/>
                          <a:cs typeface="Times New Roman" panose="02020603050405020304" charset="0"/>
                        </a:rPr>
                        <a:t> </a:t>
                      </a:r>
                      <a:endParaRPr lang="en-US" altLang="en-US" sz="9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latin typeface="Times New Roman" panose="02020603050405020304" charset="0"/>
                          <a:cs typeface="Times New Roman" panose="02020603050405020304" charset="0"/>
                        </a:rPr>
                        <a:t>G3G4</a:t>
                      </a:r>
                      <a:endParaRPr lang="en-US" altLang="en-US" sz="7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latin typeface="宋体" panose="02010600030101010101" pitchFamily="2" charset="-122"/>
                          <a:ea typeface="宋体" panose="02010600030101010101" pitchFamily="2" charset="-122"/>
                          <a:cs typeface="宋体" panose="02010600030101010101" pitchFamily="2" charset="-122"/>
                        </a:rPr>
                        <a:t>合作风险合同风险</a:t>
                      </a:r>
                      <a:endParaRPr lang="en-US" altLang="en-US" sz="7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nchorCtr="0">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91" name="标题 28"/>
          <p:cNvSpPr>
            <a:spLocks noGrp="1"/>
          </p:cNvSpPr>
          <p:nvPr>
            <p:ph type="title"/>
          </p:nvPr>
        </p:nvSpPr>
        <p:spPr>
          <a:xfrm>
            <a:off x="247465" y="16"/>
            <a:ext cx="4499160" cy="596352"/>
          </a:xfrm>
        </p:spPr>
        <p:txBody>
          <a:bodyPr/>
          <a:p>
            <a:r>
              <a:rPr lang="zh-CN" altLang="en-US"/>
              <a:t>课程总结</a:t>
            </a:r>
            <a:endParaRPr lang="zh-CN" altLang="en-US"/>
          </a:p>
        </p:txBody>
      </p:sp>
      <p:pic>
        <p:nvPicPr>
          <p:cNvPr id="1" name="图片 0" descr="微信图片_20221116190750"/>
          <p:cNvPicPr>
            <a:picLocks noChangeAspect="1"/>
          </p:cNvPicPr>
          <p:nvPr/>
        </p:nvPicPr>
        <p:blipFill>
          <a:blip r:embed="rId1"/>
          <a:stretch>
            <a:fillRect/>
          </a:stretch>
        </p:blipFill>
        <p:spPr>
          <a:xfrm>
            <a:off x="1324610" y="1925955"/>
            <a:ext cx="9350375" cy="4707890"/>
          </a:xfrm>
          <a:prstGeom prst="rect">
            <a:avLst/>
          </a:prstGeom>
        </p:spPr>
      </p:pic>
      <p:sp>
        <p:nvSpPr>
          <p:cNvPr id="2" name="文本框 1"/>
          <p:cNvSpPr txBox="1"/>
          <p:nvPr/>
        </p:nvSpPr>
        <p:spPr>
          <a:xfrm>
            <a:off x="4152900" y="596265"/>
            <a:ext cx="7482205" cy="1198880"/>
          </a:xfrm>
          <a:prstGeom prst="rect">
            <a:avLst/>
          </a:prstGeom>
          <a:noFill/>
        </p:spPr>
        <p:txBody>
          <a:bodyPr wrap="square" rtlCol="0">
            <a:spAutoFit/>
          </a:bodyPr>
          <a:p>
            <a:r>
              <a:rPr lang="zh-CN" altLang="en-US"/>
              <a:t>在建筑垃圾源头减量化治理的过程中，需要构建实施保障机制，从而全面有效的保证规划的顺利执行。在信息化、科技化、法制化的时代，智慧平台的构建、创新技术的带动、导则标准的助力可以提高建筑垃圾源头减量规划治理的效率及质量(图6)。</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 name="文本框 0"/>
          <p:cNvSpPr txBox="1"/>
          <p:nvPr/>
        </p:nvSpPr>
        <p:spPr>
          <a:xfrm>
            <a:off x="2954655" y="1014095"/>
            <a:ext cx="6283325" cy="1106805"/>
          </a:xfrm>
          <a:prstGeom prst="rect">
            <a:avLst/>
          </a:prstGeom>
          <a:noFill/>
        </p:spPr>
        <p:txBody>
          <a:bodyPr wrap="square" rtlCol="0">
            <a:spAutoFit/>
          </a:bodyPr>
          <a:p>
            <a:pPr algn="ctr"/>
            <a:r>
              <a:rPr lang="zh-CN" altLang="en-US" sz="6600"/>
              <a:t>结语</a:t>
            </a:r>
            <a:endParaRPr lang="zh-CN" altLang="en-US" sz="6600"/>
          </a:p>
        </p:txBody>
      </p:sp>
      <p:sp>
        <p:nvSpPr>
          <p:cNvPr id="2" name="文本框 1"/>
          <p:cNvSpPr txBox="1"/>
          <p:nvPr/>
        </p:nvSpPr>
        <p:spPr>
          <a:xfrm>
            <a:off x="1851660" y="2373630"/>
            <a:ext cx="9590405" cy="2676525"/>
          </a:xfrm>
          <a:prstGeom prst="rect">
            <a:avLst/>
          </a:prstGeom>
          <a:noFill/>
        </p:spPr>
        <p:txBody>
          <a:bodyPr wrap="square" rtlCol="0">
            <a:spAutoFit/>
          </a:bodyPr>
          <a:p>
            <a:r>
              <a:rPr lang="zh-CN" altLang="en-US" sz="2800"/>
              <a:t>建筑垃圾无害化处理与资源化利用是一项复杂工作,为确保工作质量达到预期,则需要工作人员能够从工作现状入手不断优化工作流程,了解资源化利用中的先进技术以及各项支持引导政策的作用,在发挥政府部门合理引导机制的基础上,推动本地区建筑垃圾无害化处理以及资源化利用工作顺利进行,最终全面提升建筑垃圾处理效果。</a:t>
            </a:r>
            <a:endParaRPr lang="zh-CN" altLang="en-US"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grpSp>
        <p:nvGrpSpPr>
          <p:cNvPr id="96" name="组合 11"/>
          <p:cNvGrpSpPr/>
          <p:nvPr/>
        </p:nvGrpSpPr>
        <p:grpSpPr>
          <a:xfrm>
            <a:off x="1403222" y="2168526"/>
            <a:ext cx="5155565" cy="3545205"/>
            <a:chOff x="1488947" y="2361566"/>
            <a:chExt cx="5155565" cy="3545205"/>
          </a:xfrm>
        </p:grpSpPr>
        <p:sp>
          <p:nvSpPr>
            <p:cNvPr id="1048872" name="Title 1"/>
            <p:cNvSpPr txBox="1"/>
            <p:nvPr/>
          </p:nvSpPr>
          <p:spPr bwMode="white">
            <a:xfrm>
              <a:off x="1488947" y="2361566"/>
              <a:ext cx="2397253" cy="833856"/>
            </a:xfrm>
            <a:prstGeom prst="rect">
              <a:avLst/>
            </a:prstGeom>
          </p:spPr>
          <p:txBody>
            <a:bodyPr/>
            <a:lstStyle>
              <a:lvl1pPr algn="l" defTabSz="914400" rtl="0" eaLnBrk="1" fontAlgn="auto" latinLnBrk="0" hangingPunct="1">
                <a:lnSpc>
                  <a:spcPct val="100000"/>
                </a:lnSpc>
                <a:spcBef>
                  <a:spcPct val="0"/>
                </a:spcBef>
                <a:buNone/>
                <a:defRPr sz="2800" b="1" u="none" strike="noStrike" kern="1200" cap="none" spc="200" normalizeH="0">
                  <a:solidFill>
                    <a:schemeClr val="tx1"/>
                  </a:solidFill>
                  <a:latin typeface="+mj-lt"/>
                  <a:ea typeface="+mj-ea"/>
                  <a:cs typeface="+mj-cs"/>
                </a:defRPr>
              </a:lvl1pPr>
            </a:lstStyle>
            <a:p>
              <a:r>
                <a:rPr lang="zh-CN" altLang="en-US" sz="3600">
                  <a:solidFill>
                    <a:schemeClr val="bg1"/>
                  </a:solidFill>
                </a:rPr>
                <a:t>引言</a:t>
              </a:r>
              <a:endParaRPr lang="zh-CN" altLang="en-US">
                <a:solidFill>
                  <a:schemeClr val="bg1"/>
                </a:solidFill>
              </a:endParaRPr>
            </a:p>
          </p:txBody>
        </p:sp>
        <p:sp>
          <p:nvSpPr>
            <p:cNvPr id="1048873" name="object 9" descr="Beige rectangle"/>
            <p:cNvSpPr/>
            <p:nvPr/>
          </p:nvSpPr>
          <p:spPr bwMode="white">
            <a:xfrm>
              <a:off x="1620012" y="3060802"/>
              <a:ext cx="2970000" cy="0"/>
            </a:xfrm>
            <a:custGeom>
              <a:avLst/>
              <a:gdLst/>
              <a:ahLst/>
              <a:cxnLst/>
              <a:rect l="l" t="t" r="r" b="b"/>
              <a:pathLst>
                <a:path w="2642870">
                  <a:moveTo>
                    <a:pt x="0" y="0"/>
                  </a:moveTo>
                  <a:lnTo>
                    <a:pt x="2642616" y="0"/>
                  </a:lnTo>
                </a:path>
              </a:pathLst>
            </a:custGeom>
            <a:ln w="44450">
              <a:solidFill>
                <a:schemeClr val="accent4">
                  <a:lumMod val="75000"/>
                </a:schemeClr>
              </a:solidFill>
            </a:ln>
          </p:spPr>
          <p:txBody>
            <a:bodyPr wrap="square" lIns="0" tIns="0" rIns="0" bIns="0" rtlCol="0"/>
            <a:p>
              <a:endParaRPr lang="en-US" dirty="0"/>
            </a:p>
          </p:txBody>
        </p:sp>
        <p:sp>
          <p:nvSpPr>
            <p:cNvPr id="1048874" name="Content Placeholder 3"/>
            <p:cNvSpPr txBox="1"/>
            <p:nvPr/>
          </p:nvSpPr>
          <p:spPr bwMode="white">
            <a:xfrm>
              <a:off x="1539747" y="3156586"/>
              <a:ext cx="5104765" cy="27501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800" spc="-25">
                  <a:solidFill>
                    <a:schemeClr val="bg2">
                      <a:lumMod val="20000"/>
                      <a:lumOff val="80000"/>
                    </a:schemeClr>
                  </a:solidFill>
                  <a:cs typeface="Arial" panose="020B0604020202020204"/>
                </a:rPr>
                <a:t>伴随存量发展时代的迈进，建筑垃圾作为城市更新的副产品将迎来其数量的爆发期。因此，建筑垃圾源头减量是绿色理念下加强建设管控、解决垃圾围城困境的有效手段</a:t>
              </a:r>
              <a:endParaRPr lang="zh-CN" altLang="en-US" sz="1800" spc="-25">
                <a:solidFill>
                  <a:schemeClr val="bg2">
                    <a:lumMod val="20000"/>
                    <a:lumOff val="80000"/>
                  </a:schemeClr>
                </a:solidFill>
                <a:cs typeface="Arial" panose="020B0604020202020204"/>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880" name="Title 1"/>
          <p:cNvSpPr txBox="1"/>
          <p:nvPr/>
        </p:nvSpPr>
        <p:spPr bwMode="white">
          <a:xfrm>
            <a:off x="838200" y="543316"/>
            <a:ext cx="2682240" cy="782819"/>
          </a:xfrm>
          <a:prstGeom prst="rect">
            <a:avLst/>
          </a:prstGeom>
        </p:spPr>
        <p:txBody>
          <a:bodyPr/>
          <a:lstStyle>
            <a:lvl1pPr algn="l" defTabSz="914400" rtl="0" eaLnBrk="1" fontAlgn="auto" latinLnBrk="0" hangingPunct="1">
              <a:lnSpc>
                <a:spcPct val="100000"/>
              </a:lnSpc>
              <a:spcBef>
                <a:spcPct val="0"/>
              </a:spcBef>
              <a:buNone/>
              <a:defRPr sz="2800" b="1" u="none" strike="noStrike" kern="1200" cap="none" spc="200" normalizeH="0">
                <a:solidFill>
                  <a:schemeClr val="tx1"/>
                </a:solidFill>
                <a:latin typeface="+mj-lt"/>
                <a:ea typeface="+mj-ea"/>
                <a:cs typeface="+mj-cs"/>
              </a:defRPr>
            </a:lvl1pPr>
          </a:lstStyle>
          <a:p>
            <a:r>
              <a:rPr lang="zh-CN" altLang="en-US" sz="4000">
                <a:solidFill>
                  <a:schemeClr val="bg1"/>
                </a:solidFill>
              </a:rPr>
              <a:t>本日议题</a:t>
            </a:r>
            <a:endParaRPr lang="zh-CN" altLang="en-US" sz="4000">
              <a:solidFill>
                <a:schemeClr val="bg1"/>
              </a:solidFill>
            </a:endParaRPr>
          </a:p>
        </p:txBody>
      </p:sp>
      <p:graphicFrame>
        <p:nvGraphicFramePr>
          <p:cNvPr id="4194304" name="Content Placeholder 12" descr="Table"/>
          <p:cNvGraphicFramePr/>
          <p:nvPr>
            <p:custDataLst>
              <p:tags r:id="rId1"/>
            </p:custDataLst>
          </p:nvPr>
        </p:nvGraphicFramePr>
        <p:xfrm>
          <a:off x="925027" y="3288005"/>
          <a:ext cx="10341946" cy="1927646"/>
        </p:xfrm>
        <a:graphic>
          <a:graphicData uri="http://schemas.openxmlformats.org/drawingml/2006/table">
            <a:tbl>
              <a:tblPr firstRow="1" bandRow="1">
                <a:tableStyleId>{5C22544A-7EE6-4342-B048-85BDC9FD1C3A}</a:tableStyleId>
              </a:tblPr>
              <a:tblGrid>
                <a:gridCol w="2585486"/>
                <a:gridCol w="2585486"/>
                <a:gridCol w="2585488"/>
                <a:gridCol w="2585486"/>
              </a:tblGrid>
              <a:tr h="813903">
                <a:tc>
                  <a:txBody>
                    <a:bodyPr/>
                    <a:p>
                      <a:pPr algn="ctr"/>
                      <a:r>
                        <a:rPr lang="zh-CN" altLang="en-US" sz="1800" b="1" i="0">
                          <a:solidFill>
                            <a:schemeClr val="bg1"/>
                          </a:solidFill>
                          <a:latin typeface="+mj-lt"/>
                        </a:rPr>
                        <a:t>第一部分</a:t>
                      </a:r>
                      <a:endParaRPr lang="en-US" sz="1800" b="1" i="0" dirty="0">
                        <a:solidFill>
                          <a:schemeClr val="bg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ctr"/>
                      <a:r>
                        <a:rPr lang="zh-CN" altLang="en-US" sz="1800" b="1" i="0" kern="1200">
                          <a:solidFill>
                            <a:schemeClr val="bg1"/>
                          </a:solidFill>
                          <a:latin typeface="+mn-lt"/>
                          <a:ea typeface="+mn-ea"/>
                          <a:cs typeface="+mn-cs"/>
                        </a:rPr>
                        <a:t>第二部分</a:t>
                      </a:r>
                      <a:endParaRPr lang="en-US" altLang="zh-CN" sz="1800" b="1" i="0" kern="1200" dirty="0">
                        <a:solidFill>
                          <a:schemeClr val="bg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ctr"/>
                      <a:r>
                        <a:rPr lang="zh-CN" altLang="en-US" sz="1800" b="1" i="0" kern="1200">
                          <a:solidFill>
                            <a:schemeClr val="bg1"/>
                          </a:solidFill>
                          <a:latin typeface="+mn-lt"/>
                          <a:ea typeface="+mn-ea"/>
                          <a:cs typeface="+mn-cs"/>
                        </a:rPr>
                        <a:t>第三部分</a:t>
                      </a:r>
                      <a:endParaRPr lang="en-US" altLang="zh-CN" sz="1800" b="1" i="0" kern="1200" dirty="0">
                        <a:solidFill>
                          <a:schemeClr val="bg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ctr"/>
                      <a:r>
                        <a:rPr lang="zh-CN" altLang="en-US" sz="1800" b="1" i="0" kern="1200">
                          <a:solidFill>
                            <a:schemeClr val="bg1"/>
                          </a:solidFill>
                          <a:latin typeface="+mn-lt"/>
                          <a:ea typeface="+mn-ea"/>
                          <a:cs typeface="+mn-cs"/>
                        </a:rPr>
                        <a:t>第四部分</a:t>
                      </a:r>
                      <a:endParaRPr lang="en-US" altLang="zh-CN" sz="1800" b="1" i="0" kern="1200" dirty="0">
                        <a:solidFill>
                          <a:schemeClr val="bg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1113743">
                <a:tc>
                  <a:txBody>
                    <a:bodyP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rPr>
                        <a:t>什么是</a:t>
                      </a:r>
                      <a:endParaRPr kumimoji="0" lang="en-US" altLang="zh-CN"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rPr>
                        <a:t>建筑垃圾</a:t>
                      </a:r>
                      <a:endParaRPr kumimoji="0" lang="zh-CN" altLang="en-US"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rPr>
                        <a:t>绿色发展理念</a:t>
                      </a:r>
                      <a:endParaRPr kumimoji="0" lang="zh-CN" altLang="en-US" sz="2400" b="0" i="0" u="none" strike="noStrike" kern="1200" cap="none" spc="-25" normalizeH="0" baseline="0" noProof="0">
                        <a:ln>
                          <a:noFill/>
                        </a:ln>
                        <a:solidFill>
                          <a:schemeClr val="accent4">
                            <a:lumMod val="75000"/>
                          </a:schemeClr>
                        </a:solidFill>
                        <a:effectLst/>
                        <a:uLnTx/>
                        <a:uFillTx/>
                        <a:latin typeface="+mn-lt"/>
                        <a:ea typeface="+mn-ea"/>
                        <a:cs typeface="Arial" panose="020B0604020202020204"/>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marL="0" marR="0" lvl="0" indent="0" algn="ctr" defTabSz="914400" rtl="0" eaLnBrk="1" fontAlgn="auto" latinLnBrk="0" hangingPunct="1">
                        <a:lnSpc>
                          <a:spcPct val="100000"/>
                        </a:lnSpc>
                        <a:spcBef>
                          <a:spcPts val="0"/>
                        </a:spcBef>
                        <a:spcAft>
                          <a:spcPts val="0"/>
                        </a:spcAft>
                        <a:buClrTx/>
                        <a:buSzTx/>
                        <a:buFontTx/>
                        <a:buNone/>
                      </a:pPr>
                      <a:r>
                        <a:rPr lang="zh-CN" altLang="en-US" sz="2400" b="0" i="0" kern="1200" spc="-25" dirty="0">
                          <a:solidFill>
                            <a:schemeClr val="accent4">
                              <a:lumMod val="75000"/>
                            </a:schemeClr>
                          </a:solidFill>
                          <a:latin typeface="+mn-lt"/>
                          <a:ea typeface="+mn-ea"/>
                          <a:cs typeface="Arial" panose="020B0604020202020204"/>
                        </a:rPr>
                        <a:t>规划方法</a:t>
                      </a:r>
                      <a:endParaRPr lang="zh-CN" altLang="en-US" sz="2400" b="0" i="0" kern="1200" spc="-25" dirty="0">
                        <a:solidFill>
                          <a:schemeClr val="accent4">
                            <a:lumMod val="75000"/>
                          </a:schemeClr>
                        </a:solidFill>
                        <a:latin typeface="+mn-lt"/>
                        <a:ea typeface="+mn-ea"/>
                        <a:cs typeface="Arial" panose="020B0604020202020204"/>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marL="0" marR="0" lvl="0" indent="0" algn="ctr" defTabSz="914400" rtl="0" eaLnBrk="1" fontAlgn="auto" latinLnBrk="0" hangingPunct="1">
                        <a:lnSpc>
                          <a:spcPct val="100000"/>
                        </a:lnSpc>
                        <a:spcBef>
                          <a:spcPts val="0"/>
                        </a:spcBef>
                        <a:spcAft>
                          <a:spcPts val="0"/>
                        </a:spcAft>
                        <a:buClrTx/>
                        <a:buSzTx/>
                        <a:buFontTx/>
                        <a:buNone/>
                      </a:pPr>
                      <a:r>
                        <a:rPr lang="zh-CN" altLang="en-US" sz="2400" b="0" i="0" kern="1200" spc="-25" dirty="0">
                          <a:solidFill>
                            <a:schemeClr val="accent4">
                              <a:lumMod val="75000"/>
                            </a:schemeClr>
                          </a:solidFill>
                          <a:latin typeface="+mn-lt"/>
                          <a:ea typeface="+mn-ea"/>
                          <a:cs typeface="Arial" panose="020B0604020202020204"/>
                        </a:rPr>
                        <a:t>源头减量</a:t>
                      </a:r>
                      <a:endParaRPr lang="zh-CN" altLang="en-US" sz="2400" b="0" i="0" kern="1200" spc="-25" dirty="0">
                        <a:solidFill>
                          <a:schemeClr val="accent4">
                            <a:lumMod val="75000"/>
                          </a:schemeClr>
                        </a:solidFill>
                        <a:latin typeface="+mn-lt"/>
                        <a:ea typeface="+mn-ea"/>
                        <a:cs typeface="Arial" panose="020B0604020202020204"/>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bl>
          </a:graphicData>
        </a:graphic>
      </p:graphicFrame>
      <p:grpSp>
        <p:nvGrpSpPr>
          <p:cNvPr id="101" name="组合 17"/>
          <p:cNvGrpSpPr/>
          <p:nvPr/>
        </p:nvGrpSpPr>
        <p:grpSpPr>
          <a:xfrm>
            <a:off x="2058805" y="1879747"/>
            <a:ext cx="8074660" cy="1408257"/>
            <a:chOff x="2047082" y="977133"/>
            <a:chExt cx="8074660" cy="1067281"/>
          </a:xfrm>
        </p:grpSpPr>
        <p:cxnSp>
          <p:nvCxnSpPr>
            <p:cNvPr id="3145779" name="Straight Connector 11" descr="Line"/>
            <p:cNvCxnSpPr/>
            <p:nvPr/>
          </p:nvCxnSpPr>
          <p:spPr>
            <a:xfrm>
              <a:off x="6085840" y="1648414"/>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48881" name="Rectangle 9"/>
            <p:cNvSpPr/>
            <p:nvPr/>
          </p:nvSpPr>
          <p:spPr>
            <a:xfrm>
              <a:off x="2047082" y="977133"/>
              <a:ext cx="8074660" cy="647762"/>
            </a:xfrm>
            <a:prstGeom prst="rect">
              <a:avLst/>
            </a:prstGeom>
            <a:solidFill>
              <a:schemeClr val="accent4">
                <a:lumMod val="75000"/>
              </a:schemeClr>
            </a:solidFill>
          </p:spPr>
          <p:txBody>
            <a:bodyPr wrap="square" anchor="ctr" anchorCtr="0">
              <a:noAutofit/>
            </a:bodyPr>
            <a:p>
              <a:pPr algn="ctr">
                <a:lnSpc>
                  <a:spcPct val="100000"/>
                </a:lnSpc>
                <a:spcBef>
                  <a:spcPts val="1055"/>
                </a:spcBef>
              </a:pPr>
              <a:r>
                <a:rPr lang="zh-CN" altLang="en-US" sz="2800" b="1">
                  <a:solidFill>
                    <a:schemeClr val="tx1">
                      <a:lumMod val="75000"/>
                      <a:lumOff val="25000"/>
                    </a:schemeClr>
                  </a:solidFill>
                  <a:latin typeface="+mj-lt"/>
                </a:rPr>
                <a:t>基于绿色发展理念的建筑垃圾源头减量规划研究</a:t>
              </a:r>
              <a:endParaRPr lang="zh-CN" altLang="en-US" sz="2800" b="1">
                <a:solidFill>
                  <a:schemeClr val="tx1">
                    <a:lumMod val="75000"/>
                    <a:lumOff val="25000"/>
                  </a:schemeClr>
                </a:solidFill>
                <a:latin typeface="+mj-lt"/>
              </a:endParaRPr>
            </a:p>
          </p:txBody>
        </p:sp>
      </p:gr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885" name="object 6" descr="Blue rectangle"/>
          <p:cNvSpPr/>
          <p:nvPr/>
        </p:nvSpPr>
        <p:spPr>
          <a:xfrm>
            <a:off x="5958840" y="0"/>
            <a:ext cx="6233160" cy="685800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1"/>
          </a:solidFill>
        </p:spPr>
        <p:txBody>
          <a:bodyPr wrap="square" lIns="0" tIns="0" rIns="0" bIns="0" rtlCol="0"/>
          <a:p>
            <a:endParaRPr lang="en-US" dirty="0"/>
          </a:p>
        </p:txBody>
      </p:sp>
      <p:sp>
        <p:nvSpPr>
          <p:cNvPr id="1048886" name="object 3"/>
          <p:cNvSpPr/>
          <p:nvPr/>
        </p:nvSpPr>
        <p:spPr>
          <a:xfrm>
            <a:off x="0" y="1978660"/>
            <a:ext cx="6472555" cy="2030730"/>
          </a:xfrm>
          <a:custGeom>
            <a:avLst/>
            <a:gdLst/>
            <a:ahLst/>
            <a:cxnLst/>
            <a:rect l="l" t="t" r="r" b="b"/>
            <a:pathLst>
              <a:path w="4010659" h="333375">
                <a:moveTo>
                  <a:pt x="0" y="333006"/>
                </a:moveTo>
                <a:lnTo>
                  <a:pt x="4010367" y="333006"/>
                </a:lnTo>
                <a:lnTo>
                  <a:pt x="4010367" y="0"/>
                </a:lnTo>
                <a:lnTo>
                  <a:pt x="0" y="0"/>
                </a:lnTo>
                <a:lnTo>
                  <a:pt x="0" y="333006"/>
                </a:lnTo>
                <a:close/>
              </a:path>
            </a:pathLst>
          </a:custGeom>
          <a:blipFill rotWithShape="1">
            <a:blip r:embed="rId1"/>
            <a:stretch>
              <a:fillRect/>
            </a:stretch>
          </a:blipFill>
        </p:spPr>
        <p:txBody>
          <a:bodyPr wrap="square" lIns="0" tIns="0" rIns="0" bIns="0" rtlCol="0"/>
          <a:p>
            <a:endParaRPr lang="en-US" dirty="0"/>
          </a:p>
        </p:txBody>
      </p:sp>
      <p:sp>
        <p:nvSpPr>
          <p:cNvPr id="1048887" name="标题 24"/>
          <p:cNvSpPr>
            <a:spLocks noGrp="1"/>
          </p:cNvSpPr>
          <p:nvPr>
            <p:ph type="title"/>
          </p:nvPr>
        </p:nvSpPr>
        <p:spPr/>
        <p:txBody>
          <a:bodyPr/>
          <a:p>
            <a:r>
              <a:rPr lang="zh-CN" altLang="en-US"/>
              <a:t>一、什么是建筑垃圾</a:t>
            </a:r>
            <a:endParaRPr lang="zh-CN" altLang="en-US"/>
          </a:p>
        </p:txBody>
      </p:sp>
      <p:grpSp>
        <p:nvGrpSpPr>
          <p:cNvPr id="106" name="组合 41"/>
          <p:cNvGrpSpPr/>
          <p:nvPr/>
        </p:nvGrpSpPr>
        <p:grpSpPr>
          <a:xfrm>
            <a:off x="6770951" y="1978496"/>
            <a:ext cx="4657144" cy="2030095"/>
            <a:chOff x="6925256" y="2744177"/>
            <a:chExt cx="4657144" cy="2030095"/>
          </a:xfrm>
        </p:grpSpPr>
        <p:sp>
          <p:nvSpPr>
            <p:cNvPr id="1048891" name="文本框 27"/>
            <p:cNvSpPr txBox="1"/>
            <p:nvPr/>
          </p:nvSpPr>
          <p:spPr>
            <a:xfrm>
              <a:off x="7387272" y="2744177"/>
              <a:ext cx="4195128" cy="2030095"/>
            </a:xfrm>
            <a:prstGeom prst="rect">
              <a:avLst/>
            </a:prstGeom>
            <a:noFill/>
          </p:spPr>
          <p:txBody>
            <a:bodyPr wrap="square" rtlCol="0" anchor="t">
              <a:spAutoFit/>
            </a:bodyPr>
            <a:p>
              <a:pPr>
                <a:lnSpc>
                  <a:spcPct val="150000"/>
                </a:lnSpc>
              </a:pPr>
              <a:r>
                <a:rPr lang="zh-CN" altLang="en-US" sz="1400">
                  <a:solidFill>
                    <a:schemeClr val="bg1"/>
                  </a:solidFill>
                </a:rPr>
                <a:t>由于建筑垃圾组成成分复杂、涉及面较广，因此，关于建筑垃圾的概念国内外现阶段尚未达成一致的表述(表1)。根据CJJT 134—2019《建筑垃圾处理技术标准》规定，建筑垃圾是指拆除垃圾和装修垃圾以及工程渣土等5类垃圾的总称，但不包括经检验、鉴定为危险废物的建筑垃圾</a:t>
              </a:r>
              <a:endParaRPr lang="zh-CN" altLang="en-US" sz="1400">
                <a:solidFill>
                  <a:schemeClr val="bg1"/>
                </a:solidFill>
              </a:endParaRPr>
            </a:p>
          </p:txBody>
        </p:sp>
        <p:sp>
          <p:nvSpPr>
            <p:cNvPr id="1048892" name="任意多边形 29"/>
            <p:cNvSpPr/>
            <p:nvPr/>
          </p:nvSpPr>
          <p:spPr>
            <a:xfrm rot="2700000">
              <a:off x="6949821" y="2904467"/>
              <a:ext cx="368954" cy="418084"/>
            </a:xfrm>
            <a:custGeom>
              <a:avLst/>
              <a:gdLst>
                <a:gd name="connsiteX0" fmla="*/ 374135 w 620889"/>
                <a:gd name="connsiteY0" fmla="*/ 8813 h 703567"/>
                <a:gd name="connsiteX1" fmla="*/ 395412 w 620889"/>
                <a:gd name="connsiteY1" fmla="*/ 0 h 703567"/>
                <a:gd name="connsiteX2" fmla="*/ 425504 w 620889"/>
                <a:gd name="connsiteY2" fmla="*/ 30092 h 703567"/>
                <a:gd name="connsiteX3" fmla="*/ 425503 w 620889"/>
                <a:gd name="connsiteY3" fmla="*/ 486196 h 703567"/>
                <a:gd name="connsiteX4" fmla="*/ 423273 w 620889"/>
                <a:gd name="connsiteY4" fmla="*/ 491579 h 703567"/>
                <a:gd name="connsiteX5" fmla="*/ 423607 w 620889"/>
                <a:gd name="connsiteY5" fmla="*/ 492384 h 703567"/>
                <a:gd name="connsiteX6" fmla="*/ 423606 w 620889"/>
                <a:gd name="connsiteY6" fmla="*/ 492384 h 703567"/>
                <a:gd name="connsiteX7" fmla="*/ 393514 w 620889"/>
                <a:gd name="connsiteY7" fmla="*/ 522476 h 703567"/>
                <a:gd name="connsiteX8" fmla="*/ 167548 w 620889"/>
                <a:gd name="connsiteY8" fmla="*/ 522476 h 703567"/>
                <a:gd name="connsiteX9" fmla="*/ 137456 w 620889"/>
                <a:gd name="connsiteY9" fmla="*/ 492384 h 703567"/>
                <a:gd name="connsiteX10" fmla="*/ 167547 w 620889"/>
                <a:gd name="connsiteY10" fmla="*/ 462293 h 703567"/>
                <a:gd name="connsiteX11" fmla="*/ 365321 w 620889"/>
                <a:gd name="connsiteY11" fmla="*/ 462294 h 703567"/>
                <a:gd name="connsiteX12" fmla="*/ 365321 w 620889"/>
                <a:gd name="connsiteY12" fmla="*/ 30092 h 703567"/>
                <a:gd name="connsiteX13" fmla="*/ 374135 w 620889"/>
                <a:gd name="connsiteY13" fmla="*/ 8813 h 703567"/>
                <a:gd name="connsiteX14" fmla="*/ 90927 w 620889"/>
                <a:gd name="connsiteY14" fmla="*/ 173606 h 703567"/>
                <a:gd name="connsiteX15" fmla="*/ 310445 w 620889"/>
                <a:gd name="connsiteY15" fmla="*/ 82679 h 703567"/>
                <a:gd name="connsiteX16" fmla="*/ 334919 w 620889"/>
                <a:gd name="connsiteY16" fmla="*/ 85024 h 703567"/>
                <a:gd name="connsiteX17" fmla="*/ 335267 w 620889"/>
                <a:gd name="connsiteY17" fmla="*/ 117121 h 703567"/>
                <a:gd name="connsiteX18" fmla="*/ 310445 w 620889"/>
                <a:gd name="connsiteY18" fmla="*/ 114742 h 703567"/>
                <a:gd name="connsiteX19" fmla="*/ 113599 w 620889"/>
                <a:gd name="connsiteY19" fmla="*/ 196278 h 703567"/>
                <a:gd name="connsiteX20" fmla="*/ 113599 w 620889"/>
                <a:gd name="connsiteY20" fmla="*/ 589969 h 703567"/>
                <a:gd name="connsiteX21" fmla="*/ 507290 w 620889"/>
                <a:gd name="connsiteY21" fmla="*/ 589968 h 703567"/>
                <a:gd name="connsiteX22" fmla="*/ 507290 w 620889"/>
                <a:gd name="connsiteY22" fmla="*/ 196278 h 703567"/>
                <a:gd name="connsiteX23" fmla="*/ 463620 w 620889"/>
                <a:gd name="connsiteY23" fmla="*/ 160605 h 703567"/>
                <a:gd name="connsiteX24" fmla="*/ 451049 w 620889"/>
                <a:gd name="connsiteY24" fmla="*/ 153990 h 703567"/>
                <a:gd name="connsiteX25" fmla="*/ 450656 w 620889"/>
                <a:gd name="connsiteY25" fmla="*/ 117719 h 703567"/>
                <a:gd name="connsiteX26" fmla="*/ 481262 w 620889"/>
                <a:gd name="connsiteY26" fmla="*/ 133825 h 703567"/>
                <a:gd name="connsiteX27" fmla="*/ 529962 w 620889"/>
                <a:gd name="connsiteY27" fmla="*/ 173606 h 703567"/>
                <a:gd name="connsiteX28" fmla="*/ 529962 w 620889"/>
                <a:gd name="connsiteY28" fmla="*/ 612640 h 703567"/>
                <a:gd name="connsiteX29" fmla="*/ 90927 w 620889"/>
                <a:gd name="connsiteY29" fmla="*/ 612641 h 703567"/>
                <a:gd name="connsiteX30" fmla="*/ 90927 w 620889"/>
                <a:gd name="connsiteY30" fmla="*/ 173606 h 70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0889" h="703567">
                  <a:moveTo>
                    <a:pt x="374135" y="8813"/>
                  </a:moveTo>
                  <a:cubicBezTo>
                    <a:pt x="379580" y="3368"/>
                    <a:pt x="387103" y="0"/>
                    <a:pt x="395412" y="0"/>
                  </a:cubicBezTo>
                  <a:cubicBezTo>
                    <a:pt x="412031" y="0"/>
                    <a:pt x="425504" y="13473"/>
                    <a:pt x="425504" y="30092"/>
                  </a:cubicBezTo>
                  <a:cubicBezTo>
                    <a:pt x="425504" y="182126"/>
                    <a:pt x="425503" y="334162"/>
                    <a:pt x="425503" y="486196"/>
                  </a:cubicBezTo>
                  <a:lnTo>
                    <a:pt x="423273" y="491579"/>
                  </a:lnTo>
                  <a:lnTo>
                    <a:pt x="423607" y="492384"/>
                  </a:lnTo>
                  <a:lnTo>
                    <a:pt x="423606" y="492384"/>
                  </a:lnTo>
                  <a:cubicBezTo>
                    <a:pt x="423606" y="509003"/>
                    <a:pt x="410133" y="522475"/>
                    <a:pt x="393514" y="522476"/>
                  </a:cubicBezTo>
                  <a:lnTo>
                    <a:pt x="167548" y="522476"/>
                  </a:lnTo>
                  <a:cubicBezTo>
                    <a:pt x="150929" y="522476"/>
                    <a:pt x="137456" y="509003"/>
                    <a:pt x="137456" y="492384"/>
                  </a:cubicBezTo>
                  <a:cubicBezTo>
                    <a:pt x="137455" y="475765"/>
                    <a:pt x="150928" y="462293"/>
                    <a:pt x="167547" y="462293"/>
                  </a:cubicBezTo>
                  <a:lnTo>
                    <a:pt x="365321" y="462294"/>
                  </a:lnTo>
                  <a:lnTo>
                    <a:pt x="365321" y="30092"/>
                  </a:lnTo>
                  <a:cubicBezTo>
                    <a:pt x="365321" y="21782"/>
                    <a:pt x="368689" y="14259"/>
                    <a:pt x="374135" y="8813"/>
                  </a:cubicBezTo>
                  <a:close/>
                  <a:moveTo>
                    <a:pt x="90927" y="173606"/>
                  </a:moveTo>
                  <a:cubicBezTo>
                    <a:pt x="151546" y="112988"/>
                    <a:pt x="230996" y="82679"/>
                    <a:pt x="310445" y="82679"/>
                  </a:cubicBezTo>
                  <a:lnTo>
                    <a:pt x="334919" y="85024"/>
                  </a:lnTo>
                  <a:lnTo>
                    <a:pt x="335267" y="117121"/>
                  </a:lnTo>
                  <a:lnTo>
                    <a:pt x="310445" y="114742"/>
                  </a:lnTo>
                  <a:cubicBezTo>
                    <a:pt x="239201" y="114742"/>
                    <a:pt x="167957" y="141921"/>
                    <a:pt x="113599" y="196278"/>
                  </a:cubicBezTo>
                  <a:cubicBezTo>
                    <a:pt x="4885" y="304993"/>
                    <a:pt x="4884" y="481254"/>
                    <a:pt x="113599" y="589969"/>
                  </a:cubicBezTo>
                  <a:cubicBezTo>
                    <a:pt x="222314" y="698684"/>
                    <a:pt x="398575" y="698683"/>
                    <a:pt x="507290" y="589968"/>
                  </a:cubicBezTo>
                  <a:cubicBezTo>
                    <a:pt x="616004" y="481254"/>
                    <a:pt x="616005" y="304992"/>
                    <a:pt x="507290" y="196278"/>
                  </a:cubicBezTo>
                  <a:cubicBezTo>
                    <a:pt x="493701" y="182688"/>
                    <a:pt x="479056" y="170797"/>
                    <a:pt x="463620" y="160605"/>
                  </a:cubicBezTo>
                  <a:lnTo>
                    <a:pt x="451049" y="153990"/>
                  </a:lnTo>
                  <a:lnTo>
                    <a:pt x="450656" y="117719"/>
                  </a:lnTo>
                  <a:lnTo>
                    <a:pt x="481262" y="133825"/>
                  </a:lnTo>
                  <a:cubicBezTo>
                    <a:pt x="498477" y="145190"/>
                    <a:pt x="514808" y="158451"/>
                    <a:pt x="529962" y="173606"/>
                  </a:cubicBezTo>
                  <a:cubicBezTo>
                    <a:pt x="651198" y="294841"/>
                    <a:pt x="651198" y="491404"/>
                    <a:pt x="529962" y="612640"/>
                  </a:cubicBezTo>
                  <a:cubicBezTo>
                    <a:pt x="408725" y="733877"/>
                    <a:pt x="212162" y="733877"/>
                    <a:pt x="90927" y="612641"/>
                  </a:cubicBezTo>
                  <a:cubicBezTo>
                    <a:pt x="-30309" y="491405"/>
                    <a:pt x="-30309" y="294843"/>
                    <a:pt x="90927" y="173606"/>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grpSp>
      <p:grpSp>
        <p:nvGrpSpPr>
          <p:cNvPr id="108" name="组合 64"/>
          <p:cNvGrpSpPr/>
          <p:nvPr/>
        </p:nvGrpSpPr>
        <p:grpSpPr>
          <a:xfrm>
            <a:off x="7078630" y="4561385"/>
            <a:ext cx="1085850" cy="1377239"/>
            <a:chOff x="7078630" y="4445638"/>
            <a:chExt cx="1085850" cy="1377239"/>
          </a:xfrm>
        </p:grpSpPr>
        <p:sp>
          <p:nvSpPr>
            <p:cNvPr id="1048895" name="文本框 32"/>
            <p:cNvSpPr txBox="1"/>
            <p:nvPr/>
          </p:nvSpPr>
          <p:spPr>
            <a:xfrm>
              <a:off x="7078630" y="5176546"/>
              <a:ext cx="1085850" cy="646331"/>
            </a:xfrm>
            <a:prstGeom prst="rect">
              <a:avLst/>
            </a:prstGeom>
            <a:noFill/>
          </p:spPr>
          <p:txBody>
            <a:bodyPr wrap="square" rtlCol="0" anchor="t">
              <a:spAutoFit/>
            </a:bodyPr>
            <a:p>
              <a:pPr indent="0" algn="ctr">
                <a:lnSpc>
                  <a:spcPct val="150000"/>
                </a:lnSpc>
                <a:buNone/>
              </a:pPr>
              <a:r>
                <a:rPr lang="zh-CN" altLang="en-US" sz="2400" b="1">
                  <a:solidFill>
                    <a:schemeClr val="bg1"/>
                  </a:solidFill>
                </a:rPr>
                <a:t>人</a:t>
              </a:r>
              <a:endParaRPr lang="zh-CN" altLang="en-US" sz="2400" b="1">
                <a:solidFill>
                  <a:schemeClr val="bg1"/>
                </a:solidFill>
              </a:endParaRPr>
            </a:p>
          </p:txBody>
        </p:sp>
        <p:sp>
          <p:nvSpPr>
            <p:cNvPr id="1048896" name="同心圆 1"/>
            <p:cNvSpPr/>
            <p:nvPr/>
          </p:nvSpPr>
          <p:spPr>
            <a:xfrm>
              <a:off x="7232951" y="4445638"/>
              <a:ext cx="777208" cy="777208"/>
            </a:xfrm>
            <a:prstGeom prst="donut">
              <a:avLst>
                <a:gd name="adj" fmla="val 2099"/>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897" name="Freeform 5"/>
            <p:cNvSpPr/>
            <p:nvPr/>
          </p:nvSpPr>
          <p:spPr bwMode="auto">
            <a:xfrm>
              <a:off x="7424750" y="4622971"/>
              <a:ext cx="397387" cy="397387"/>
            </a:xfrm>
            <a:custGeom>
              <a:avLst/>
              <a:gdLst>
                <a:gd name="T0" fmla="*/ 0 w 152"/>
                <a:gd name="T1" fmla="*/ 149 h 152"/>
                <a:gd name="T2" fmla="*/ 3 w 152"/>
                <a:gd name="T3" fmla="*/ 152 h 152"/>
                <a:gd name="T4" fmla="*/ 149 w 152"/>
                <a:gd name="T5" fmla="*/ 152 h 152"/>
                <a:gd name="T6" fmla="*/ 152 w 152"/>
                <a:gd name="T7" fmla="*/ 149 h 152"/>
                <a:gd name="T8" fmla="*/ 152 w 152"/>
                <a:gd name="T9" fmla="*/ 145 h 152"/>
                <a:gd name="T10" fmla="*/ 149 w 152"/>
                <a:gd name="T11" fmla="*/ 133 h 152"/>
                <a:gd name="T12" fmla="*/ 139 w 152"/>
                <a:gd name="T13" fmla="*/ 123 h 152"/>
                <a:gd name="T14" fmla="*/ 119 w 152"/>
                <a:gd name="T15" fmla="*/ 116 h 152"/>
                <a:gd name="T16" fmla="*/ 107 w 152"/>
                <a:gd name="T17" fmla="*/ 113 h 152"/>
                <a:gd name="T18" fmla="*/ 95 w 152"/>
                <a:gd name="T19" fmla="*/ 108 h 152"/>
                <a:gd name="T20" fmla="*/ 95 w 152"/>
                <a:gd name="T21" fmla="*/ 107 h 152"/>
                <a:gd name="T22" fmla="*/ 95 w 152"/>
                <a:gd name="T23" fmla="*/ 101 h 152"/>
                <a:gd name="T24" fmla="*/ 107 w 152"/>
                <a:gd name="T25" fmla="*/ 77 h 152"/>
                <a:gd name="T26" fmla="*/ 111 w 152"/>
                <a:gd name="T27" fmla="*/ 72 h 152"/>
                <a:gd name="T28" fmla="*/ 117 w 152"/>
                <a:gd name="T29" fmla="*/ 57 h 152"/>
                <a:gd name="T30" fmla="*/ 116 w 152"/>
                <a:gd name="T31" fmla="*/ 55 h 152"/>
                <a:gd name="T32" fmla="*/ 114 w 152"/>
                <a:gd name="T33" fmla="*/ 52 h 152"/>
                <a:gd name="T34" fmla="*/ 114 w 152"/>
                <a:gd name="T35" fmla="*/ 52 h 152"/>
                <a:gd name="T36" fmla="*/ 114 w 152"/>
                <a:gd name="T37" fmla="*/ 51 h 152"/>
                <a:gd name="T38" fmla="*/ 114 w 152"/>
                <a:gd name="T39" fmla="*/ 50 h 152"/>
                <a:gd name="T40" fmla="*/ 115 w 152"/>
                <a:gd name="T41" fmla="*/ 43 h 152"/>
                <a:gd name="T42" fmla="*/ 114 w 152"/>
                <a:gd name="T43" fmla="*/ 27 h 152"/>
                <a:gd name="T44" fmla="*/ 113 w 152"/>
                <a:gd name="T45" fmla="*/ 24 h 152"/>
                <a:gd name="T46" fmla="*/ 108 w 152"/>
                <a:gd name="T47" fmla="*/ 14 h 152"/>
                <a:gd name="T48" fmla="*/ 68 w 152"/>
                <a:gd name="T49" fmla="*/ 0 h 152"/>
                <a:gd name="T50" fmla="*/ 56 w 152"/>
                <a:gd name="T51" fmla="*/ 0 h 152"/>
                <a:gd name="T52" fmla="*/ 52 w 152"/>
                <a:gd name="T53" fmla="*/ 1 h 152"/>
                <a:gd name="T54" fmla="*/ 48 w 152"/>
                <a:gd name="T55" fmla="*/ 4 h 152"/>
                <a:gd name="T56" fmla="*/ 49 w 152"/>
                <a:gd name="T57" fmla="*/ 9 h 152"/>
                <a:gd name="T58" fmla="*/ 49 w 152"/>
                <a:gd name="T59" fmla="*/ 9 h 152"/>
                <a:gd name="T60" fmla="*/ 49 w 152"/>
                <a:gd name="T61" fmla="*/ 9 h 152"/>
                <a:gd name="T62" fmla="*/ 49 w 152"/>
                <a:gd name="T63" fmla="*/ 9 h 152"/>
                <a:gd name="T64" fmla="*/ 46 w 152"/>
                <a:gd name="T65" fmla="*/ 12 h 152"/>
                <a:gd name="T66" fmla="*/ 38 w 152"/>
                <a:gd name="T67" fmla="*/ 27 h 152"/>
                <a:gd name="T68" fmla="*/ 38 w 152"/>
                <a:gd name="T69" fmla="*/ 50 h 152"/>
                <a:gd name="T70" fmla="*/ 38 w 152"/>
                <a:gd name="T71" fmla="*/ 52 h 152"/>
                <a:gd name="T72" fmla="*/ 38 w 152"/>
                <a:gd name="T73" fmla="*/ 52 h 152"/>
                <a:gd name="T74" fmla="*/ 35 w 152"/>
                <a:gd name="T75" fmla="*/ 58 h 152"/>
                <a:gd name="T76" fmla="*/ 41 w 152"/>
                <a:gd name="T77" fmla="*/ 72 h 152"/>
                <a:gd name="T78" fmla="*/ 45 w 152"/>
                <a:gd name="T79" fmla="*/ 77 h 152"/>
                <a:gd name="T80" fmla="*/ 45 w 152"/>
                <a:gd name="T81" fmla="*/ 77 h 152"/>
                <a:gd name="T82" fmla="*/ 45 w 152"/>
                <a:gd name="T83" fmla="*/ 77 h 152"/>
                <a:gd name="T84" fmla="*/ 57 w 152"/>
                <a:gd name="T85" fmla="*/ 101 h 152"/>
                <a:gd name="T86" fmla="*/ 57 w 152"/>
                <a:gd name="T87" fmla="*/ 107 h 152"/>
                <a:gd name="T88" fmla="*/ 57 w 152"/>
                <a:gd name="T89" fmla="*/ 108 h 152"/>
                <a:gd name="T90" fmla="*/ 45 w 152"/>
                <a:gd name="T91" fmla="*/ 113 h 152"/>
                <a:gd name="T92" fmla="*/ 33 w 152"/>
                <a:gd name="T93" fmla="*/ 116 h 152"/>
                <a:gd name="T94" fmla="*/ 13 w 152"/>
                <a:gd name="T95" fmla="*/ 122 h 152"/>
                <a:gd name="T96" fmla="*/ 4 w 152"/>
                <a:gd name="T97" fmla="*/ 132 h 152"/>
                <a:gd name="T98" fmla="*/ 0 w 152"/>
                <a:gd name="T99" fmla="*/ 145 h 152"/>
                <a:gd name="T100" fmla="*/ 0 w 152"/>
                <a:gd name="T101" fmla="*/ 1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0" y="149"/>
                  </a:moveTo>
                  <a:cubicBezTo>
                    <a:pt x="0" y="151"/>
                    <a:pt x="1" y="152"/>
                    <a:pt x="3" y="152"/>
                  </a:cubicBezTo>
                  <a:cubicBezTo>
                    <a:pt x="149" y="152"/>
                    <a:pt x="149" y="152"/>
                    <a:pt x="149" y="152"/>
                  </a:cubicBezTo>
                  <a:cubicBezTo>
                    <a:pt x="151" y="152"/>
                    <a:pt x="152" y="151"/>
                    <a:pt x="152" y="149"/>
                  </a:cubicBezTo>
                  <a:cubicBezTo>
                    <a:pt x="152" y="145"/>
                    <a:pt x="152" y="145"/>
                    <a:pt x="152" y="145"/>
                  </a:cubicBezTo>
                  <a:cubicBezTo>
                    <a:pt x="152" y="144"/>
                    <a:pt x="152" y="139"/>
                    <a:pt x="149" y="133"/>
                  </a:cubicBezTo>
                  <a:cubicBezTo>
                    <a:pt x="146" y="129"/>
                    <a:pt x="143" y="125"/>
                    <a:pt x="139" y="123"/>
                  </a:cubicBezTo>
                  <a:cubicBezTo>
                    <a:pt x="133" y="119"/>
                    <a:pt x="127" y="117"/>
                    <a:pt x="119" y="116"/>
                  </a:cubicBezTo>
                  <a:cubicBezTo>
                    <a:pt x="119" y="116"/>
                    <a:pt x="113" y="115"/>
                    <a:pt x="107" y="113"/>
                  </a:cubicBezTo>
                  <a:cubicBezTo>
                    <a:pt x="96" y="111"/>
                    <a:pt x="95" y="108"/>
                    <a:pt x="95" y="108"/>
                  </a:cubicBezTo>
                  <a:cubicBezTo>
                    <a:pt x="95" y="108"/>
                    <a:pt x="95" y="108"/>
                    <a:pt x="95" y="107"/>
                  </a:cubicBezTo>
                  <a:cubicBezTo>
                    <a:pt x="95" y="107"/>
                    <a:pt x="95" y="105"/>
                    <a:pt x="95" y="101"/>
                  </a:cubicBezTo>
                  <a:cubicBezTo>
                    <a:pt x="96" y="89"/>
                    <a:pt x="102" y="83"/>
                    <a:pt x="107" y="77"/>
                  </a:cubicBezTo>
                  <a:cubicBezTo>
                    <a:pt x="109" y="76"/>
                    <a:pt x="110" y="74"/>
                    <a:pt x="111" y="72"/>
                  </a:cubicBezTo>
                  <a:cubicBezTo>
                    <a:pt x="116" y="66"/>
                    <a:pt x="117" y="58"/>
                    <a:pt x="117" y="57"/>
                  </a:cubicBezTo>
                  <a:cubicBezTo>
                    <a:pt x="117" y="56"/>
                    <a:pt x="117" y="56"/>
                    <a:pt x="116" y="55"/>
                  </a:cubicBezTo>
                  <a:cubicBezTo>
                    <a:pt x="116" y="53"/>
                    <a:pt x="115" y="53"/>
                    <a:pt x="114" y="52"/>
                  </a:cubicBezTo>
                  <a:cubicBezTo>
                    <a:pt x="114" y="52"/>
                    <a:pt x="114" y="52"/>
                    <a:pt x="114" y="52"/>
                  </a:cubicBezTo>
                  <a:cubicBezTo>
                    <a:pt x="114" y="52"/>
                    <a:pt x="114" y="52"/>
                    <a:pt x="114" y="51"/>
                  </a:cubicBezTo>
                  <a:cubicBezTo>
                    <a:pt x="114" y="51"/>
                    <a:pt x="114" y="51"/>
                    <a:pt x="114" y="50"/>
                  </a:cubicBezTo>
                  <a:cubicBezTo>
                    <a:pt x="114" y="48"/>
                    <a:pt x="115" y="45"/>
                    <a:pt x="115" y="43"/>
                  </a:cubicBezTo>
                  <a:cubicBezTo>
                    <a:pt x="115" y="39"/>
                    <a:pt x="115" y="33"/>
                    <a:pt x="114" y="27"/>
                  </a:cubicBezTo>
                  <a:cubicBezTo>
                    <a:pt x="114" y="26"/>
                    <a:pt x="114" y="25"/>
                    <a:pt x="113" y="24"/>
                  </a:cubicBezTo>
                  <a:cubicBezTo>
                    <a:pt x="112" y="20"/>
                    <a:pt x="111" y="16"/>
                    <a:pt x="108" y="14"/>
                  </a:cubicBezTo>
                  <a:cubicBezTo>
                    <a:pt x="108" y="13"/>
                    <a:pt x="98" y="2"/>
                    <a:pt x="68" y="0"/>
                  </a:cubicBezTo>
                  <a:cubicBezTo>
                    <a:pt x="64" y="0"/>
                    <a:pt x="60" y="0"/>
                    <a:pt x="56" y="0"/>
                  </a:cubicBezTo>
                  <a:cubicBezTo>
                    <a:pt x="55" y="0"/>
                    <a:pt x="54" y="0"/>
                    <a:pt x="52" y="1"/>
                  </a:cubicBezTo>
                  <a:cubicBezTo>
                    <a:pt x="49" y="1"/>
                    <a:pt x="48" y="3"/>
                    <a:pt x="48" y="4"/>
                  </a:cubicBezTo>
                  <a:cubicBezTo>
                    <a:pt x="48" y="6"/>
                    <a:pt x="48" y="8"/>
                    <a:pt x="49" y="9"/>
                  </a:cubicBezTo>
                  <a:cubicBezTo>
                    <a:pt x="49" y="9"/>
                    <a:pt x="49" y="9"/>
                    <a:pt x="49" y="9"/>
                  </a:cubicBezTo>
                  <a:cubicBezTo>
                    <a:pt x="49" y="9"/>
                    <a:pt x="49" y="9"/>
                    <a:pt x="49" y="9"/>
                  </a:cubicBezTo>
                  <a:cubicBezTo>
                    <a:pt x="49" y="9"/>
                    <a:pt x="49" y="9"/>
                    <a:pt x="49" y="9"/>
                  </a:cubicBezTo>
                  <a:cubicBezTo>
                    <a:pt x="48" y="10"/>
                    <a:pt x="47" y="11"/>
                    <a:pt x="46" y="12"/>
                  </a:cubicBezTo>
                  <a:cubicBezTo>
                    <a:pt x="46" y="13"/>
                    <a:pt x="38" y="19"/>
                    <a:pt x="38" y="27"/>
                  </a:cubicBezTo>
                  <a:cubicBezTo>
                    <a:pt x="37" y="34"/>
                    <a:pt x="37" y="44"/>
                    <a:pt x="38" y="50"/>
                  </a:cubicBezTo>
                  <a:cubicBezTo>
                    <a:pt x="38" y="51"/>
                    <a:pt x="38" y="51"/>
                    <a:pt x="38" y="52"/>
                  </a:cubicBezTo>
                  <a:cubicBezTo>
                    <a:pt x="38" y="52"/>
                    <a:pt x="38" y="52"/>
                    <a:pt x="38" y="52"/>
                  </a:cubicBezTo>
                  <a:cubicBezTo>
                    <a:pt x="37" y="53"/>
                    <a:pt x="35" y="54"/>
                    <a:pt x="35" y="58"/>
                  </a:cubicBezTo>
                  <a:cubicBezTo>
                    <a:pt x="35" y="58"/>
                    <a:pt x="36" y="66"/>
                    <a:pt x="41" y="72"/>
                  </a:cubicBezTo>
                  <a:cubicBezTo>
                    <a:pt x="42" y="74"/>
                    <a:pt x="43" y="76"/>
                    <a:pt x="45" y="77"/>
                  </a:cubicBezTo>
                  <a:cubicBezTo>
                    <a:pt x="45" y="77"/>
                    <a:pt x="45" y="77"/>
                    <a:pt x="45" y="77"/>
                  </a:cubicBezTo>
                  <a:cubicBezTo>
                    <a:pt x="45" y="77"/>
                    <a:pt x="45" y="77"/>
                    <a:pt x="45" y="77"/>
                  </a:cubicBezTo>
                  <a:cubicBezTo>
                    <a:pt x="50" y="83"/>
                    <a:pt x="56" y="89"/>
                    <a:pt x="57" y="101"/>
                  </a:cubicBezTo>
                  <a:cubicBezTo>
                    <a:pt x="57" y="105"/>
                    <a:pt x="57" y="107"/>
                    <a:pt x="57" y="107"/>
                  </a:cubicBezTo>
                  <a:cubicBezTo>
                    <a:pt x="57" y="108"/>
                    <a:pt x="57" y="108"/>
                    <a:pt x="57" y="108"/>
                  </a:cubicBezTo>
                  <a:cubicBezTo>
                    <a:pt x="57" y="108"/>
                    <a:pt x="56" y="111"/>
                    <a:pt x="45" y="113"/>
                  </a:cubicBezTo>
                  <a:cubicBezTo>
                    <a:pt x="39" y="115"/>
                    <a:pt x="33" y="116"/>
                    <a:pt x="33" y="116"/>
                  </a:cubicBezTo>
                  <a:cubicBezTo>
                    <a:pt x="25" y="117"/>
                    <a:pt x="19" y="119"/>
                    <a:pt x="13" y="122"/>
                  </a:cubicBezTo>
                  <a:cubicBezTo>
                    <a:pt x="9" y="125"/>
                    <a:pt x="6" y="128"/>
                    <a:pt x="4" y="132"/>
                  </a:cubicBezTo>
                  <a:cubicBezTo>
                    <a:pt x="0" y="139"/>
                    <a:pt x="0" y="144"/>
                    <a:pt x="0" y="145"/>
                  </a:cubicBezTo>
                  <a:lnTo>
                    <a:pt x="0" y="149"/>
                  </a:lnTo>
                  <a:close/>
                </a:path>
              </a:pathLst>
            </a:custGeom>
            <a:solidFill>
              <a:schemeClr val="accent4">
                <a:lumMod val="75000"/>
              </a:schemeClr>
            </a:solidFill>
            <a:ln w="50800" cap="flat">
              <a:noFill/>
              <a:prstDash val="solid"/>
              <a:bevel/>
            </a:ln>
          </p:spPr>
          <p:txBody>
            <a:bodyPr vert="horz" wrap="square" lIns="91440" tIns="45720" rIns="91440" bIns="45720" numCol="1" anchor="t" anchorCtr="0" compatLnSpc="1"/>
            <a:p>
              <a:endParaRPr lang="zh-CN" altLang="en-US"/>
            </a:p>
          </p:txBody>
        </p:sp>
      </p:grpSp>
      <p:grpSp>
        <p:nvGrpSpPr>
          <p:cNvPr id="109" name="组合 63"/>
          <p:cNvGrpSpPr/>
          <p:nvPr/>
        </p:nvGrpSpPr>
        <p:grpSpPr>
          <a:xfrm>
            <a:off x="8516286" y="4561385"/>
            <a:ext cx="1085850" cy="1377239"/>
            <a:chOff x="8516286" y="4445638"/>
            <a:chExt cx="1085850" cy="1377239"/>
          </a:xfrm>
        </p:grpSpPr>
        <p:sp>
          <p:nvSpPr>
            <p:cNvPr id="1048898" name="文本框 33"/>
            <p:cNvSpPr txBox="1"/>
            <p:nvPr/>
          </p:nvSpPr>
          <p:spPr>
            <a:xfrm>
              <a:off x="8516286" y="5176546"/>
              <a:ext cx="1085850" cy="646331"/>
            </a:xfrm>
            <a:prstGeom prst="rect">
              <a:avLst/>
            </a:prstGeom>
            <a:noFill/>
          </p:spPr>
          <p:txBody>
            <a:bodyPr wrap="square" rtlCol="0" anchor="t">
              <a:spAutoFit/>
            </a:bodyPr>
            <a:p>
              <a:pPr indent="0" algn="ctr">
                <a:lnSpc>
                  <a:spcPct val="150000"/>
                </a:lnSpc>
                <a:buNone/>
              </a:pPr>
              <a:r>
                <a:rPr lang="zh-CN" altLang="en-US" sz="2400" b="1">
                  <a:solidFill>
                    <a:schemeClr val="bg1"/>
                  </a:solidFill>
                </a:rPr>
                <a:t>事</a:t>
              </a:r>
              <a:endParaRPr lang="zh-CN" altLang="en-US" sz="2400" b="1">
                <a:solidFill>
                  <a:schemeClr val="bg1"/>
                </a:solidFill>
              </a:endParaRPr>
            </a:p>
          </p:txBody>
        </p:sp>
        <p:sp>
          <p:nvSpPr>
            <p:cNvPr id="1048899" name="同心圆 25"/>
            <p:cNvSpPr/>
            <p:nvPr/>
          </p:nvSpPr>
          <p:spPr>
            <a:xfrm>
              <a:off x="8661636" y="4445638"/>
              <a:ext cx="777208" cy="777208"/>
            </a:xfrm>
            <a:prstGeom prst="donut">
              <a:avLst>
                <a:gd name="adj" fmla="val 2099"/>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10" name="组合 36"/>
            <p:cNvGrpSpPr/>
            <p:nvPr/>
          </p:nvGrpSpPr>
          <p:grpSpPr>
            <a:xfrm>
              <a:off x="8842072" y="4625688"/>
              <a:ext cx="416336" cy="416335"/>
              <a:chOff x="5103686" y="6075905"/>
              <a:chExt cx="416336" cy="416335"/>
            </a:xfrm>
          </p:grpSpPr>
          <p:sp>
            <p:nvSpPr>
              <p:cNvPr id="1048900" name="Freeform 11"/>
              <p:cNvSpPr/>
              <p:nvPr/>
            </p:nvSpPr>
            <p:spPr bwMode="auto">
              <a:xfrm>
                <a:off x="5103686" y="6075905"/>
                <a:ext cx="416335" cy="416335"/>
              </a:xfrm>
              <a:custGeom>
                <a:avLst/>
                <a:gdLst>
                  <a:gd name="T0" fmla="*/ 72 w 144"/>
                  <a:gd name="T1" fmla="*/ 0 h 144"/>
                  <a:gd name="T2" fmla="*/ 0 w 144"/>
                  <a:gd name="T3" fmla="*/ 72 h 144"/>
                  <a:gd name="T4" fmla="*/ 72 w 144"/>
                  <a:gd name="T5" fmla="*/ 144 h 144"/>
                  <a:gd name="T6" fmla="*/ 144 w 144"/>
                  <a:gd name="T7" fmla="*/ 72 h 144"/>
                </a:gdLst>
                <a:ahLst/>
                <a:cxnLst>
                  <a:cxn ang="0">
                    <a:pos x="T0" y="T1"/>
                  </a:cxn>
                  <a:cxn ang="0">
                    <a:pos x="T2" y="T3"/>
                  </a:cxn>
                  <a:cxn ang="0">
                    <a:pos x="T4" y="T5"/>
                  </a:cxn>
                  <a:cxn ang="0">
                    <a:pos x="T6" y="T7"/>
                  </a:cxn>
                </a:cxnLst>
                <a:rect l="0" t="0" r="r" b="b"/>
                <a:pathLst>
                  <a:path w="144" h="144">
                    <a:moveTo>
                      <a:pt x="72" y="0"/>
                    </a:moveTo>
                    <a:cubicBezTo>
                      <a:pt x="32" y="0"/>
                      <a:pt x="0" y="32"/>
                      <a:pt x="0" y="72"/>
                    </a:cubicBezTo>
                    <a:cubicBezTo>
                      <a:pt x="0" y="112"/>
                      <a:pt x="32" y="144"/>
                      <a:pt x="72" y="144"/>
                    </a:cubicBezTo>
                    <a:cubicBezTo>
                      <a:pt x="112" y="144"/>
                      <a:pt x="144" y="112"/>
                      <a:pt x="144" y="72"/>
                    </a:cubicBezTo>
                  </a:path>
                </a:pathLst>
              </a:custGeom>
              <a:noFill/>
              <a:ln w="25400" cap="sq">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01" name="Freeform 12"/>
              <p:cNvSpPr/>
              <p:nvPr/>
            </p:nvSpPr>
            <p:spPr bwMode="auto">
              <a:xfrm>
                <a:off x="5207236" y="6179455"/>
                <a:ext cx="208168" cy="208168"/>
              </a:xfrm>
              <a:custGeom>
                <a:avLst/>
                <a:gdLst>
                  <a:gd name="T0" fmla="*/ 36 w 72"/>
                  <a:gd name="T1" fmla="*/ 0 h 72"/>
                  <a:gd name="T2" fmla="*/ 0 w 72"/>
                  <a:gd name="T3" fmla="*/ 36 h 72"/>
                  <a:gd name="T4" fmla="*/ 36 w 72"/>
                  <a:gd name="T5" fmla="*/ 72 h 72"/>
                  <a:gd name="T6" fmla="*/ 72 w 72"/>
                  <a:gd name="T7" fmla="*/ 36 h 72"/>
                </a:gdLst>
                <a:ahLst/>
                <a:cxnLst>
                  <a:cxn ang="0">
                    <a:pos x="T0" y="T1"/>
                  </a:cxn>
                  <a:cxn ang="0">
                    <a:pos x="T2" y="T3"/>
                  </a:cxn>
                  <a:cxn ang="0">
                    <a:pos x="T4" y="T5"/>
                  </a:cxn>
                  <a:cxn ang="0">
                    <a:pos x="T6" y="T7"/>
                  </a:cxn>
                </a:cxnLst>
                <a:rect l="0" t="0" r="r" b="b"/>
                <a:pathLst>
                  <a:path w="72" h="72">
                    <a:moveTo>
                      <a:pt x="36" y="0"/>
                    </a:moveTo>
                    <a:cubicBezTo>
                      <a:pt x="16" y="0"/>
                      <a:pt x="0" y="16"/>
                      <a:pt x="0" y="36"/>
                    </a:cubicBezTo>
                    <a:cubicBezTo>
                      <a:pt x="0" y="56"/>
                      <a:pt x="16" y="72"/>
                      <a:pt x="36" y="72"/>
                    </a:cubicBezTo>
                    <a:cubicBezTo>
                      <a:pt x="56" y="72"/>
                      <a:pt x="72" y="56"/>
                      <a:pt x="72" y="36"/>
                    </a:cubicBezTo>
                  </a:path>
                </a:pathLst>
              </a:custGeom>
              <a:noFill/>
              <a:ln w="25400" cap="sq">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02" name="Line 13"/>
              <p:cNvSpPr>
                <a:spLocks noChangeShapeType="1"/>
              </p:cNvSpPr>
              <p:nvPr/>
            </p:nvSpPr>
            <p:spPr bwMode="auto">
              <a:xfrm flipV="1">
                <a:off x="5311854" y="6211481"/>
                <a:ext cx="72592" cy="72592"/>
              </a:xfrm>
              <a:prstGeom prst="line">
                <a:avLst/>
              </a:prstGeom>
              <a:noFill/>
              <a:ln w="25400" cap="sq">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03" name="Freeform 14"/>
              <p:cNvSpPr/>
              <p:nvPr/>
            </p:nvSpPr>
            <p:spPr bwMode="auto">
              <a:xfrm>
                <a:off x="5384446" y="6075905"/>
                <a:ext cx="135576" cy="135576"/>
              </a:xfrm>
              <a:custGeom>
                <a:avLst/>
                <a:gdLst>
                  <a:gd name="T0" fmla="*/ 0 w 127"/>
                  <a:gd name="T1" fmla="*/ 59 h 127"/>
                  <a:gd name="T2" fmla="*/ 0 w 127"/>
                  <a:gd name="T3" fmla="*/ 127 h 127"/>
                  <a:gd name="T4" fmla="*/ 70 w 127"/>
                  <a:gd name="T5" fmla="*/ 127 h 127"/>
                  <a:gd name="T6" fmla="*/ 127 w 127"/>
                  <a:gd name="T7" fmla="*/ 67 h 127"/>
                  <a:gd name="T8" fmla="*/ 59 w 127"/>
                  <a:gd name="T9" fmla="*/ 67 h 127"/>
                  <a:gd name="T10" fmla="*/ 59 w 127"/>
                  <a:gd name="T11" fmla="*/ 0 h 127"/>
                  <a:gd name="T12" fmla="*/ 0 w 127"/>
                  <a:gd name="T13" fmla="*/ 59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59"/>
                    </a:moveTo>
                    <a:lnTo>
                      <a:pt x="0" y="127"/>
                    </a:lnTo>
                    <a:lnTo>
                      <a:pt x="70" y="127"/>
                    </a:lnTo>
                    <a:lnTo>
                      <a:pt x="127" y="67"/>
                    </a:lnTo>
                    <a:lnTo>
                      <a:pt x="59" y="67"/>
                    </a:lnTo>
                    <a:lnTo>
                      <a:pt x="59" y="0"/>
                    </a:lnTo>
                    <a:lnTo>
                      <a:pt x="0" y="59"/>
                    </a:lnTo>
                    <a:close/>
                  </a:path>
                </a:pathLst>
              </a:custGeom>
              <a:noFill/>
              <a:ln w="25400">
                <a:solidFill>
                  <a:schemeClr val="accent4">
                    <a:lumMod val="75000"/>
                  </a:schemeClr>
                </a:solidFill>
              </a:ln>
            </p:spPr>
            <p:txBody>
              <a:bodyPr vert="horz" wrap="square" lIns="91440" tIns="45720" rIns="91440" bIns="45720" numCol="1" anchor="t" anchorCtr="0" compatLnSpc="1"/>
              <a:p>
                <a:endParaRPr lang="zh-CN" altLang="en-US"/>
              </a:p>
            </p:txBody>
          </p:sp>
          <p:sp>
            <p:nvSpPr>
              <p:cNvPr id="1048904" name="Freeform 15"/>
              <p:cNvSpPr/>
              <p:nvPr/>
            </p:nvSpPr>
            <p:spPr bwMode="auto">
              <a:xfrm>
                <a:off x="5384446" y="6075905"/>
                <a:ext cx="135576" cy="135576"/>
              </a:xfrm>
              <a:custGeom>
                <a:avLst/>
                <a:gdLst>
                  <a:gd name="T0" fmla="*/ 0 w 127"/>
                  <a:gd name="T1" fmla="*/ 59 h 127"/>
                  <a:gd name="T2" fmla="*/ 0 w 127"/>
                  <a:gd name="T3" fmla="*/ 127 h 127"/>
                  <a:gd name="T4" fmla="*/ 70 w 127"/>
                  <a:gd name="T5" fmla="*/ 127 h 127"/>
                  <a:gd name="T6" fmla="*/ 127 w 127"/>
                  <a:gd name="T7" fmla="*/ 67 h 127"/>
                  <a:gd name="T8" fmla="*/ 59 w 127"/>
                  <a:gd name="T9" fmla="*/ 67 h 127"/>
                  <a:gd name="T10" fmla="*/ 59 w 127"/>
                  <a:gd name="T11" fmla="*/ 0 h 127"/>
                  <a:gd name="T12" fmla="*/ 0 w 127"/>
                  <a:gd name="T13" fmla="*/ 59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59"/>
                    </a:moveTo>
                    <a:lnTo>
                      <a:pt x="0" y="127"/>
                    </a:lnTo>
                    <a:lnTo>
                      <a:pt x="70" y="127"/>
                    </a:lnTo>
                    <a:lnTo>
                      <a:pt x="127" y="67"/>
                    </a:lnTo>
                    <a:lnTo>
                      <a:pt x="59" y="67"/>
                    </a:lnTo>
                    <a:lnTo>
                      <a:pt x="59" y="0"/>
                    </a:lnTo>
                    <a:lnTo>
                      <a:pt x="0" y="59"/>
                    </a:lnTo>
                    <a:close/>
                  </a:path>
                </a:pathLst>
              </a:custGeom>
              <a:solidFill>
                <a:schemeClr val="accent4">
                  <a:lumMod val="75000"/>
                </a:schemeClr>
              </a:solidFill>
              <a:ln w="25400" cap="flat">
                <a:solidFill>
                  <a:schemeClr val="accent4">
                    <a:lumMod val="75000"/>
                  </a:schemeClr>
                </a:solidFill>
                <a:prstDash val="solid"/>
                <a:bevel/>
              </a:ln>
            </p:spPr>
            <p:txBody>
              <a:bodyPr vert="horz" wrap="square" lIns="91440" tIns="45720" rIns="91440" bIns="45720" numCol="1" anchor="t" anchorCtr="0" compatLnSpc="1"/>
              <a:p>
                <a:endParaRPr lang="zh-CN" altLang="en-US"/>
              </a:p>
            </p:txBody>
          </p:sp>
        </p:grpSp>
      </p:grpSp>
      <p:grpSp>
        <p:nvGrpSpPr>
          <p:cNvPr id="111" name="组合 62"/>
          <p:cNvGrpSpPr/>
          <p:nvPr/>
        </p:nvGrpSpPr>
        <p:grpSpPr>
          <a:xfrm>
            <a:off x="9953942" y="4561385"/>
            <a:ext cx="1085850" cy="1377239"/>
            <a:chOff x="9953942" y="4445638"/>
            <a:chExt cx="1085850" cy="1377239"/>
          </a:xfrm>
        </p:grpSpPr>
        <p:sp>
          <p:nvSpPr>
            <p:cNvPr id="1048905" name="文本框 34"/>
            <p:cNvSpPr txBox="1"/>
            <p:nvPr/>
          </p:nvSpPr>
          <p:spPr>
            <a:xfrm>
              <a:off x="9953942" y="5176546"/>
              <a:ext cx="1085850" cy="646331"/>
            </a:xfrm>
            <a:prstGeom prst="rect">
              <a:avLst/>
            </a:prstGeom>
            <a:noFill/>
          </p:spPr>
          <p:txBody>
            <a:bodyPr wrap="square" rtlCol="0" anchor="t">
              <a:spAutoFit/>
            </a:bodyPr>
            <a:p>
              <a:pPr indent="0" algn="ctr">
                <a:lnSpc>
                  <a:spcPct val="150000"/>
                </a:lnSpc>
                <a:buNone/>
              </a:pPr>
              <a:r>
                <a:rPr lang="zh-CN" altLang="en-US" sz="2400" b="1">
                  <a:solidFill>
                    <a:schemeClr val="bg1"/>
                  </a:solidFill>
                </a:rPr>
                <a:t>物</a:t>
              </a:r>
              <a:endParaRPr lang="zh-CN" altLang="en-US" sz="2400" b="1">
                <a:solidFill>
                  <a:schemeClr val="bg1"/>
                </a:solidFill>
              </a:endParaRPr>
            </a:p>
          </p:txBody>
        </p:sp>
        <p:sp>
          <p:nvSpPr>
            <p:cNvPr id="1048906" name="同心圆 35"/>
            <p:cNvSpPr/>
            <p:nvPr/>
          </p:nvSpPr>
          <p:spPr>
            <a:xfrm>
              <a:off x="10090321" y="4445638"/>
              <a:ext cx="777208" cy="777208"/>
            </a:xfrm>
            <a:prstGeom prst="donut">
              <a:avLst>
                <a:gd name="adj" fmla="val 2099"/>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12" name="组合 61"/>
            <p:cNvGrpSpPr/>
            <p:nvPr/>
          </p:nvGrpSpPr>
          <p:grpSpPr>
            <a:xfrm>
              <a:off x="10267945" y="4628050"/>
              <a:ext cx="427789" cy="449593"/>
              <a:chOff x="5768975" y="3274865"/>
              <a:chExt cx="477464" cy="501800"/>
            </a:xfrm>
          </p:grpSpPr>
          <p:sp>
            <p:nvSpPr>
              <p:cNvPr id="1048907" name="Freeform 27"/>
              <p:cNvSpPr/>
              <p:nvPr/>
            </p:nvSpPr>
            <p:spPr bwMode="auto">
              <a:xfrm>
                <a:off x="5857051" y="3350193"/>
                <a:ext cx="301312" cy="200488"/>
              </a:xfrm>
              <a:custGeom>
                <a:avLst/>
                <a:gdLst>
                  <a:gd name="T0" fmla="*/ 130 w 260"/>
                  <a:gd name="T1" fmla="*/ 0 h 173"/>
                  <a:gd name="T2" fmla="*/ 0 w 260"/>
                  <a:gd name="T3" fmla="*/ 87 h 173"/>
                  <a:gd name="T4" fmla="*/ 130 w 260"/>
                  <a:gd name="T5" fmla="*/ 173 h 173"/>
                  <a:gd name="T6" fmla="*/ 260 w 260"/>
                  <a:gd name="T7" fmla="*/ 87 h 173"/>
                  <a:gd name="T8" fmla="*/ 130 w 260"/>
                  <a:gd name="T9" fmla="*/ 0 h 173"/>
                </a:gdLst>
                <a:ahLst/>
                <a:cxnLst>
                  <a:cxn ang="0">
                    <a:pos x="T0" y="T1"/>
                  </a:cxn>
                  <a:cxn ang="0">
                    <a:pos x="T2" y="T3"/>
                  </a:cxn>
                  <a:cxn ang="0">
                    <a:pos x="T4" y="T5"/>
                  </a:cxn>
                  <a:cxn ang="0">
                    <a:pos x="T6" y="T7"/>
                  </a:cxn>
                  <a:cxn ang="0">
                    <a:pos x="T8" y="T9"/>
                  </a:cxn>
                </a:cxnLst>
                <a:rect l="0" t="0" r="r" b="b"/>
                <a:pathLst>
                  <a:path w="260" h="173">
                    <a:moveTo>
                      <a:pt x="130" y="0"/>
                    </a:moveTo>
                    <a:lnTo>
                      <a:pt x="0" y="87"/>
                    </a:lnTo>
                    <a:lnTo>
                      <a:pt x="130" y="173"/>
                    </a:lnTo>
                    <a:lnTo>
                      <a:pt x="260" y="87"/>
                    </a:lnTo>
                    <a:lnTo>
                      <a:pt x="130" y="0"/>
                    </a:lnTo>
                    <a:close/>
                  </a:path>
                </a:pathLst>
              </a:custGeom>
              <a:solidFill>
                <a:schemeClr val="accent4">
                  <a:lumMod val="75000"/>
                </a:schemeClr>
              </a:solidFill>
              <a:ln w="50800" cap="flat">
                <a:noFill/>
                <a:prstDash val="solid"/>
                <a:bevel/>
              </a:ln>
            </p:spPr>
            <p:txBody>
              <a:bodyPr vert="horz" wrap="square" lIns="91440" tIns="45720" rIns="91440" bIns="45720" numCol="1" anchor="t" anchorCtr="0" compatLnSpc="1"/>
              <a:p>
                <a:endParaRPr lang="zh-CN" altLang="en-US"/>
              </a:p>
            </p:txBody>
          </p:sp>
          <p:sp>
            <p:nvSpPr>
              <p:cNvPr id="1048908" name="Freeform 28"/>
              <p:cNvSpPr/>
              <p:nvPr/>
            </p:nvSpPr>
            <p:spPr bwMode="auto">
              <a:xfrm>
                <a:off x="6007707" y="3274865"/>
                <a:ext cx="213236" cy="176152"/>
              </a:xfrm>
              <a:custGeom>
                <a:avLst/>
                <a:gdLst>
                  <a:gd name="T0" fmla="*/ 0 w 184"/>
                  <a:gd name="T1" fmla="*/ 65 h 152"/>
                  <a:gd name="T2" fmla="*/ 130 w 184"/>
                  <a:gd name="T3" fmla="*/ 152 h 152"/>
                  <a:gd name="T4" fmla="*/ 184 w 184"/>
                  <a:gd name="T5" fmla="*/ 76 h 152"/>
                  <a:gd name="T6" fmla="*/ 65 w 184"/>
                  <a:gd name="T7" fmla="*/ 0 h 152"/>
                  <a:gd name="T8" fmla="*/ 0 w 184"/>
                  <a:gd name="T9" fmla="*/ 65 h 152"/>
                </a:gdLst>
                <a:ahLst/>
                <a:cxnLst>
                  <a:cxn ang="0">
                    <a:pos x="T0" y="T1"/>
                  </a:cxn>
                  <a:cxn ang="0">
                    <a:pos x="T2" y="T3"/>
                  </a:cxn>
                  <a:cxn ang="0">
                    <a:pos x="T4" y="T5"/>
                  </a:cxn>
                  <a:cxn ang="0">
                    <a:pos x="T6" y="T7"/>
                  </a:cxn>
                  <a:cxn ang="0">
                    <a:pos x="T8" y="T9"/>
                  </a:cxn>
                </a:cxnLst>
                <a:rect l="0" t="0" r="r" b="b"/>
                <a:pathLst>
                  <a:path w="184" h="152">
                    <a:moveTo>
                      <a:pt x="0" y="65"/>
                    </a:moveTo>
                    <a:lnTo>
                      <a:pt x="130" y="152"/>
                    </a:lnTo>
                    <a:lnTo>
                      <a:pt x="184" y="76"/>
                    </a:lnTo>
                    <a:lnTo>
                      <a:pt x="65" y="0"/>
                    </a:lnTo>
                    <a:lnTo>
                      <a:pt x="0" y="65"/>
                    </a:lnTo>
                    <a:close/>
                  </a:path>
                </a:pathLst>
              </a:custGeom>
              <a:noFill/>
              <a:ln w="25400" cap="flat">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09" name="Freeform 29"/>
              <p:cNvSpPr/>
              <p:nvPr/>
            </p:nvSpPr>
            <p:spPr bwMode="auto">
              <a:xfrm>
                <a:off x="5794471" y="3274865"/>
                <a:ext cx="213236" cy="176152"/>
              </a:xfrm>
              <a:custGeom>
                <a:avLst/>
                <a:gdLst>
                  <a:gd name="T0" fmla="*/ 184 w 184"/>
                  <a:gd name="T1" fmla="*/ 65 h 152"/>
                  <a:gd name="T2" fmla="*/ 54 w 184"/>
                  <a:gd name="T3" fmla="*/ 152 h 152"/>
                  <a:gd name="T4" fmla="*/ 0 w 184"/>
                  <a:gd name="T5" fmla="*/ 76 h 152"/>
                  <a:gd name="T6" fmla="*/ 119 w 184"/>
                  <a:gd name="T7" fmla="*/ 0 h 152"/>
                  <a:gd name="T8" fmla="*/ 184 w 184"/>
                  <a:gd name="T9" fmla="*/ 65 h 152"/>
                </a:gdLst>
                <a:ahLst/>
                <a:cxnLst>
                  <a:cxn ang="0">
                    <a:pos x="T0" y="T1"/>
                  </a:cxn>
                  <a:cxn ang="0">
                    <a:pos x="T2" y="T3"/>
                  </a:cxn>
                  <a:cxn ang="0">
                    <a:pos x="T4" y="T5"/>
                  </a:cxn>
                  <a:cxn ang="0">
                    <a:pos x="T6" y="T7"/>
                  </a:cxn>
                  <a:cxn ang="0">
                    <a:pos x="T8" y="T9"/>
                  </a:cxn>
                </a:cxnLst>
                <a:rect l="0" t="0" r="r" b="b"/>
                <a:pathLst>
                  <a:path w="184" h="152">
                    <a:moveTo>
                      <a:pt x="184" y="65"/>
                    </a:moveTo>
                    <a:lnTo>
                      <a:pt x="54" y="152"/>
                    </a:lnTo>
                    <a:lnTo>
                      <a:pt x="0" y="76"/>
                    </a:lnTo>
                    <a:lnTo>
                      <a:pt x="119" y="0"/>
                    </a:lnTo>
                    <a:lnTo>
                      <a:pt x="184" y="65"/>
                    </a:lnTo>
                    <a:close/>
                  </a:path>
                </a:pathLst>
              </a:custGeom>
              <a:noFill/>
              <a:ln w="25400" cap="flat">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10" name="Freeform 30"/>
              <p:cNvSpPr/>
              <p:nvPr/>
            </p:nvSpPr>
            <p:spPr bwMode="auto">
              <a:xfrm>
                <a:off x="6007707" y="3451017"/>
                <a:ext cx="238732" cy="163404"/>
              </a:xfrm>
              <a:custGeom>
                <a:avLst/>
                <a:gdLst>
                  <a:gd name="T0" fmla="*/ 206 w 206"/>
                  <a:gd name="T1" fmla="*/ 43 h 141"/>
                  <a:gd name="T2" fmla="*/ 130 w 206"/>
                  <a:gd name="T3" fmla="*/ 0 h 141"/>
                  <a:gd name="T4" fmla="*/ 0 w 206"/>
                  <a:gd name="T5" fmla="*/ 86 h 141"/>
                  <a:gd name="T6" fmla="*/ 76 w 206"/>
                  <a:gd name="T7" fmla="*/ 141 h 141"/>
                  <a:gd name="T8" fmla="*/ 206 w 206"/>
                  <a:gd name="T9" fmla="*/ 43 h 141"/>
                </a:gdLst>
                <a:ahLst/>
                <a:cxnLst>
                  <a:cxn ang="0">
                    <a:pos x="T0" y="T1"/>
                  </a:cxn>
                  <a:cxn ang="0">
                    <a:pos x="T2" y="T3"/>
                  </a:cxn>
                  <a:cxn ang="0">
                    <a:pos x="T4" y="T5"/>
                  </a:cxn>
                  <a:cxn ang="0">
                    <a:pos x="T6" y="T7"/>
                  </a:cxn>
                  <a:cxn ang="0">
                    <a:pos x="T8" y="T9"/>
                  </a:cxn>
                </a:cxnLst>
                <a:rect l="0" t="0" r="r" b="b"/>
                <a:pathLst>
                  <a:path w="206" h="141">
                    <a:moveTo>
                      <a:pt x="206" y="43"/>
                    </a:moveTo>
                    <a:lnTo>
                      <a:pt x="130" y="0"/>
                    </a:lnTo>
                    <a:lnTo>
                      <a:pt x="0" y="86"/>
                    </a:lnTo>
                    <a:lnTo>
                      <a:pt x="76" y="141"/>
                    </a:lnTo>
                    <a:lnTo>
                      <a:pt x="206" y="43"/>
                    </a:lnTo>
                    <a:close/>
                  </a:path>
                </a:pathLst>
              </a:custGeom>
              <a:noFill/>
              <a:ln w="25400" cap="flat">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11" name="Freeform 31"/>
              <p:cNvSpPr/>
              <p:nvPr/>
            </p:nvSpPr>
            <p:spPr bwMode="auto">
              <a:xfrm>
                <a:off x="5768975" y="3451017"/>
                <a:ext cx="238732" cy="163404"/>
              </a:xfrm>
              <a:custGeom>
                <a:avLst/>
                <a:gdLst>
                  <a:gd name="T0" fmla="*/ 0 w 206"/>
                  <a:gd name="T1" fmla="*/ 43 h 141"/>
                  <a:gd name="T2" fmla="*/ 76 w 206"/>
                  <a:gd name="T3" fmla="*/ 0 h 141"/>
                  <a:gd name="T4" fmla="*/ 206 w 206"/>
                  <a:gd name="T5" fmla="*/ 86 h 141"/>
                  <a:gd name="T6" fmla="*/ 130 w 206"/>
                  <a:gd name="T7" fmla="*/ 141 h 141"/>
                  <a:gd name="T8" fmla="*/ 0 w 206"/>
                  <a:gd name="T9" fmla="*/ 43 h 141"/>
                </a:gdLst>
                <a:ahLst/>
                <a:cxnLst>
                  <a:cxn ang="0">
                    <a:pos x="T0" y="T1"/>
                  </a:cxn>
                  <a:cxn ang="0">
                    <a:pos x="T2" y="T3"/>
                  </a:cxn>
                  <a:cxn ang="0">
                    <a:pos x="T4" y="T5"/>
                  </a:cxn>
                  <a:cxn ang="0">
                    <a:pos x="T6" y="T7"/>
                  </a:cxn>
                  <a:cxn ang="0">
                    <a:pos x="T8" y="T9"/>
                  </a:cxn>
                </a:cxnLst>
                <a:rect l="0" t="0" r="r" b="b"/>
                <a:pathLst>
                  <a:path w="206" h="141">
                    <a:moveTo>
                      <a:pt x="0" y="43"/>
                    </a:moveTo>
                    <a:lnTo>
                      <a:pt x="76" y="0"/>
                    </a:lnTo>
                    <a:lnTo>
                      <a:pt x="206" y="86"/>
                    </a:lnTo>
                    <a:lnTo>
                      <a:pt x="130" y="141"/>
                    </a:lnTo>
                    <a:lnTo>
                      <a:pt x="0" y="43"/>
                    </a:lnTo>
                    <a:close/>
                  </a:path>
                </a:pathLst>
              </a:custGeom>
              <a:noFill/>
              <a:ln w="25400" cap="flat">
                <a:solidFill>
                  <a:schemeClr val="accent4">
                    <a:lumMod val="75000"/>
                  </a:schemeClr>
                </a:solidFill>
                <a:prstDash val="solid"/>
                <a:bevel/>
              </a:ln>
            </p:spPr>
            <p:txBody>
              <a:bodyPr vert="horz" wrap="square" lIns="91440" tIns="45720" rIns="91440" bIns="45720" numCol="1" anchor="t" anchorCtr="0" compatLnSpc="1"/>
              <a:p>
                <a:endParaRPr lang="zh-CN" altLang="en-US"/>
              </a:p>
            </p:txBody>
          </p:sp>
          <p:sp>
            <p:nvSpPr>
              <p:cNvPr id="1048912" name="Freeform 32"/>
              <p:cNvSpPr/>
              <p:nvPr/>
            </p:nvSpPr>
            <p:spPr bwMode="auto">
              <a:xfrm>
                <a:off x="5857051" y="3576177"/>
                <a:ext cx="301312" cy="200488"/>
              </a:xfrm>
              <a:custGeom>
                <a:avLst/>
                <a:gdLst>
                  <a:gd name="T0" fmla="*/ 260 w 260"/>
                  <a:gd name="T1" fmla="*/ 0 h 173"/>
                  <a:gd name="T2" fmla="*/ 260 w 260"/>
                  <a:gd name="T3" fmla="*/ 98 h 173"/>
                  <a:gd name="T4" fmla="*/ 130 w 260"/>
                  <a:gd name="T5" fmla="*/ 173 h 173"/>
                  <a:gd name="T6" fmla="*/ 0 w 260"/>
                  <a:gd name="T7" fmla="*/ 98 h 173"/>
                  <a:gd name="T8" fmla="*/ 0 w 260"/>
                  <a:gd name="T9" fmla="*/ 0 h 173"/>
                </a:gdLst>
                <a:ahLst/>
                <a:cxnLst>
                  <a:cxn ang="0">
                    <a:pos x="T0" y="T1"/>
                  </a:cxn>
                  <a:cxn ang="0">
                    <a:pos x="T2" y="T3"/>
                  </a:cxn>
                  <a:cxn ang="0">
                    <a:pos x="T4" y="T5"/>
                  </a:cxn>
                  <a:cxn ang="0">
                    <a:pos x="T6" y="T7"/>
                  </a:cxn>
                  <a:cxn ang="0">
                    <a:pos x="T8" y="T9"/>
                  </a:cxn>
                </a:cxnLst>
                <a:rect l="0" t="0" r="r" b="b"/>
                <a:pathLst>
                  <a:path w="260" h="173">
                    <a:moveTo>
                      <a:pt x="260" y="0"/>
                    </a:moveTo>
                    <a:lnTo>
                      <a:pt x="260" y="98"/>
                    </a:lnTo>
                    <a:lnTo>
                      <a:pt x="130" y="173"/>
                    </a:lnTo>
                    <a:lnTo>
                      <a:pt x="0" y="98"/>
                    </a:lnTo>
                    <a:lnTo>
                      <a:pt x="0" y="0"/>
                    </a:lnTo>
                  </a:path>
                </a:pathLst>
              </a:custGeom>
              <a:noFill/>
              <a:ln w="25400" cap="sq">
                <a:solidFill>
                  <a:schemeClr val="accent4">
                    <a:lumMod val="75000"/>
                  </a:schemeClr>
                </a:solidFill>
                <a:prstDash val="solid"/>
                <a:bevel/>
              </a:ln>
            </p:spPr>
            <p:txBody>
              <a:bodyPr vert="horz" wrap="square" lIns="91440" tIns="45720" rIns="91440" bIns="45720" numCol="1" anchor="t" anchorCtr="0" compatLnSpc="1"/>
              <a:p>
                <a:endParaRPr lang="zh-CN" altLang="en-US"/>
              </a:p>
            </p:txBody>
          </p:sp>
        </p:gr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916" name="标题 3"/>
          <p:cNvSpPr>
            <a:spLocks noGrp="1"/>
          </p:cNvSpPr>
          <p:nvPr>
            <p:ph type="title"/>
          </p:nvPr>
        </p:nvSpPr>
        <p:spPr/>
        <p:txBody>
          <a:bodyPr/>
          <a:p>
            <a:r>
              <a:rPr lang="zh-CN" altLang="en-US"/>
              <a:t>二、建筑垃圾治理</a:t>
            </a:r>
            <a:endParaRPr lang="zh-CN" altLang="en-US"/>
          </a:p>
        </p:txBody>
      </p:sp>
      <p:sp>
        <p:nvSpPr>
          <p:cNvPr id="1048917" name="任意多边形: 形状 8"/>
          <p:cNvSpPr/>
          <p:nvPr/>
        </p:nvSpPr>
        <p:spPr>
          <a:xfrm rot="16200000" flipH="1">
            <a:off x="3216592" y="1391358"/>
            <a:ext cx="6858000" cy="4075285"/>
          </a:xfrm>
          <a:custGeom>
            <a:avLst/>
            <a:gdLst>
              <a:gd name="connsiteX0" fmla="*/ 0 w 6858000"/>
              <a:gd name="connsiteY0" fmla="*/ 395106 h 3026417"/>
              <a:gd name="connsiteX1" fmla="*/ 0 w 6858000"/>
              <a:gd name="connsiteY1" fmla="*/ 3026417 h 3026417"/>
              <a:gd name="connsiteX2" fmla="*/ 6858000 w 6858000"/>
              <a:gd name="connsiteY2" fmla="*/ 3026417 h 3026417"/>
              <a:gd name="connsiteX3" fmla="*/ 6858000 w 6858000"/>
              <a:gd name="connsiteY3" fmla="*/ 395106 h 3026417"/>
              <a:gd name="connsiteX4" fmla="*/ 3885641 w 6858000"/>
              <a:gd name="connsiteY4" fmla="*/ 395106 h 3026417"/>
              <a:gd name="connsiteX5" fmla="*/ 3430647 w 6858000"/>
              <a:gd name="connsiteY5" fmla="*/ 0 h 3026417"/>
              <a:gd name="connsiteX6" fmla="*/ 3429000 w 6858000"/>
              <a:gd name="connsiteY6" fmla="*/ 1430 h 3026417"/>
              <a:gd name="connsiteX7" fmla="*/ 3427354 w 6858000"/>
              <a:gd name="connsiteY7" fmla="*/ 0 h 3026417"/>
              <a:gd name="connsiteX8" fmla="*/ 2972359 w 6858000"/>
              <a:gd name="connsiteY8" fmla="*/ 395106 h 302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026417">
                <a:moveTo>
                  <a:pt x="0" y="395106"/>
                </a:moveTo>
                <a:lnTo>
                  <a:pt x="0" y="3026417"/>
                </a:lnTo>
                <a:lnTo>
                  <a:pt x="6858000" y="3026417"/>
                </a:lnTo>
                <a:lnTo>
                  <a:pt x="6858000" y="395106"/>
                </a:lnTo>
                <a:lnTo>
                  <a:pt x="3885641" y="395106"/>
                </a:lnTo>
                <a:cubicBezTo>
                  <a:pt x="3674080" y="345484"/>
                  <a:pt x="3494838" y="161759"/>
                  <a:pt x="3430647" y="0"/>
                </a:cubicBezTo>
                <a:lnTo>
                  <a:pt x="3429000" y="1430"/>
                </a:lnTo>
                <a:lnTo>
                  <a:pt x="3427354" y="0"/>
                </a:lnTo>
                <a:cubicBezTo>
                  <a:pt x="3363163" y="161759"/>
                  <a:pt x="3183920" y="345484"/>
                  <a:pt x="2972359" y="395106"/>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18" name="任意多边形: 形状 7"/>
          <p:cNvSpPr/>
          <p:nvPr/>
        </p:nvSpPr>
        <p:spPr>
          <a:xfrm rot="16200000" flipH="1">
            <a:off x="6725358" y="1391358"/>
            <a:ext cx="6858000" cy="4075286"/>
          </a:xfrm>
          <a:custGeom>
            <a:avLst/>
            <a:gdLst>
              <a:gd name="connsiteX0" fmla="*/ 0 w 6858000"/>
              <a:gd name="connsiteY0" fmla="*/ 395106 h 3026417"/>
              <a:gd name="connsiteX1" fmla="*/ 0 w 6858000"/>
              <a:gd name="connsiteY1" fmla="*/ 3026417 h 3026417"/>
              <a:gd name="connsiteX2" fmla="*/ 6858000 w 6858000"/>
              <a:gd name="connsiteY2" fmla="*/ 3026417 h 3026417"/>
              <a:gd name="connsiteX3" fmla="*/ 6858000 w 6858000"/>
              <a:gd name="connsiteY3" fmla="*/ 395106 h 3026417"/>
              <a:gd name="connsiteX4" fmla="*/ 3885641 w 6858000"/>
              <a:gd name="connsiteY4" fmla="*/ 395106 h 3026417"/>
              <a:gd name="connsiteX5" fmla="*/ 3430647 w 6858000"/>
              <a:gd name="connsiteY5" fmla="*/ 0 h 3026417"/>
              <a:gd name="connsiteX6" fmla="*/ 3429000 w 6858000"/>
              <a:gd name="connsiteY6" fmla="*/ 1430 h 3026417"/>
              <a:gd name="connsiteX7" fmla="*/ 3427354 w 6858000"/>
              <a:gd name="connsiteY7" fmla="*/ 0 h 3026417"/>
              <a:gd name="connsiteX8" fmla="*/ 2972359 w 6858000"/>
              <a:gd name="connsiteY8" fmla="*/ 395106 h 302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026417">
                <a:moveTo>
                  <a:pt x="0" y="395106"/>
                </a:moveTo>
                <a:lnTo>
                  <a:pt x="0" y="3026417"/>
                </a:lnTo>
                <a:lnTo>
                  <a:pt x="6858000" y="3026417"/>
                </a:lnTo>
                <a:lnTo>
                  <a:pt x="6858000" y="395106"/>
                </a:lnTo>
                <a:lnTo>
                  <a:pt x="3885641" y="395106"/>
                </a:lnTo>
                <a:cubicBezTo>
                  <a:pt x="3674080" y="345484"/>
                  <a:pt x="3494838" y="161759"/>
                  <a:pt x="3430647" y="0"/>
                </a:cubicBezTo>
                <a:lnTo>
                  <a:pt x="3429000" y="1430"/>
                </a:lnTo>
                <a:lnTo>
                  <a:pt x="3427354" y="0"/>
                </a:lnTo>
                <a:cubicBezTo>
                  <a:pt x="3363163" y="161759"/>
                  <a:pt x="3183920" y="345484"/>
                  <a:pt x="2972359" y="3951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19" name="文本框 8"/>
          <p:cNvSpPr txBox="1"/>
          <p:nvPr/>
        </p:nvSpPr>
        <p:spPr>
          <a:xfrm>
            <a:off x="697577" y="3255653"/>
            <a:ext cx="3401982" cy="2584450"/>
          </a:xfrm>
          <a:prstGeom prst="rect">
            <a:avLst/>
          </a:prstGeom>
          <a:noFill/>
        </p:spPr>
        <p:txBody>
          <a:bodyPr wrap="square" rtlCol="0" anchor="t">
            <a:spAutoFit/>
          </a:bodyPr>
          <a:p>
            <a:pPr>
              <a:lnSpc>
                <a:spcPct val="150000"/>
              </a:lnSpc>
            </a:pPr>
            <a:r>
              <a:rPr lang="zh-CN" altLang="en-US"/>
              <a:t>绿色发展是实现高效率、可持续、促和谐的重要发展方式，是实现生态保护的重要支柱。提高建筑垃圾减量化水平，是保护生态环境，实现城乡绿色发展必不可少的一部分。</a:t>
            </a:r>
            <a:endParaRPr lang="zh-CN" altLang="en-US"/>
          </a:p>
        </p:txBody>
      </p:sp>
      <p:sp>
        <p:nvSpPr>
          <p:cNvPr id="1048920" name="文本框 9"/>
          <p:cNvSpPr txBox="1"/>
          <p:nvPr/>
        </p:nvSpPr>
        <p:spPr>
          <a:xfrm>
            <a:off x="5497339" y="3255653"/>
            <a:ext cx="2619375" cy="3415030"/>
          </a:xfrm>
          <a:prstGeom prst="rect">
            <a:avLst/>
          </a:prstGeom>
          <a:noFill/>
        </p:spPr>
        <p:txBody>
          <a:bodyPr wrap="square" rtlCol="0" anchor="t">
            <a:spAutoFit/>
          </a:bodyPr>
          <a:p>
            <a:pPr>
              <a:lnSpc>
                <a:spcPct val="150000"/>
              </a:lnSpc>
            </a:pPr>
            <a:r>
              <a:rPr lang="zh-CN" altLang="en-US"/>
              <a:t>源头减量最早由国外学者提出，相对于传统的末端处理而言，是一种以预防为主要思想的治理模式,在规划层面进行有效的引导是其主要思想，源头预防是其主要手段。</a:t>
            </a:r>
            <a:endParaRPr lang="zh-CN" altLang="en-US"/>
          </a:p>
        </p:txBody>
      </p:sp>
      <p:sp>
        <p:nvSpPr>
          <p:cNvPr id="1048921" name="文本框 10"/>
          <p:cNvSpPr txBox="1"/>
          <p:nvPr/>
        </p:nvSpPr>
        <p:spPr>
          <a:xfrm>
            <a:off x="9191625" y="3255653"/>
            <a:ext cx="2550304" cy="3415030"/>
          </a:xfrm>
          <a:prstGeom prst="rect">
            <a:avLst/>
          </a:prstGeom>
          <a:noFill/>
        </p:spPr>
        <p:txBody>
          <a:bodyPr wrap="square" rtlCol="0" anchor="t">
            <a:spAutoFit/>
          </a:bodyPr>
          <a:p>
            <a:pPr>
              <a:lnSpc>
                <a:spcPct val="150000"/>
              </a:lnSpc>
            </a:pPr>
            <a:r>
              <a:rPr lang="zh-CN" altLang="en-US">
                <a:solidFill>
                  <a:schemeClr val="bg1"/>
                </a:solidFill>
              </a:rPr>
              <a:t>现有治理中，由于政府管理部门涉及较多，导致建筑垃圾治理出现职能交叉的问题。而现有的建筑垃圾治理体系并未应用协同治理理念，是导致此问题出现的其中一项原因。</a:t>
            </a:r>
            <a:endParaRPr lang="zh-CN" altLang="en-US">
              <a:solidFill>
                <a:schemeClr val="bg1"/>
              </a:solidFill>
            </a:endParaRPr>
          </a:p>
        </p:txBody>
      </p:sp>
      <p:sp>
        <p:nvSpPr>
          <p:cNvPr id="1048922" name="Subtitle 2"/>
          <p:cNvSpPr txBox="1"/>
          <p:nvPr/>
        </p:nvSpPr>
        <p:spPr bwMode="blackGray">
          <a:xfrm>
            <a:off x="514697" y="2515562"/>
            <a:ext cx="2533303" cy="547677"/>
          </a:xfrm>
          <a:prstGeom prst="rect">
            <a:avLst/>
          </a:prstGeom>
          <a:solidFill>
            <a:schemeClr val="accent4">
              <a:lumMod val="75000"/>
            </a:schemeClr>
          </a:solidFill>
        </p:spPr>
        <p:txBody>
          <a:bodyPr anchor="ctr"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b="1" spc="65">
                <a:solidFill>
                  <a:schemeClr val="tx1">
                    <a:lumMod val="75000"/>
                    <a:lumOff val="25000"/>
                  </a:schemeClr>
                </a:solidFill>
                <a:cs typeface="Arial" panose="020B0604020202020204"/>
              </a:rPr>
              <a:t> 绿色发展理念</a:t>
            </a:r>
            <a:endParaRPr lang="zh-CN" altLang="en-US" sz="2400" b="1" spc="65">
              <a:solidFill>
                <a:schemeClr val="tx1">
                  <a:lumMod val="75000"/>
                  <a:lumOff val="25000"/>
                </a:schemeClr>
              </a:solidFill>
              <a:cs typeface="Arial" panose="020B0604020202020204"/>
            </a:endParaRPr>
          </a:p>
        </p:txBody>
      </p:sp>
      <p:sp>
        <p:nvSpPr>
          <p:cNvPr id="1048923" name="Subtitle 2"/>
          <p:cNvSpPr txBox="1"/>
          <p:nvPr/>
        </p:nvSpPr>
        <p:spPr bwMode="blackGray">
          <a:xfrm>
            <a:off x="5473065" y="2515870"/>
            <a:ext cx="2811780" cy="547370"/>
          </a:xfrm>
          <a:prstGeom prst="rect">
            <a:avLst/>
          </a:prstGeom>
          <a:solidFill>
            <a:schemeClr val="bg1"/>
          </a:solidFill>
        </p:spPr>
        <p:txBody>
          <a:bodyPr anchor="ctr"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b="1" spc="65">
                <a:solidFill>
                  <a:schemeClr val="tx1">
                    <a:lumMod val="75000"/>
                    <a:lumOff val="25000"/>
                  </a:schemeClr>
                </a:solidFill>
                <a:cs typeface="Arial" panose="020B0604020202020204"/>
              </a:rPr>
              <a:t>源头减量规划研究</a:t>
            </a:r>
            <a:endParaRPr lang="zh-CN" altLang="en-US" sz="2400" b="1" spc="65">
              <a:solidFill>
                <a:schemeClr val="tx1">
                  <a:lumMod val="75000"/>
                  <a:lumOff val="25000"/>
                </a:schemeClr>
              </a:solidFill>
              <a:cs typeface="Arial" panose="020B0604020202020204"/>
            </a:endParaRPr>
          </a:p>
        </p:txBody>
      </p:sp>
      <p:sp>
        <p:nvSpPr>
          <p:cNvPr id="1048924" name="Subtitle 2"/>
          <p:cNvSpPr txBox="1"/>
          <p:nvPr/>
        </p:nvSpPr>
        <p:spPr bwMode="blackGray">
          <a:xfrm>
            <a:off x="8682990" y="2312035"/>
            <a:ext cx="3544570" cy="944245"/>
          </a:xfrm>
          <a:prstGeom prst="rect">
            <a:avLst/>
          </a:prstGeom>
          <a:solidFill>
            <a:schemeClr val="bg1"/>
          </a:solidFill>
        </p:spPr>
        <p:txBody>
          <a:bodyPr anchor="ctr"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b="1" spc="65">
                <a:solidFill>
                  <a:schemeClr val="tx1">
                    <a:lumMod val="75000"/>
                    <a:lumOff val="25000"/>
                  </a:schemeClr>
                </a:solidFill>
                <a:cs typeface="Arial" panose="020B0604020202020204"/>
              </a:rPr>
              <a:t>理念贯彻不深入，可指导性弱</a:t>
            </a:r>
            <a:endParaRPr lang="zh-CN" altLang="en-US" sz="2400" b="1" spc="65">
              <a:solidFill>
                <a:schemeClr val="tx1">
                  <a:lumMod val="75000"/>
                  <a:lumOff val="25000"/>
                </a:schemeClr>
              </a:solidFill>
              <a:cs typeface="Arial" panose="020B0604020202020204"/>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928" name="蒙版" descr="Blue rectangle"/>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alpha val="80000"/>
            </a:schemeClr>
          </a:solidFill>
        </p:spPr>
        <p:txBody>
          <a:bodyPr wrap="square" lIns="0" tIns="0" rIns="0" bIns="0" rtlCol="0"/>
          <a:p>
            <a:endParaRPr lang="en-US" dirty="0"/>
          </a:p>
        </p:txBody>
      </p:sp>
      <p:sp>
        <p:nvSpPr>
          <p:cNvPr id="1048929" name="任意多边形 23"/>
          <p:cNvSpPr/>
          <p:nvPr/>
        </p:nvSpPr>
        <p:spPr>
          <a:xfrm>
            <a:off x="1" y="0"/>
            <a:ext cx="7214601" cy="6858000"/>
          </a:xfrm>
          <a:custGeom>
            <a:avLst/>
            <a:gdLst>
              <a:gd name="connsiteX0" fmla="*/ 0 w 7214601"/>
              <a:gd name="connsiteY0" fmla="*/ 0 h 6858000"/>
              <a:gd name="connsiteX1" fmla="*/ 7068472 w 7214601"/>
              <a:gd name="connsiteY1" fmla="*/ 0 h 6858000"/>
              <a:gd name="connsiteX2" fmla="*/ 7105413 w 7214601"/>
              <a:gd name="connsiteY2" fmla="*/ 170052 h 6858000"/>
              <a:gd name="connsiteX3" fmla="*/ 7214601 w 7214601"/>
              <a:gd name="connsiteY3" fmla="*/ 1320800 h 6858000"/>
              <a:gd name="connsiteX4" fmla="*/ 3183366 w 7214601"/>
              <a:gd name="connsiteY4" fmla="*/ 6850957 h 6858000"/>
              <a:gd name="connsiteX5" fmla="*/ 3154642 w 7214601"/>
              <a:gd name="connsiteY5" fmla="*/ 6858000 h 6858000"/>
              <a:gd name="connsiteX6" fmla="*/ 525811 w 7214601"/>
              <a:gd name="connsiteY6" fmla="*/ 6858000 h 6858000"/>
              <a:gd name="connsiteX7" fmla="*/ 497086 w 7214601"/>
              <a:gd name="connsiteY7" fmla="*/ 6850957 h 6858000"/>
              <a:gd name="connsiteX8" fmla="*/ 242052 w 7214601"/>
              <a:gd name="connsiteY8" fmla="*/ 6774013 h 6858000"/>
              <a:gd name="connsiteX9" fmla="*/ 0 w 7214601"/>
              <a:gd name="connsiteY9" fmla="*/ 66869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4601" h="6858000">
                <a:moveTo>
                  <a:pt x="0" y="0"/>
                </a:moveTo>
                <a:lnTo>
                  <a:pt x="7068472" y="0"/>
                </a:lnTo>
                <a:lnTo>
                  <a:pt x="7105413" y="170052"/>
                </a:lnTo>
                <a:cubicBezTo>
                  <a:pt x="7177004" y="541754"/>
                  <a:pt x="7214601" y="926612"/>
                  <a:pt x="7214601" y="1320800"/>
                </a:cubicBezTo>
                <a:cubicBezTo>
                  <a:pt x="7214601" y="3981567"/>
                  <a:pt x="5501601" y="6217262"/>
                  <a:pt x="3183366" y="6850957"/>
                </a:cubicBezTo>
                <a:lnTo>
                  <a:pt x="3154642" y="6858000"/>
                </a:lnTo>
                <a:lnTo>
                  <a:pt x="525811" y="6858000"/>
                </a:lnTo>
                <a:lnTo>
                  <a:pt x="497086" y="6850957"/>
                </a:lnTo>
                <a:cubicBezTo>
                  <a:pt x="411226" y="6827487"/>
                  <a:pt x="326196" y="6801819"/>
                  <a:pt x="242052" y="6774013"/>
                </a:cubicBezTo>
                <a:lnTo>
                  <a:pt x="0" y="6686999"/>
                </a:ln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pic>
        <p:nvPicPr>
          <p:cNvPr id="2097162" name="大楼"/>
          <p:cNvPicPr>
            <a:picLocks noChangeAspect="1"/>
          </p:cNvPicPr>
          <p:nvPr/>
        </p:nvPicPr>
        <p:blipFill>
          <a:blip r:embed="rId1"/>
          <a:stretch>
            <a:fillRect/>
          </a:stretch>
        </p:blipFill>
        <p:spPr>
          <a:xfrm flipV="1">
            <a:off x="30479" y="645771"/>
            <a:ext cx="5161403" cy="6471307"/>
          </a:xfrm>
          <a:prstGeom prst="rect">
            <a:avLst/>
          </a:prstGeom>
        </p:spPr>
      </p:pic>
      <p:sp>
        <p:nvSpPr>
          <p:cNvPr id="1048930" name="矩形 1"/>
          <p:cNvSpPr/>
          <p:nvPr/>
        </p:nvSpPr>
        <p:spPr>
          <a:xfrm>
            <a:off x="-3116" y="0"/>
            <a:ext cx="5686286" cy="1388962"/>
          </a:xfrm>
          <a:prstGeom prst="rect">
            <a:avLst/>
          </a:prstGeom>
          <a:gradFill>
            <a:gsLst>
              <a:gs pos="33000">
                <a:srgbClr val="ECF1FE"/>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31" name="任意多边形 27"/>
          <p:cNvSpPr/>
          <p:nvPr/>
        </p:nvSpPr>
        <p:spPr>
          <a:xfrm>
            <a:off x="-184271" y="-148408"/>
            <a:ext cx="8883892" cy="7154816"/>
          </a:xfrm>
          <a:custGeom>
            <a:avLst/>
            <a:gdLst>
              <a:gd name="connsiteX0" fmla="*/ 0 w 8515347"/>
              <a:gd name="connsiteY0" fmla="*/ 0 h 6858000"/>
              <a:gd name="connsiteX1" fmla="*/ 8391099 w 8515347"/>
              <a:gd name="connsiteY1" fmla="*/ 0 h 6858000"/>
              <a:gd name="connsiteX2" fmla="*/ 8438435 w 8515347"/>
              <a:gd name="connsiteY2" fmla="*/ 281614 h 6858000"/>
              <a:gd name="connsiteX3" fmla="*/ 8515347 w 8515347"/>
              <a:gd name="connsiteY3" fmla="*/ 1361637 h 6858000"/>
              <a:gd name="connsiteX4" fmla="*/ 6086223 w 8515347"/>
              <a:gd name="connsiteY4" fmla="*/ 6834075 h 6858000"/>
              <a:gd name="connsiteX5" fmla="*/ 6057567 w 8515347"/>
              <a:gd name="connsiteY5" fmla="*/ 6858000 h 6858000"/>
              <a:gd name="connsiteX6" fmla="*/ 0 w 85153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5347" h="6858000">
                <a:moveTo>
                  <a:pt x="0" y="0"/>
                </a:moveTo>
                <a:lnTo>
                  <a:pt x="8391099" y="0"/>
                </a:lnTo>
                <a:lnTo>
                  <a:pt x="8438435" y="281614"/>
                </a:lnTo>
                <a:cubicBezTo>
                  <a:pt x="8489081" y="633767"/>
                  <a:pt x="8515347" y="994443"/>
                  <a:pt x="8515347" y="1361637"/>
                </a:cubicBezTo>
                <a:cubicBezTo>
                  <a:pt x="8515347" y="3564801"/>
                  <a:pt x="7569750" y="5533320"/>
                  <a:pt x="6086223" y="6834075"/>
                </a:cubicBezTo>
                <a:lnTo>
                  <a:pt x="6057567" y="6858000"/>
                </a:lnTo>
                <a:lnTo>
                  <a:pt x="0" y="6858000"/>
                </a:ln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32" name="任意多边形 25"/>
          <p:cNvSpPr/>
          <p:nvPr/>
        </p:nvSpPr>
        <p:spPr>
          <a:xfrm>
            <a:off x="-153184" y="-148408"/>
            <a:ext cx="6448506" cy="6247466"/>
          </a:xfrm>
          <a:custGeom>
            <a:avLst/>
            <a:gdLst>
              <a:gd name="connsiteX0" fmla="*/ 0 w 6142135"/>
              <a:gd name="connsiteY0" fmla="*/ 0 h 5950647"/>
              <a:gd name="connsiteX1" fmla="*/ 5946499 w 6142135"/>
              <a:gd name="connsiteY1" fmla="*/ 0 h 5950647"/>
              <a:gd name="connsiteX2" fmla="*/ 5952205 w 6142135"/>
              <a:gd name="connsiteY2" fmla="*/ 16967 h 5950647"/>
              <a:gd name="connsiteX3" fmla="*/ 5500556 w 6142135"/>
              <a:gd name="connsiteY3" fmla="*/ 3767301 h 5950647"/>
              <a:gd name="connsiteX4" fmla="*/ 5483394 w 6142135"/>
              <a:gd name="connsiteY4" fmla="*/ 3796666 h 5950647"/>
              <a:gd name="connsiteX5" fmla="*/ 128916 w 6142135"/>
              <a:gd name="connsiteY5" fmla="*/ 5583579 h 5950647"/>
              <a:gd name="connsiteX6" fmla="*/ 0 w 6142135"/>
              <a:gd name="connsiteY6" fmla="*/ 5520726 h 595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2135" h="5950647">
                <a:moveTo>
                  <a:pt x="0" y="0"/>
                </a:moveTo>
                <a:lnTo>
                  <a:pt x="5946499" y="0"/>
                </a:lnTo>
                <a:lnTo>
                  <a:pt x="5952205" y="16967"/>
                </a:lnTo>
                <a:cubicBezTo>
                  <a:pt x="6303520" y="1236744"/>
                  <a:pt x="6175578" y="2602491"/>
                  <a:pt x="5500556" y="3767301"/>
                </a:cubicBezTo>
                <a:lnTo>
                  <a:pt x="5483394" y="3796666"/>
                </a:lnTo>
                <a:cubicBezTo>
                  <a:pt x="4333399" y="5748006"/>
                  <a:pt x="2040848" y="6452460"/>
                  <a:pt x="128916" y="5583579"/>
                </a:cubicBezTo>
                <a:lnTo>
                  <a:pt x="0" y="5520726"/>
                </a:lnTo>
                <a:close/>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33" name="标题 4"/>
          <p:cNvSpPr>
            <a:spLocks noGrp="1"/>
          </p:cNvSpPr>
          <p:nvPr>
            <p:ph type="title"/>
          </p:nvPr>
        </p:nvSpPr>
        <p:spPr/>
        <p:txBody>
          <a:bodyPr/>
          <a:p>
            <a:r>
              <a:rPr lang="zh-CN" altLang="en-US"/>
              <a:t>三、源头减量规划研究</a:t>
            </a:r>
            <a:endParaRPr lang="zh-CN" altLang="en-US"/>
          </a:p>
        </p:txBody>
      </p:sp>
      <p:sp>
        <p:nvSpPr>
          <p:cNvPr id="1048934" name="矩形 13"/>
          <p:cNvSpPr/>
          <p:nvPr/>
        </p:nvSpPr>
        <p:spPr>
          <a:xfrm>
            <a:off x="8957724" y="829668"/>
            <a:ext cx="2988310" cy="276860"/>
          </a:xfrm>
          <a:prstGeom prst="rect">
            <a:avLst/>
          </a:prstGeom>
        </p:spPr>
        <p:txBody>
          <a:bodyPr wrap="none" lIns="0" tIns="0" rIns="0" bIns="0" anchor="ctr">
            <a:spAutoFit/>
          </a:bodyPr>
          <a:p>
            <a:pPr lvl="0" algn="l"/>
            <a:r>
              <a:rPr b="1">
                <a:latin typeface="+mj-ea"/>
                <a:ea typeface="+mj-ea"/>
              </a:rPr>
              <a:t>绿色设计：规划体系有效引导</a:t>
            </a:r>
            <a:endParaRPr b="1">
              <a:latin typeface="+mj-ea"/>
              <a:ea typeface="+mj-ea"/>
            </a:endParaRPr>
          </a:p>
        </p:txBody>
      </p:sp>
      <p:sp>
        <p:nvSpPr>
          <p:cNvPr id="1048935" name="矩形 14"/>
          <p:cNvSpPr/>
          <p:nvPr/>
        </p:nvSpPr>
        <p:spPr>
          <a:xfrm>
            <a:off x="8684262" y="3290569"/>
            <a:ext cx="3103880" cy="276860"/>
          </a:xfrm>
          <a:prstGeom prst="rect">
            <a:avLst/>
          </a:prstGeom>
        </p:spPr>
        <p:txBody>
          <a:bodyPr wrap="none" lIns="0" tIns="0" rIns="0" bIns="0" anchor="ctr">
            <a:spAutoFit/>
          </a:bodyPr>
          <a:p>
            <a:pPr lvl="0" algn="l"/>
            <a:r>
              <a:rPr kumimoji="0" lang="zh-CN" altLang="en-US" b="1" i="0" u="none" strike="noStrike" kern="1200" cap="none" spc="0" normalizeH="0" baseline="0" noProof="0">
                <a:ln>
                  <a:noFill/>
                </a:ln>
                <a:solidFill>
                  <a:schemeClr val="accent4">
                    <a:lumMod val="75000"/>
                  </a:schemeClr>
                </a:solidFill>
                <a:effectLst/>
                <a:uLnTx/>
                <a:uFillTx/>
                <a:latin typeface="+mj-ea"/>
                <a:ea typeface="+mj-ea"/>
              </a:rPr>
              <a:t> 绿色理念：设计理念深入贯彻</a:t>
            </a:r>
            <a:endParaRPr kumimoji="0" lang="zh-CN" altLang="en-US" b="1" i="0" u="none" strike="noStrike" kern="1200" cap="none" spc="0" normalizeH="0" baseline="0" noProof="0">
              <a:ln>
                <a:noFill/>
              </a:ln>
              <a:solidFill>
                <a:schemeClr val="accent4">
                  <a:lumMod val="75000"/>
                </a:schemeClr>
              </a:solidFill>
              <a:effectLst/>
              <a:uLnTx/>
              <a:uFillTx/>
              <a:latin typeface="+mj-ea"/>
              <a:ea typeface="+mj-ea"/>
            </a:endParaRPr>
          </a:p>
        </p:txBody>
      </p:sp>
      <p:sp>
        <p:nvSpPr>
          <p:cNvPr id="1048936" name="矩形 15"/>
          <p:cNvSpPr/>
          <p:nvPr/>
        </p:nvSpPr>
        <p:spPr>
          <a:xfrm>
            <a:off x="8684260" y="1978660"/>
            <a:ext cx="2374900" cy="429260"/>
          </a:xfrm>
          <a:prstGeom prst="rect">
            <a:avLst/>
          </a:prstGeom>
        </p:spPr>
        <p:txBody>
          <a:bodyPr wrap="none" lIns="0" tIns="0" rIns="0" bIns="0" anchor="ctr">
            <a:noAutofit/>
          </a:bodyPr>
          <a:p>
            <a:pPr lvl="0" algn="l"/>
            <a:r>
              <a:rPr kumimoji="0" lang="zh-CN" altLang="en-US" b="1" i="0" u="none" strike="noStrike" kern="1200" cap="none" spc="0" normalizeH="0" baseline="0" noProof="0">
                <a:ln>
                  <a:noFill/>
                </a:ln>
                <a:solidFill>
                  <a:schemeClr val="accent4">
                    <a:lumMod val="75000"/>
                  </a:schemeClr>
                </a:solidFill>
                <a:effectLst/>
                <a:uLnTx/>
                <a:uFillTx/>
                <a:latin typeface="+mj-ea"/>
                <a:ea typeface="+mj-ea"/>
              </a:rPr>
              <a:t> 绿色监管：法规政策加强治理</a:t>
            </a:r>
            <a:endParaRPr kumimoji="0" lang="zh-CN" altLang="en-US" b="1" i="0" u="none" strike="noStrike" kern="1200" cap="none" spc="0" normalizeH="0" baseline="0" noProof="0">
              <a:ln>
                <a:noFill/>
              </a:ln>
              <a:solidFill>
                <a:schemeClr val="accent4">
                  <a:lumMod val="75000"/>
                </a:schemeClr>
              </a:solidFill>
              <a:effectLst/>
              <a:uLnTx/>
              <a:uFillTx/>
              <a:latin typeface="+mj-ea"/>
              <a:ea typeface="+mj-ea"/>
            </a:endParaRPr>
          </a:p>
        </p:txBody>
      </p:sp>
      <p:sp>
        <p:nvSpPr>
          <p:cNvPr id="1048937" name="矩形 16"/>
          <p:cNvSpPr/>
          <p:nvPr/>
        </p:nvSpPr>
        <p:spPr>
          <a:xfrm>
            <a:off x="8010525" y="4550410"/>
            <a:ext cx="4394200" cy="276860"/>
          </a:xfrm>
          <a:prstGeom prst="rect">
            <a:avLst/>
          </a:prstGeom>
        </p:spPr>
        <p:txBody>
          <a:bodyPr wrap="square" lIns="0" tIns="0" rIns="0" bIns="0" anchor="ctr">
            <a:spAutoFit/>
          </a:bodyPr>
          <a:p>
            <a:pPr lvl="0" algn="l"/>
            <a:r>
              <a:rPr kumimoji="0" lang="zh-CN" altLang="en-US" b="1" i="0" u="none" strike="noStrike" kern="1200" cap="none" spc="0" normalizeH="0" baseline="0" noProof="0">
                <a:ln>
                  <a:noFill/>
                </a:ln>
                <a:solidFill>
                  <a:schemeClr val="accent4">
                    <a:lumMod val="75000"/>
                  </a:schemeClr>
                </a:solidFill>
                <a:effectLst/>
                <a:uLnTx/>
                <a:uFillTx/>
                <a:latin typeface="+mj-ea"/>
                <a:ea typeface="+mj-ea"/>
              </a:rPr>
              <a:t>体系引领：将源头治理纳入法定规划体系</a:t>
            </a:r>
            <a:endParaRPr kumimoji="0" lang="zh-CN" altLang="en-US" b="1" i="0" u="none" strike="noStrike" kern="1200" cap="none" spc="0" normalizeH="0" baseline="0" noProof="0">
              <a:ln>
                <a:noFill/>
              </a:ln>
              <a:solidFill>
                <a:schemeClr val="accent4">
                  <a:lumMod val="75000"/>
                </a:schemeClr>
              </a:solidFill>
              <a:effectLst/>
              <a:uLnTx/>
              <a:uFillTx/>
              <a:latin typeface="+mj-ea"/>
              <a:ea typeface="+mj-ea"/>
            </a:endParaRPr>
          </a:p>
        </p:txBody>
      </p:sp>
      <p:sp>
        <p:nvSpPr>
          <p:cNvPr id="1048938" name="椭圆 17"/>
          <p:cNvSpPr/>
          <p:nvPr/>
        </p:nvSpPr>
        <p:spPr>
          <a:xfrm>
            <a:off x="8559273" y="857991"/>
            <a:ext cx="203755" cy="2037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39" name="椭圆 18"/>
          <p:cNvSpPr/>
          <p:nvPr/>
        </p:nvSpPr>
        <p:spPr>
          <a:xfrm>
            <a:off x="8310806" y="3338096"/>
            <a:ext cx="203755" cy="2037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40" name="椭圆 19"/>
          <p:cNvSpPr/>
          <p:nvPr/>
        </p:nvSpPr>
        <p:spPr>
          <a:xfrm>
            <a:off x="8521895" y="2098044"/>
            <a:ext cx="203755" cy="2037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41" name="椭圆 20"/>
          <p:cNvSpPr/>
          <p:nvPr/>
        </p:nvSpPr>
        <p:spPr>
          <a:xfrm>
            <a:off x="7807115" y="4590529"/>
            <a:ext cx="203755" cy="2037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43" name="椭圆 12"/>
          <p:cNvSpPr/>
          <p:nvPr/>
        </p:nvSpPr>
        <p:spPr>
          <a:xfrm>
            <a:off x="7038429" y="5812704"/>
            <a:ext cx="203755" cy="2037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HarmonyOS Sans SC" panose="00000500000000000000" pitchFamily="2" charset="-122"/>
              <a:ea typeface="HarmonyOS Sans SC" panose="00000500000000000000" pitchFamily="2" charset="-122"/>
              <a:cs typeface="+mn-cs"/>
            </a:endParaRPr>
          </a:p>
        </p:txBody>
      </p:sp>
      <p:sp>
        <p:nvSpPr>
          <p:cNvPr id="1048944" name="object 9" descr="Beige rectangle"/>
          <p:cNvSpPr/>
          <p:nvPr/>
        </p:nvSpPr>
        <p:spPr bwMode="white">
          <a:xfrm>
            <a:off x="576951" y="1085952"/>
            <a:ext cx="3571504" cy="48158"/>
          </a:xfrm>
          <a:custGeom>
            <a:avLst/>
            <a:gdLst/>
            <a:ahLst/>
            <a:cxnLst/>
            <a:rect l="l" t="t" r="r" b="b"/>
            <a:pathLst>
              <a:path w="2642870">
                <a:moveTo>
                  <a:pt x="0" y="0"/>
                </a:moveTo>
                <a:lnTo>
                  <a:pt x="2642616" y="0"/>
                </a:lnTo>
              </a:path>
            </a:pathLst>
          </a:custGeom>
          <a:ln w="44450">
            <a:solidFill>
              <a:schemeClr val="accent4">
                <a:lumMod val="75000"/>
              </a:schemeClr>
            </a:solidFill>
          </a:ln>
        </p:spPr>
        <p:txBody>
          <a:bodyPr wrap="square" lIns="0" tIns="0" rIns="0" bIns="0" rtlCol="0"/>
          <a:p>
            <a:endParaRPr 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948" name="标题 14"/>
          <p:cNvSpPr>
            <a:spLocks noGrp="1"/>
          </p:cNvSpPr>
          <p:nvPr>
            <p:ph type="title"/>
          </p:nvPr>
        </p:nvSpPr>
        <p:spPr>
          <a:xfrm>
            <a:off x="514800" y="489601"/>
            <a:ext cx="5752078" cy="596352"/>
          </a:xfrm>
        </p:spPr>
        <p:txBody>
          <a:bodyPr/>
          <a:p>
            <a:r>
              <a:rPr lang="zh-CN" altLang="en-US"/>
              <a:t>四、管理内容</a:t>
            </a:r>
            <a:endParaRPr lang="zh-CN" altLang="en-US"/>
          </a:p>
        </p:txBody>
      </p:sp>
      <p:sp>
        <p:nvSpPr>
          <p:cNvPr id="1048949" name="等腰三角形 89"/>
          <p:cNvSpPr/>
          <p:nvPr/>
        </p:nvSpPr>
        <p:spPr>
          <a:xfrm rot="10800000">
            <a:off x="3994258" y="1800770"/>
            <a:ext cx="4203484" cy="36236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0" name="框"/>
          <p:cNvSpPr/>
          <p:nvPr/>
        </p:nvSpPr>
        <p:spPr>
          <a:xfrm>
            <a:off x="6306152" y="5631872"/>
            <a:ext cx="5345346" cy="462201"/>
          </a:xfrm>
          <a:prstGeom prst="parallelogram">
            <a:avLst>
              <a:gd name="adj" fmla="val 55303"/>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51" name="文本"/>
          <p:cNvSpPr/>
          <p:nvPr/>
        </p:nvSpPr>
        <p:spPr>
          <a:xfrm>
            <a:off x="6907344" y="5576465"/>
            <a:ext cx="3662722" cy="553994"/>
          </a:xfrm>
          <a:prstGeom prst="rect">
            <a:avLst/>
          </a:prstGeom>
          <a:noFill/>
          <a:ln w="9525">
            <a:noFill/>
          </a:ln>
        </p:spPr>
        <p:txBody>
          <a:bodyPr wrap="square" lIns="121917" tIns="60958" rIns="121917" bIns="60958" anchor="t" anchorCtr="0">
            <a:spAutoFit/>
          </a:bodyPr>
          <a:p>
            <a:pP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干系人管理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52" name="框"/>
          <p:cNvSpPr/>
          <p:nvPr/>
        </p:nvSpPr>
        <p:spPr>
          <a:xfrm>
            <a:off x="6831807" y="4680283"/>
            <a:ext cx="5345346" cy="462201"/>
          </a:xfrm>
          <a:prstGeom prst="parallelogram">
            <a:avLst>
              <a:gd name="adj" fmla="val 53928"/>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53" name="文本"/>
          <p:cNvSpPr/>
          <p:nvPr/>
        </p:nvSpPr>
        <p:spPr>
          <a:xfrm>
            <a:off x="7542530" y="4624705"/>
            <a:ext cx="4443095" cy="551180"/>
          </a:xfrm>
          <a:prstGeom prst="rect">
            <a:avLst/>
          </a:prstGeom>
          <a:noFill/>
          <a:ln w="9525">
            <a:noFill/>
          </a:ln>
        </p:spPr>
        <p:txBody>
          <a:bodyPr wrap="square" lIns="121917" tIns="60958" rIns="121917" bIns="60958" anchor="t" anchorCtr="0">
            <a:spAutoFit/>
          </a:bodyPr>
          <a:p>
            <a:pPr eaLnBrk="0" hangingPunct="0">
              <a:buClr>
                <a:srgbClr val="551155"/>
              </a:buClr>
            </a:pPr>
            <a:r>
              <a:rPr lang="zh-CN" altLang="en-US" sz="2800" dirty="0">
                <a:solidFill>
                  <a:schemeClr val="tx1">
                    <a:lumMod val="75000"/>
                    <a:lumOff val="25000"/>
                  </a:schemeClr>
                </a:solidFill>
                <a:latin typeface="+mn-ea"/>
                <a:sym typeface="微软雅黑" panose="020B0503020204020204" pitchFamily="34" charset="-122"/>
              </a:rPr>
              <a:t>砌块与空心砖的处理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54" name="框"/>
          <p:cNvSpPr/>
          <p:nvPr/>
        </p:nvSpPr>
        <p:spPr>
          <a:xfrm>
            <a:off x="7339345" y="3731204"/>
            <a:ext cx="5345346" cy="462201"/>
          </a:xfrm>
          <a:prstGeom prst="parallelogram">
            <a:avLst>
              <a:gd name="adj" fmla="val 54663"/>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55" name="文本"/>
          <p:cNvSpPr/>
          <p:nvPr/>
        </p:nvSpPr>
        <p:spPr>
          <a:xfrm>
            <a:off x="7899400" y="3676015"/>
            <a:ext cx="4086225" cy="551180"/>
          </a:xfrm>
          <a:prstGeom prst="rect">
            <a:avLst/>
          </a:prstGeom>
          <a:noFill/>
          <a:ln w="9525">
            <a:noFill/>
          </a:ln>
        </p:spPr>
        <p:txBody>
          <a:bodyPr wrap="square" lIns="121917" tIns="60958" rIns="121917" bIns="60958" anchor="t" anchorCtr="0">
            <a:spAutoFit/>
          </a:bodyPr>
          <a:p>
            <a:pP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政府的扶持必不可少</a:t>
            </a:r>
            <a:endParaRPr lang="zh-CN" altLang="en-US" sz="2800">
              <a:solidFill>
                <a:schemeClr val="tx1">
                  <a:lumMod val="75000"/>
                  <a:lumOff val="25000"/>
                </a:schemeClr>
              </a:solidFill>
              <a:latin typeface="+mn-ea"/>
              <a:sym typeface="微软雅黑" panose="020B0503020204020204" pitchFamily="34" charset="-122"/>
            </a:endParaRPr>
          </a:p>
        </p:txBody>
      </p:sp>
      <p:sp>
        <p:nvSpPr>
          <p:cNvPr id="1048956" name="框"/>
          <p:cNvSpPr/>
          <p:nvPr/>
        </p:nvSpPr>
        <p:spPr>
          <a:xfrm>
            <a:off x="7843921" y="2779611"/>
            <a:ext cx="5345346" cy="462201"/>
          </a:xfrm>
          <a:prstGeom prst="parallelogram">
            <a:avLst>
              <a:gd name="adj" fmla="val 53922"/>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57" name="文本"/>
          <p:cNvSpPr/>
          <p:nvPr/>
        </p:nvSpPr>
        <p:spPr>
          <a:xfrm>
            <a:off x="8350880" y="2724204"/>
            <a:ext cx="2047410" cy="553994"/>
          </a:xfrm>
          <a:prstGeom prst="rect">
            <a:avLst/>
          </a:prstGeom>
          <a:noFill/>
          <a:ln w="9525">
            <a:noFill/>
          </a:ln>
        </p:spPr>
        <p:txBody>
          <a:bodyPr wrap="square" lIns="121917" tIns="60958" rIns="121917" bIns="60958" anchor="t" anchorCtr="0">
            <a:spAutoFit/>
          </a:bodyPr>
          <a:p>
            <a:pP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风险管理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58" name="框"/>
          <p:cNvSpPr/>
          <p:nvPr/>
        </p:nvSpPr>
        <p:spPr>
          <a:xfrm>
            <a:off x="8354582" y="1841744"/>
            <a:ext cx="5345346" cy="462201"/>
          </a:xfrm>
          <a:prstGeom prst="parallelogram">
            <a:avLst>
              <a:gd name="adj" fmla="val 53455"/>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59" name="文本"/>
          <p:cNvSpPr/>
          <p:nvPr/>
        </p:nvSpPr>
        <p:spPr>
          <a:xfrm>
            <a:off x="8667167" y="1786337"/>
            <a:ext cx="4271213" cy="551180"/>
          </a:xfrm>
          <a:prstGeom prst="rect">
            <a:avLst/>
          </a:prstGeom>
          <a:noFill/>
          <a:ln w="9525">
            <a:noFill/>
          </a:ln>
        </p:spPr>
        <p:txBody>
          <a:bodyPr wrap="square" lIns="121917" tIns="60958" rIns="121917" bIns="60958" anchor="t" anchorCtr="0">
            <a:spAutoFit/>
          </a:bodyPr>
          <a:p>
            <a:pP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 完善配套管理机制</a:t>
            </a:r>
            <a:endParaRPr lang="zh-CN" altLang="en-US" sz="2800">
              <a:solidFill>
                <a:schemeClr val="tx1">
                  <a:lumMod val="75000"/>
                  <a:lumOff val="25000"/>
                </a:schemeClr>
              </a:solidFill>
              <a:latin typeface="+mn-ea"/>
              <a:sym typeface="微软雅黑" panose="020B0503020204020204" pitchFamily="34" charset="-122"/>
            </a:endParaRPr>
          </a:p>
        </p:txBody>
      </p:sp>
      <p:sp>
        <p:nvSpPr>
          <p:cNvPr id="1048960" name="框"/>
          <p:cNvSpPr/>
          <p:nvPr/>
        </p:nvSpPr>
        <p:spPr>
          <a:xfrm flipH="1">
            <a:off x="553902" y="5629529"/>
            <a:ext cx="5345346" cy="462201"/>
          </a:xfrm>
          <a:prstGeom prst="parallelogram">
            <a:avLst>
              <a:gd name="adj" fmla="val 52609"/>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61" name="文本"/>
          <p:cNvSpPr/>
          <p:nvPr/>
        </p:nvSpPr>
        <p:spPr>
          <a:xfrm>
            <a:off x="1621934" y="5591061"/>
            <a:ext cx="3524423" cy="553994"/>
          </a:xfrm>
          <a:prstGeom prst="rect">
            <a:avLst/>
          </a:prstGeom>
          <a:noFill/>
          <a:ln w="9525">
            <a:noFill/>
          </a:ln>
        </p:spPr>
        <p:txBody>
          <a:bodyPr wrap="square" lIns="121917" tIns="60958" rIns="121917" bIns="60958" anchor="t" anchorCtr="0">
            <a:spAutoFit/>
          </a:bodyPr>
          <a:p>
            <a:pPr algn="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人力资源管理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62" name="框"/>
          <p:cNvSpPr/>
          <p:nvPr/>
        </p:nvSpPr>
        <p:spPr>
          <a:xfrm flipH="1">
            <a:off x="142248" y="4737233"/>
            <a:ext cx="5345346" cy="462201"/>
          </a:xfrm>
          <a:prstGeom prst="parallelogram">
            <a:avLst>
              <a:gd name="adj" fmla="val 53297"/>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63" name="文本"/>
          <p:cNvSpPr/>
          <p:nvPr/>
        </p:nvSpPr>
        <p:spPr>
          <a:xfrm>
            <a:off x="1210840" y="4640980"/>
            <a:ext cx="3594550" cy="551180"/>
          </a:xfrm>
          <a:prstGeom prst="rect">
            <a:avLst/>
          </a:prstGeom>
          <a:noFill/>
          <a:ln w="9525">
            <a:noFill/>
          </a:ln>
        </p:spPr>
        <p:txBody>
          <a:bodyPr lIns="121917" tIns="60958" rIns="121917" bIns="60958" anchor="t" anchorCtr="0">
            <a:spAutoFit/>
          </a:bodyPr>
          <a:p>
            <a:pPr algn="r" eaLnBrk="0" hangingPunct="0">
              <a:buClr>
                <a:srgbClr val="551155"/>
              </a:buClr>
            </a:pPr>
            <a:r>
              <a:rPr lang="zh-CN" altLang="en-US" sz="2800" dirty="0">
                <a:solidFill>
                  <a:schemeClr val="tx1">
                    <a:lumMod val="75000"/>
                    <a:lumOff val="25000"/>
                  </a:schemeClr>
                </a:solidFill>
                <a:latin typeface="+mn-ea"/>
                <a:sym typeface="微软雅黑" panose="020B0503020204020204" pitchFamily="34" charset="-122"/>
              </a:rPr>
              <a:t> 做好引导规划</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64" name="框"/>
          <p:cNvSpPr/>
          <p:nvPr/>
        </p:nvSpPr>
        <p:spPr>
          <a:xfrm flipH="1">
            <a:off x="-479696" y="3734389"/>
            <a:ext cx="5345346" cy="462201"/>
          </a:xfrm>
          <a:prstGeom prst="parallelogram">
            <a:avLst>
              <a:gd name="adj" fmla="val 52791"/>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65" name="文本"/>
          <p:cNvSpPr/>
          <p:nvPr/>
        </p:nvSpPr>
        <p:spPr>
          <a:xfrm>
            <a:off x="638863" y="3695920"/>
            <a:ext cx="3594550" cy="553994"/>
          </a:xfrm>
          <a:prstGeom prst="rect">
            <a:avLst/>
          </a:prstGeom>
          <a:noFill/>
          <a:ln w="9525">
            <a:noFill/>
          </a:ln>
        </p:spPr>
        <p:txBody>
          <a:bodyPr lIns="121917" tIns="60958" rIns="121917" bIns="60958" anchor="t" anchorCtr="0">
            <a:spAutoFit/>
          </a:bodyPr>
          <a:p>
            <a:pPr algn="r" eaLnBrk="0" hangingPunct="0">
              <a:buClr>
                <a:srgbClr val="551155"/>
              </a:buClr>
            </a:pPr>
            <a:r>
              <a:rPr lang="zh-CN" altLang="en-US" sz="2800">
                <a:solidFill>
                  <a:schemeClr val="tx1">
                    <a:lumMod val="75000"/>
                    <a:lumOff val="25000"/>
                  </a:schemeClr>
                </a:solidFill>
                <a:latin typeface="+mn-ea"/>
                <a:sym typeface="微软雅黑" panose="020B0503020204020204" pitchFamily="34" charset="-122"/>
              </a:rPr>
              <a:t>成本管理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66" name="框"/>
          <p:cNvSpPr/>
          <p:nvPr/>
        </p:nvSpPr>
        <p:spPr>
          <a:xfrm flipH="1">
            <a:off x="-992826" y="2789320"/>
            <a:ext cx="5345346" cy="462201"/>
          </a:xfrm>
          <a:prstGeom prst="parallelogram">
            <a:avLst>
              <a:gd name="adj" fmla="val 54208"/>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67" name="文本"/>
          <p:cNvSpPr/>
          <p:nvPr/>
        </p:nvSpPr>
        <p:spPr>
          <a:xfrm>
            <a:off x="599206" y="2750854"/>
            <a:ext cx="3121941" cy="551180"/>
          </a:xfrm>
          <a:prstGeom prst="rect">
            <a:avLst/>
          </a:prstGeom>
          <a:noFill/>
          <a:ln w="9525">
            <a:noFill/>
          </a:ln>
        </p:spPr>
        <p:txBody>
          <a:bodyPr wrap="square" lIns="121917" tIns="60958" rIns="121917" bIns="60958" anchor="t" anchorCtr="0">
            <a:spAutoFit/>
          </a:bodyPr>
          <a:p>
            <a:pPr algn="r" eaLnBrk="0" hangingPunct="0">
              <a:buClr>
                <a:srgbClr val="551155"/>
              </a:buClr>
            </a:pPr>
            <a:r>
              <a:rPr lang="zh-CN" altLang="en-US" sz="2800" dirty="0">
                <a:solidFill>
                  <a:schemeClr val="tx1">
                    <a:lumMod val="75000"/>
                    <a:lumOff val="25000"/>
                  </a:schemeClr>
                </a:solidFill>
                <a:latin typeface="+mn-ea"/>
                <a:sym typeface="微软雅黑" panose="020B0503020204020204" pitchFamily="34" charset="-122"/>
              </a:rPr>
              <a:t>协同治理</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68" name="框"/>
          <p:cNvSpPr/>
          <p:nvPr/>
        </p:nvSpPr>
        <p:spPr>
          <a:xfrm flipH="1">
            <a:off x="-1507927" y="1839237"/>
            <a:ext cx="5345346" cy="462201"/>
          </a:xfrm>
          <a:prstGeom prst="parallelogram">
            <a:avLst>
              <a:gd name="adj" fmla="val 54264"/>
            </a:avLst>
          </a:prstGeom>
          <a:gradFill>
            <a:gsLst>
              <a:gs pos="14000">
                <a:schemeClr val="accent1">
                  <a:alpha val="23000"/>
                </a:schemeClr>
              </a:gs>
              <a:gs pos="100000">
                <a:schemeClr val="accent1">
                  <a:alpha val="0"/>
                </a:schemeClr>
              </a:gs>
            </a:gsLst>
            <a:lin ang="0" scaled="0"/>
          </a:gradFill>
        </p:spPr>
        <p:txBody>
          <a:bodyPr wrap="square" rtlCol="0" anchor="ctr">
            <a:spAutoFit/>
          </a:bodyPr>
          <a:p>
            <a:pPr algn="l"/>
            <a:endParaRPr lang="zh-CN" altLang="en-US" b="1">
              <a:solidFill>
                <a:srgbClr val="0070C0"/>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
        <p:nvSpPr>
          <p:cNvPr id="1048969" name="文本"/>
          <p:cNvSpPr/>
          <p:nvPr/>
        </p:nvSpPr>
        <p:spPr>
          <a:xfrm>
            <a:off x="-221729" y="1800770"/>
            <a:ext cx="3591292" cy="551180"/>
          </a:xfrm>
          <a:prstGeom prst="rect">
            <a:avLst/>
          </a:prstGeom>
          <a:noFill/>
          <a:ln w="9525">
            <a:noFill/>
          </a:ln>
        </p:spPr>
        <p:txBody>
          <a:bodyPr lIns="121917" tIns="60958" rIns="121917" bIns="60958" anchor="t" anchorCtr="0">
            <a:spAutoFit/>
          </a:bodyPr>
          <a:p>
            <a:pPr algn="r" eaLnBrk="0" hangingPunct="0">
              <a:buClr>
                <a:srgbClr val="551155"/>
              </a:buClr>
            </a:pPr>
            <a:r>
              <a:rPr lang="zh-CN" altLang="en-US" sz="2800" dirty="0">
                <a:solidFill>
                  <a:schemeClr val="tx1">
                    <a:lumMod val="75000"/>
                    <a:lumOff val="25000"/>
                  </a:schemeClr>
                </a:solidFill>
                <a:latin typeface="+mn-ea"/>
                <a:sym typeface="微软雅黑" panose="020B0503020204020204" pitchFamily="34" charset="-122"/>
              </a:rPr>
              <a:t> 绿色发展</a:t>
            </a:r>
            <a:endParaRPr lang="zh-CN" altLang="en-US" sz="2800" dirty="0">
              <a:solidFill>
                <a:schemeClr val="tx1">
                  <a:lumMod val="75000"/>
                  <a:lumOff val="25000"/>
                </a:schemeClr>
              </a:solidFill>
              <a:latin typeface="+mn-ea"/>
              <a:sym typeface="微软雅黑" panose="020B0503020204020204" pitchFamily="34" charset="-122"/>
            </a:endParaRPr>
          </a:p>
        </p:txBody>
      </p:sp>
      <p:sp>
        <p:nvSpPr>
          <p:cNvPr id="1048970" name="一体两翼"/>
          <p:cNvSpPr/>
          <p:nvPr/>
        </p:nvSpPr>
        <p:spPr>
          <a:xfrm>
            <a:off x="5275348" y="2377999"/>
            <a:ext cx="1641305" cy="1967230"/>
          </a:xfrm>
          <a:prstGeom prst="rect">
            <a:avLst/>
          </a:prstGeom>
          <a:noFill/>
          <a:ln w="9525">
            <a:noFill/>
          </a:ln>
        </p:spPr>
        <p:txBody>
          <a:bodyPr wrap="square" lIns="121917" tIns="60958" rIns="121917" bIns="60958" anchor="t" anchorCtr="0">
            <a:spAutoFit/>
          </a:bodyPr>
          <a:p>
            <a:pPr algn="dist" eaLnBrk="0" hangingPunct="0">
              <a:buClr>
                <a:srgbClr val="551155"/>
              </a:buClr>
            </a:pPr>
            <a:r>
              <a:rPr lang="zh-CN" altLang="en-US" sz="2400" b="1" dirty="0">
                <a:solidFill>
                  <a:schemeClr val="accent4">
                    <a:lumMod val="75000"/>
                  </a:schemeClr>
                </a:solidFill>
                <a:latin typeface="HarmonyOS Sans SC" panose="00000500000000000000" pitchFamily="2" charset="-122"/>
                <a:ea typeface="HarmonyOS Sans SC" panose="00000500000000000000" pitchFamily="2" charset="-122"/>
                <a:sym typeface="微软雅黑" panose="020B0503020204020204" pitchFamily="34" charset="-122"/>
              </a:rPr>
              <a:t>理念助力：贯彻绿色发展存量更新理念</a:t>
            </a:r>
            <a:endParaRPr lang="zh-CN" altLang="en-US" sz="2400" b="1" dirty="0">
              <a:solidFill>
                <a:schemeClr val="accent4">
                  <a:lumMod val="75000"/>
                </a:schemeClr>
              </a:solidFill>
              <a:latin typeface="HarmonyOS Sans SC" panose="00000500000000000000" pitchFamily="2" charset="-122"/>
              <a:ea typeface="HarmonyOS Sans SC" panose="00000500000000000000" pitchFamily="2" charset="-122"/>
              <a:sym typeface="微软雅黑" panose="020B0503020204020204" pitchFamily="3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974" name="object 6" descr="Blue rectangle"/>
          <p:cNvSpPr/>
          <p:nvPr/>
        </p:nvSpPr>
        <p:spPr>
          <a:xfrm>
            <a:off x="85090" y="3053373"/>
            <a:ext cx="12192000" cy="3868761"/>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1"/>
          </a:solidFill>
        </p:spPr>
        <p:txBody>
          <a:bodyPr wrap="square" lIns="0" tIns="0" rIns="0" bIns="0" rtlCol="0"/>
          <a:p>
            <a:endParaRPr lang="en-US" dirty="0"/>
          </a:p>
        </p:txBody>
      </p:sp>
      <p:sp>
        <p:nvSpPr>
          <p:cNvPr id="1048981" name="标题 10"/>
          <p:cNvSpPr>
            <a:spLocks noGrp="1"/>
          </p:cNvSpPr>
          <p:nvPr>
            <p:ph type="title"/>
          </p:nvPr>
        </p:nvSpPr>
        <p:spPr/>
        <p:txBody>
          <a:bodyPr/>
          <a:p>
            <a:r>
              <a:rPr lang="zh-CN" altLang="en-US"/>
              <a:t>五、管理工具</a:t>
            </a:r>
            <a:endParaRPr lang="zh-CN" altLang="en-US"/>
          </a:p>
        </p:txBody>
      </p:sp>
      <p:sp>
        <p:nvSpPr>
          <p:cNvPr id="1048988" name="object 9" descr="Beige rectangle"/>
          <p:cNvSpPr/>
          <p:nvPr/>
        </p:nvSpPr>
        <p:spPr bwMode="white">
          <a:xfrm>
            <a:off x="605117" y="6067066"/>
            <a:ext cx="3512530" cy="125298"/>
          </a:xfrm>
          <a:custGeom>
            <a:avLst/>
            <a:gdLst/>
            <a:ahLst/>
            <a:cxnLst/>
            <a:rect l="l" t="t" r="r" b="b"/>
            <a:pathLst>
              <a:path w="2642870">
                <a:moveTo>
                  <a:pt x="0" y="0"/>
                </a:moveTo>
                <a:lnTo>
                  <a:pt x="2642616" y="0"/>
                </a:lnTo>
              </a:path>
            </a:pathLst>
          </a:custGeom>
          <a:ln w="127000">
            <a:solidFill>
              <a:schemeClr val="accent4">
                <a:lumMod val="75000"/>
              </a:schemeClr>
            </a:solidFill>
          </a:ln>
        </p:spPr>
        <p:txBody>
          <a:bodyPr wrap="square" lIns="0" tIns="0" rIns="0" bIns="0" rtlCol="0"/>
          <a:p>
            <a:endParaRPr lang="en-US" dirty="0"/>
          </a:p>
        </p:txBody>
      </p:sp>
      <p:sp>
        <p:nvSpPr>
          <p:cNvPr id="1048989" name="object 9" descr="Beige rectangle"/>
          <p:cNvSpPr/>
          <p:nvPr/>
        </p:nvSpPr>
        <p:spPr bwMode="white">
          <a:xfrm>
            <a:off x="4337904" y="6067066"/>
            <a:ext cx="3512530" cy="125298"/>
          </a:xfrm>
          <a:custGeom>
            <a:avLst/>
            <a:gdLst/>
            <a:ahLst/>
            <a:cxnLst/>
            <a:rect l="l" t="t" r="r" b="b"/>
            <a:pathLst>
              <a:path w="2642870">
                <a:moveTo>
                  <a:pt x="0" y="0"/>
                </a:moveTo>
                <a:lnTo>
                  <a:pt x="2642616" y="0"/>
                </a:lnTo>
              </a:path>
            </a:pathLst>
          </a:custGeom>
          <a:ln w="127000">
            <a:solidFill>
              <a:schemeClr val="accent4">
                <a:lumMod val="75000"/>
              </a:schemeClr>
            </a:solidFill>
          </a:ln>
        </p:spPr>
        <p:txBody>
          <a:bodyPr wrap="square" lIns="0" tIns="0" rIns="0" bIns="0" rtlCol="0"/>
          <a:p>
            <a:endParaRPr lang="en-US" dirty="0"/>
          </a:p>
        </p:txBody>
      </p:sp>
      <p:sp>
        <p:nvSpPr>
          <p:cNvPr id="1048990" name="object 9" descr="Beige rectangle"/>
          <p:cNvSpPr/>
          <p:nvPr/>
        </p:nvSpPr>
        <p:spPr bwMode="white">
          <a:xfrm>
            <a:off x="8070691" y="6067066"/>
            <a:ext cx="3512530" cy="125298"/>
          </a:xfrm>
          <a:custGeom>
            <a:avLst/>
            <a:gdLst/>
            <a:ahLst/>
            <a:cxnLst/>
            <a:rect l="l" t="t" r="r" b="b"/>
            <a:pathLst>
              <a:path w="2642870">
                <a:moveTo>
                  <a:pt x="0" y="0"/>
                </a:moveTo>
                <a:lnTo>
                  <a:pt x="2642616" y="0"/>
                </a:lnTo>
              </a:path>
            </a:pathLst>
          </a:custGeom>
          <a:ln w="127000">
            <a:solidFill>
              <a:schemeClr val="accent4">
                <a:lumMod val="75000"/>
              </a:schemeClr>
            </a:solidFill>
          </a:ln>
        </p:spPr>
        <p:txBody>
          <a:bodyPr wrap="square" lIns="0" tIns="0" rIns="0" bIns="0" rtlCol="0"/>
          <a:p>
            <a:endParaRPr lang="en-US" dirty="0"/>
          </a:p>
        </p:txBody>
      </p:sp>
      <p:pic>
        <p:nvPicPr>
          <p:cNvPr id="1" name="图片 0" descr="微信图片_20221116183342"/>
          <p:cNvPicPr>
            <a:picLocks noChangeAspect="1"/>
          </p:cNvPicPr>
          <p:nvPr/>
        </p:nvPicPr>
        <p:blipFill>
          <a:blip r:embed="rId1"/>
          <a:stretch>
            <a:fillRect/>
          </a:stretch>
        </p:blipFill>
        <p:spPr>
          <a:xfrm>
            <a:off x="6203950" y="3646805"/>
            <a:ext cx="5060950" cy="1939925"/>
          </a:xfrm>
          <a:prstGeom prst="rect">
            <a:avLst/>
          </a:prstGeom>
        </p:spPr>
      </p:pic>
      <p:pic>
        <p:nvPicPr>
          <p:cNvPr id="2" name="图片 1" descr="微信图片_20221116183357"/>
          <p:cNvPicPr>
            <a:picLocks noChangeAspect="1"/>
          </p:cNvPicPr>
          <p:nvPr/>
        </p:nvPicPr>
        <p:blipFill>
          <a:blip r:embed="rId2"/>
          <a:stretch>
            <a:fillRect/>
          </a:stretch>
        </p:blipFill>
        <p:spPr>
          <a:xfrm>
            <a:off x="85090" y="1445260"/>
            <a:ext cx="5967730" cy="4354195"/>
          </a:xfrm>
          <a:prstGeom prst="rect">
            <a:avLst/>
          </a:prstGeom>
        </p:spPr>
      </p:pic>
      <p:sp>
        <p:nvSpPr>
          <p:cNvPr id="3" name="文本框 2"/>
          <p:cNvSpPr txBox="1"/>
          <p:nvPr/>
        </p:nvSpPr>
        <p:spPr>
          <a:xfrm>
            <a:off x="6186805" y="431165"/>
            <a:ext cx="5822950" cy="2861310"/>
          </a:xfrm>
          <a:prstGeom prst="rect">
            <a:avLst/>
          </a:prstGeom>
          <a:noFill/>
        </p:spPr>
        <p:txBody>
          <a:bodyPr wrap="square" rtlCol="0">
            <a:spAutoFit/>
          </a:bodyPr>
          <a:p>
            <a:r>
              <a:rPr lang="zh-CN" altLang="en-US"/>
              <a:t>对CNKI、Web of Science所含的文献进行整合，形成关于国内外相关研究的科学分类。从图2～图3中可以看出，当前建筑垃圾源头减量化相关研究的中文文献主要集中在工程科技领域，在经济与管理科学领域也略有分布，其中工程科技的文献数量最多，占据绝对优势的地位，而城乡规划领域发文数量仅占据很少的一部分。外文文献以工程技术、生态环境与科学等领域为主，与材料科学、住房建造技术等相关领域的联系比较紧密，与城乡规划学相关度高的区域与城市规划等学科的联系相对薄弱。</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994" name="object 6" descr="Blue rectangle"/>
          <p:cNvSpPr/>
          <p:nvPr/>
        </p:nvSpPr>
        <p:spPr>
          <a:xfrm>
            <a:off x="0" y="0"/>
            <a:ext cx="12192000" cy="537972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1"/>
          </a:solidFill>
        </p:spPr>
        <p:txBody>
          <a:bodyPr wrap="square" lIns="0" tIns="0" rIns="0" bIns="0" rtlCol="0"/>
          <a:p>
            <a:endParaRPr lang="en-US" dirty="0"/>
          </a:p>
        </p:txBody>
      </p:sp>
      <p:sp>
        <p:nvSpPr>
          <p:cNvPr id="1048995" name="标题 2"/>
          <p:cNvSpPr>
            <a:spLocks noGrp="1"/>
          </p:cNvSpPr>
          <p:nvPr>
            <p:ph type="title"/>
          </p:nvPr>
        </p:nvSpPr>
        <p:spPr/>
        <p:txBody>
          <a:bodyPr/>
          <a:p>
            <a:r>
              <a:rPr lang="zh-CN" altLang="en-US">
                <a:solidFill>
                  <a:schemeClr val="bg1"/>
                </a:solidFill>
              </a:rPr>
              <a:t>六、PPP 项目评价指标体系</a:t>
            </a:r>
            <a:endParaRPr lang="zh-CN" altLang="en-US">
              <a:solidFill>
                <a:schemeClr val="bg1"/>
              </a:solidFill>
            </a:endParaRPr>
          </a:p>
        </p:txBody>
      </p:sp>
      <p:sp>
        <p:nvSpPr>
          <p:cNvPr id="1048996" name="object 9" descr="Beige rectangle"/>
          <p:cNvSpPr/>
          <p:nvPr/>
        </p:nvSpPr>
        <p:spPr bwMode="white">
          <a:xfrm>
            <a:off x="576951" y="1085952"/>
            <a:ext cx="3571504" cy="48158"/>
          </a:xfrm>
          <a:custGeom>
            <a:avLst/>
            <a:gdLst/>
            <a:ahLst/>
            <a:cxnLst/>
            <a:rect l="l" t="t" r="r" b="b"/>
            <a:pathLst>
              <a:path w="2642870">
                <a:moveTo>
                  <a:pt x="0" y="0"/>
                </a:moveTo>
                <a:lnTo>
                  <a:pt x="2642616" y="0"/>
                </a:lnTo>
              </a:path>
            </a:pathLst>
          </a:custGeom>
          <a:ln w="44450">
            <a:solidFill>
              <a:schemeClr val="accent4">
                <a:lumMod val="75000"/>
              </a:schemeClr>
            </a:solidFill>
          </a:ln>
        </p:spPr>
        <p:txBody>
          <a:bodyPr wrap="square" lIns="0" tIns="0" rIns="0" bIns="0" rtlCol="0"/>
          <a:p>
            <a:endParaRPr lang="zh-CN" altLang="en-US" dirty="0"/>
          </a:p>
        </p:txBody>
      </p:sp>
      <p:sp>
        <p:nvSpPr>
          <p:cNvPr id="2" name="文本框 1"/>
          <p:cNvSpPr txBox="1"/>
          <p:nvPr/>
        </p:nvSpPr>
        <p:spPr>
          <a:xfrm>
            <a:off x="395605" y="1330325"/>
            <a:ext cx="5781040" cy="3933190"/>
          </a:xfrm>
          <a:prstGeom prst="rect">
            <a:avLst/>
          </a:prstGeom>
          <a:noFill/>
        </p:spPr>
        <p:txBody>
          <a:bodyPr wrap="square" rtlCol="0">
            <a:noAutofit/>
          </a:bodyPr>
          <a:p>
            <a:r>
              <a:rPr lang="en-US" altLang="zh-CN" sz="2000"/>
              <a:t>1.</a:t>
            </a:r>
            <a:r>
              <a:rPr lang="zh-CN" altLang="en-US" sz="2000"/>
              <a:t>根据研究发现，国内外对建筑垃圾资源化 PPP</a:t>
            </a:r>
            <a:endParaRPr lang="zh-CN" altLang="en-US" sz="2000"/>
          </a:p>
          <a:p>
            <a:r>
              <a:rPr lang="zh-CN" altLang="en-US" sz="2000"/>
              <a:t>项目风险研究尚有不足，风险因素识别还未得到足</a:t>
            </a:r>
            <a:endParaRPr lang="zh-CN" altLang="en-US" sz="2000"/>
          </a:p>
          <a:p>
            <a:r>
              <a:rPr lang="zh-CN" altLang="en-US" sz="2000"/>
              <a:t>够重视。本文运用扎根理论方法和文献研究法结</a:t>
            </a:r>
            <a:endParaRPr lang="zh-CN" altLang="en-US" sz="2000"/>
          </a:p>
          <a:p>
            <a:r>
              <a:rPr lang="zh-CN" altLang="en-US" sz="2000"/>
              <a:t>合，通过三级编码，提炼出核心范畴和范畴化概念</a:t>
            </a:r>
            <a:endParaRPr lang="zh-CN" altLang="en-US" sz="2000"/>
          </a:p>
          <a:p>
            <a:r>
              <a:rPr lang="zh-CN" altLang="en-US" sz="2000"/>
              <a:t>建立建筑垃圾资源化PPP项目的风险因素评价指标</a:t>
            </a:r>
            <a:endParaRPr lang="zh-CN" altLang="en-US" sz="2000"/>
          </a:p>
          <a:p>
            <a:r>
              <a:rPr lang="zh-CN" altLang="en-US" sz="2000"/>
              <a:t>体系。其中，7 个一级风险因素分别是政治风险、</a:t>
            </a:r>
            <a:endParaRPr lang="zh-CN" altLang="en-US" sz="2000"/>
          </a:p>
          <a:p>
            <a:r>
              <a:rPr lang="zh-CN" altLang="en-US" sz="2000"/>
              <a:t>经济风险、建设风险、运营移交风险、市场风险、</a:t>
            </a:r>
            <a:endParaRPr lang="zh-CN" altLang="en-US" sz="2000"/>
          </a:p>
          <a:p>
            <a:r>
              <a:rPr lang="zh-CN" altLang="en-US" sz="2000"/>
              <a:t>社会和环境风险，信用风险，评价指标覆盖了建筑</a:t>
            </a:r>
            <a:endParaRPr lang="zh-CN" altLang="en-US" sz="2000"/>
          </a:p>
          <a:p>
            <a:r>
              <a:rPr lang="zh-CN" altLang="en-US" sz="2000"/>
              <a:t>垃圾资源化 PPP 项目全过程风险。</a:t>
            </a:r>
            <a:endParaRPr lang="zh-CN" altLang="en-US" sz="2000"/>
          </a:p>
        </p:txBody>
      </p:sp>
      <p:sp>
        <p:nvSpPr>
          <p:cNvPr id="3" name="文本框 2"/>
          <p:cNvSpPr txBox="1"/>
          <p:nvPr/>
        </p:nvSpPr>
        <p:spPr>
          <a:xfrm>
            <a:off x="6101080" y="1330325"/>
            <a:ext cx="5652135" cy="3476625"/>
          </a:xfrm>
          <a:prstGeom prst="rect">
            <a:avLst/>
          </a:prstGeom>
          <a:noFill/>
        </p:spPr>
        <p:txBody>
          <a:bodyPr wrap="square" rtlCol="0">
            <a:spAutoFit/>
          </a:bodyPr>
          <a:p>
            <a:r>
              <a:rPr lang="en-US" altLang="zh-CN"/>
              <a:t>2.</a:t>
            </a:r>
            <a:r>
              <a:rPr lang="zh-CN" altLang="en-US" sz="2000">
                <a:sym typeface="+mn-ea"/>
              </a:rPr>
              <a:t>构建建筑垃圾资</a:t>
            </a:r>
            <a:endParaRPr lang="zh-CN" altLang="en-US" sz="2000"/>
          </a:p>
          <a:p>
            <a:r>
              <a:rPr lang="zh-CN" altLang="en-US" sz="2000">
                <a:sym typeface="+mn-ea"/>
              </a:rPr>
              <a:t>源化PPP项目风险因素评价指标体系填补了建筑垃</a:t>
            </a:r>
            <a:endParaRPr lang="zh-CN" altLang="en-US" sz="2000"/>
          </a:p>
          <a:p>
            <a:r>
              <a:rPr lang="zh-CN" altLang="en-US" sz="2000">
                <a:sym typeface="+mn-ea"/>
              </a:rPr>
              <a:t>圾资源化 PPP 项目风险指标不完善的问题。建立的评价指标体系可以为建筑垃圾资源化 PPP 项目立项、可行性研究需要考虑的风险因素提供参考标准，也可以作为建筑垃圾资源化 PPP 项目风险分担评价的风险指标依据。建筑垃圾资源化 PPP 项目风险因素评价指标体系可以为相关研究者提供主要的全过程风险因素指标，避免了重大风险因素遗漏而造成不必要的损失。</a:t>
            </a:r>
            <a:endParaRPr lang="zh-CN" altLang="en-US" sz="2000"/>
          </a:p>
          <a:p>
            <a:endParaRPr lang="en-US" altLang="zh-CN" sz="2000"/>
          </a:p>
        </p:txBody>
      </p:sp>
    </p:spTree>
    <p:custDataLst>
      <p:tags r:id="rId1"/>
    </p:custDataLst>
  </p:cSld>
  <p:clrMapOvr>
    <a:masterClrMapping/>
  </p:clrMapOvr>
</p:sld>
</file>

<file path=ppt/tags/tag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TABLE_BEAUTIFY" val="smartTable{889c672f-795c-4631-843e-490baa0e0446}"/>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PP_MARK_KEY" val="6f34ea69-d29f-4ab4-bb5a-04b90d2dc4fc"/>
  <p:tag name="COMMONDATA" val="eyJoZGlkIjoiN2YzNjBkOTgyNWQ1YTMxYzM3MzMwNWFiODNmOWIzYWMifQ=="/>
</p:tagLst>
</file>

<file path=ppt/tags/tag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UNIT_TABLE_BEAUTIFY" val="smartTable{b68ecdf2-6fe7-439d-af2d-28f4b2017572}"/>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51PPT模板网  www.51pptmoban.com">
  <a:themeElements>
    <a:clrScheme name="明亮糖果">
      <a:dk1>
        <a:srgbClr val="000000"/>
      </a:dk1>
      <a:lt1>
        <a:srgbClr val="FFFFFF"/>
      </a:lt1>
      <a:dk2>
        <a:srgbClr val="778495"/>
      </a:dk2>
      <a:lt2>
        <a:srgbClr val="F0F0F0"/>
      </a:lt2>
      <a:accent1>
        <a:srgbClr val="2659EF"/>
      </a:accent1>
      <a:accent2>
        <a:srgbClr val="4294F7"/>
      </a:accent2>
      <a:accent3>
        <a:srgbClr val="EB4B98"/>
      </a:accent3>
      <a:accent4>
        <a:srgbClr val="FBECA7"/>
      </a:accent4>
      <a:accent5>
        <a:srgbClr val="CCD3F9"/>
      </a:accent5>
      <a:accent6>
        <a:srgbClr val="5C5C5C"/>
      </a:accent6>
      <a:hlink>
        <a:srgbClr val="929292"/>
      </a:hlink>
      <a:folHlink>
        <a:srgbClr val="BFBFBF"/>
      </a:folHlink>
    </a:clrScheme>
    <a:fontScheme name="鸿蒙字体">
      <a:majorFont>
        <a:latin typeface="HarmonyOS Sans SC"/>
        <a:ea typeface="HarmonyOS Sans SC"/>
        <a:cs typeface=""/>
      </a:majorFont>
      <a:minorFont>
        <a:latin typeface="HarmonyOS Sans SC"/>
        <a:ea typeface="HarmonyOS Sans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WPS 演示</Application>
  <PresentationFormat/>
  <Paragraphs>289</Paragraphs>
  <Slides>12</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12</vt:i4>
      </vt:variant>
    </vt:vector>
  </HeadingPairs>
  <TitlesOfParts>
    <vt:vector size="39" baseType="lpstr">
      <vt:lpstr>Arial</vt:lpstr>
      <vt:lpstr>宋体</vt:lpstr>
      <vt:lpstr>Wingdings</vt:lpstr>
      <vt:lpstr>Bahnschrift SemiLight</vt:lpstr>
      <vt:lpstr>OPPOSans R</vt:lpstr>
      <vt:lpstr>思源黑体 CN Light</vt:lpstr>
      <vt:lpstr>思源黑体 CN Bold</vt:lpstr>
      <vt:lpstr>Segoe UI Light</vt:lpstr>
      <vt:lpstr>思源黑体 CN Light</vt:lpstr>
      <vt:lpstr>阿里巴巴普惠体 B</vt:lpstr>
      <vt:lpstr>Bahnschrift SemiBold</vt:lpstr>
      <vt:lpstr>HarmonyOS Sans SC</vt:lpstr>
      <vt:lpstr>Arial</vt:lpstr>
      <vt:lpstr>微软雅黑</vt:lpstr>
      <vt:lpstr>黑体</vt:lpstr>
      <vt:lpstr>思源黑体 CN Regular</vt:lpstr>
      <vt:lpstr>Calibri</vt:lpstr>
      <vt:lpstr>微软雅黑 Light</vt:lpstr>
      <vt:lpstr>OPPOSans H</vt:lpstr>
      <vt:lpstr>Segoe Print</vt:lpstr>
      <vt:lpstr>汉仪雅酷黑 45W</vt:lpstr>
      <vt:lpstr>Arial Unicode MS</vt:lpstr>
      <vt:lpstr>HarmonyOS Sans SC</vt:lpstr>
      <vt:lpstr>OPPOSans R</vt:lpstr>
      <vt:lpstr>Bahnschrift SemiLight</vt:lpstr>
      <vt:lpstr>Times New Roman</vt:lpstr>
      <vt:lpstr>51PPT模板网  www.51pptmoban.com</vt:lpstr>
      <vt:lpstr>PowerPoint 演示文稿</vt:lpstr>
      <vt:lpstr>PowerPoint 演示文稿</vt:lpstr>
      <vt:lpstr>PowerPoint 演示文稿</vt:lpstr>
      <vt:lpstr>一、什么是项目管理</vt:lpstr>
      <vt:lpstr>一、什么是项目管理</vt:lpstr>
      <vt:lpstr>二、项目管理内容</vt:lpstr>
      <vt:lpstr>二、项目管理内容</vt:lpstr>
      <vt:lpstr>三、项目管理工具</vt:lpstr>
      <vt:lpstr>三、项目管理工具</vt:lpstr>
      <vt:lpstr>四、项目管理流程</vt:lpstr>
      <vt:lpstr>课程总结</vt:lpstr>
      <vt:lpstr>PowerPoint 演示文稿</vt:lpstr>
    </vt:vector>
  </TitlesOfParts>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项目管理人员系列企业内训课件ppt模板</dc:title>
  <dc:creator>赵华琚</dc:creator>
  <cp:lastModifiedBy>(๑•ัω•็霉╭π_π^霉</cp:lastModifiedBy>
  <cp:revision>3</cp:revision>
  <dcterms:created xsi:type="dcterms:W3CDTF">2022-11-16T11:33:46Z</dcterms:created>
  <dcterms:modified xsi:type="dcterms:W3CDTF">2022-11-16T11:35:49Z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1A681123A0584BD38DD82625FD1DBCBA</vt:lpwstr>
  </property>
</Properties>
</file>