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38" r:id="rId3"/>
    <p:sldId id="339" r:id="rId4"/>
    <p:sldId id="396" r:id="rId5"/>
    <p:sldId id="357" r:id="rId6"/>
    <p:sldId id="483" r:id="rId7"/>
    <p:sldId id="340" r:id="rId8"/>
    <p:sldId id="331" r:id="rId9"/>
    <p:sldId id="530" r:id="rId10"/>
    <p:sldId id="507" r:id="rId11"/>
    <p:sldId id="508" r:id="rId12"/>
    <p:sldId id="345" r:id="rId13"/>
    <p:sldId id="362" r:id="rId14"/>
    <p:sldId id="341" r:id="rId15"/>
    <p:sldId id="342" r:id="rId16"/>
    <p:sldId id="343" r:id="rId17"/>
    <p:sldId id="363" r:id="rId18"/>
    <p:sldId id="551" r:id="rId19"/>
    <p:sldId id="552" r:id="rId20"/>
    <p:sldId id="344" r:id="rId21"/>
    <p:sldId id="328" r:id="rId22"/>
    <p:sldId id="430" r:id="rId23"/>
    <p:sldId id="313" r:id="rId24"/>
    <p:sldId id="314" r:id="rId25"/>
    <p:sldId id="315" r:id="rId26"/>
    <p:sldId id="553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/>
    <p:restoredTop sz="94416"/>
  </p:normalViewPr>
  <p:slideViewPr>
    <p:cSldViewPr showGuides="1">
      <p:cViewPr varScale="1">
        <p:scale>
          <a:sx n="68" d="100"/>
          <a:sy n="68" d="100"/>
        </p:scale>
        <p:origin x="-1404" y="-96"/>
      </p:cViewPr>
      <p:guideLst>
        <p:guide orient="horz" pos="2165"/>
        <p:guide pos="2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14325" y="292100"/>
            <a:ext cx="8448675" cy="774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第一章  热力学基础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983105"/>
            <a:ext cx="8153400" cy="15297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热力学第一定律    封闭体系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热力学第二定律 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i="0" u="none" strike="noStrike" kern="1200" cap="none" spc="0" normalizeH="0" baseline="-2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孤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热力学第三定律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时纯物质完整晶体熵值为零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3400" y="1071563"/>
            <a:ext cx="81534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五大热力学函数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pV        G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TS     A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TS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1325" y="3571875"/>
            <a:ext cx="8153400" cy="569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封闭体系，恒温恒压无非体积功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过程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 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1325" y="4076700"/>
            <a:ext cx="8153400" cy="569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封闭体系，恒温恒容无非体积功过程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 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2400" b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3163" y="4579938"/>
            <a:ext cx="2667000" cy="6683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ts val="45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恒容热计算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/>
          <p:nvPr/>
        </p:nvGraphicFramePr>
        <p:xfrm>
          <a:off x="3389313" y="4660900"/>
          <a:ext cx="29257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803400" imgH="419100" progId="Equation.DSMT4">
                  <p:embed/>
                </p:oleObj>
              </mc:Choice>
              <mc:Fallback>
                <p:oleObj name="" r:id="rId1" imgW="1803400" imgH="419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9313" y="4660900"/>
                        <a:ext cx="292576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6"/>
          <p:cNvSpPr/>
          <p:nvPr/>
        </p:nvSpPr>
        <p:spPr>
          <a:xfrm>
            <a:off x="1157288" y="5083175"/>
            <a:ext cx="2667000" cy="66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ts val="45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恒压热计算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Object 8"/>
          <p:cNvGraphicFramePr/>
          <p:nvPr/>
        </p:nvGraphicFramePr>
        <p:xfrm>
          <a:off x="3432175" y="5197475"/>
          <a:ext cx="2801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727200" imgH="419100" progId="Equation.DSMT4">
                  <p:embed/>
                </p:oleObj>
              </mc:Choice>
              <mc:Fallback>
                <p:oleObj name="" r:id="rId3" imgW="1727200" imgH="419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32175" y="5197475"/>
                        <a:ext cx="280193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6"/>
          <p:cNvSpPr/>
          <p:nvPr/>
        </p:nvSpPr>
        <p:spPr>
          <a:xfrm>
            <a:off x="1216025" y="5716588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固体和液体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9625" y="5716588"/>
            <a:ext cx="17033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≈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1216025" y="6270625"/>
            <a:ext cx="19764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理想气体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0063" y="6276975"/>
            <a:ext cx="21288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2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R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56" name="Object 17"/>
          <p:cNvGraphicFramePr>
            <a:graphicFrameLocks noChangeAspect="1"/>
          </p:cNvGraphicFramePr>
          <p:nvPr/>
        </p:nvGraphicFramePr>
        <p:xfrm>
          <a:off x="819468" y="306071"/>
          <a:ext cx="675449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628900" imgH="241300" progId="Equation.DSMT4">
                  <p:embed/>
                </p:oleObj>
              </mc:Choice>
              <mc:Fallback>
                <p:oleObj name="" r:id="rId1" imgW="2628900" imgH="241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468" y="306071"/>
                        <a:ext cx="6754495" cy="619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1781175" y="925514"/>
          <a:ext cx="244729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52500" imgH="177165" progId="Equation.DSMT4">
                  <p:embed/>
                </p:oleObj>
              </mc:Choice>
              <mc:Fallback>
                <p:oleObj name="" r:id="rId3" imgW="952500" imgH="1771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925514"/>
                        <a:ext cx="244729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174115" y="1773239"/>
          <a:ext cx="5513070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145665" imgH="431800" progId="Equation.DSMT4">
                  <p:embed/>
                </p:oleObj>
              </mc:Choice>
              <mc:Fallback>
                <p:oleObj name="" r:id="rId5" imgW="21456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115" y="1773239"/>
                        <a:ext cx="5513070" cy="1110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76250" y="364014"/>
            <a:ext cx="8134350" cy="5782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第三章  溶液及相平衡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溶液的蒸汽压规律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理想溶液、稀溶液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稀溶液的依数性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蒸气压降低、沸点升高、凝固点下降、渗透压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相律及单组分物系相图，克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克方程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二元相图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理想溶液</a:t>
            </a:r>
            <a:r>
              <a:rPr lang="zh-CN" altLang="en-US" sz="28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气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液相图，具有简单低共熔点的稳定化合物相图和不稳定化合物相图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杠杆规则，步冷曲线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" y="394018"/>
            <a:ext cx="8915400" cy="1420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2667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一定外压下,液态混合物的沸点</a:t>
            </a:r>
            <a:r>
              <a:rPr kumimoji="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 </a:t>
            </a:r>
            <a:r>
              <a:rPr kumimoji="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。</a:t>
            </a:r>
            <a:endParaRPr kumimoji="0" b="1" i="0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A. 有恒定值;</a:t>
            </a:r>
            <a:r>
              <a:rPr kumimoji="0" lang="en-US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 B. 随组分而变化;</a:t>
            </a:r>
            <a:endParaRPr kumimoji="0" b="1" i="0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C. 随浓度而变化; </a:t>
            </a:r>
            <a:r>
              <a:rPr kumimoji="0" lang="en-US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b="1" i="0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ea typeface="宋体" panose="02010600030101010101" pitchFamily="2" charset="-122"/>
                <a:cs typeface="+mn-cs"/>
              </a:rPr>
              <a:t>D. 随组分及浓度而变化</a:t>
            </a:r>
            <a:endParaRPr kumimoji="0" b="1" i="0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3895" y="1976120"/>
            <a:ext cx="31286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D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3100705"/>
            <a:ext cx="83108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某系统中存在如下化学平衡:</a:t>
            </a:r>
            <a:endParaRPr lang="zh-CN" altLang="en-US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FeO(s)＋CO(g) 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Fe(s)＋CO</a:t>
            </a:r>
            <a:r>
              <a:rPr lang="en-US" altLang="zh-CN" b="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(g)</a:t>
            </a:r>
            <a:endParaRPr lang="zh-CN" altLang="en-US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C(s)＋CO</a:t>
            </a:r>
            <a:r>
              <a:rPr lang="en-US" altLang="zh-CN" b="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(g) 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2CO(g)</a:t>
            </a:r>
            <a:endParaRPr lang="zh-CN" altLang="en-US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FeO(s)＋C(s) </a:t>
            </a:r>
            <a:r>
              <a:rPr lang="en-US" altLang="zh-CN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Fe(s)＋CO(g)</a:t>
            </a:r>
            <a:endParaRPr lang="zh-CN" altLang="en-US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此系统的独立组分数为</a:t>
            </a:r>
            <a:r>
              <a:rPr lang="zh-CN" altLang="en-US" b="0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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，自由度数为</a:t>
            </a:r>
            <a:r>
              <a:rPr lang="zh-CN" altLang="en-US" b="0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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。</a:t>
            </a:r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3895" y="5151120"/>
            <a:ext cx="325247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3   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/>
      <p:bldP spid="9219" grpId="0" bldLvl="0" animBg="1"/>
      <p:bldP spid="2" grpId="0"/>
      <p:bldP spid="2" grpId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28600" y="96838"/>
            <a:ext cx="8686800" cy="1863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组成的二组分凝聚系统相图如下所示。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指出相图各区的相态与自由度数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(2)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300 g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含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40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％的溶液由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点冷却到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系统中能析出多少克纯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B(S)? (3)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绘制系统由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点冷却的步冷曲线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386" name="Picture 6" descr="相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928813"/>
            <a:ext cx="6115050" cy="4929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85800" y="152400"/>
            <a:ext cx="8064500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1: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              2: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l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(B) 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          3: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(A)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4: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(AB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               5: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(B) 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(AB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6: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(A) 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(AB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33400" y="1676400"/>
            <a:ext cx="800100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点冷却到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点溶液中析出纯固体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，液相相点为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液相含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30%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点为系统点含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40%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，固相相点为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根据杠杆规则 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-20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×cd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×db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m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×(40%-30%) =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-2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×(100%-40%)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57200" y="3581400"/>
            <a:ext cx="8001000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∵    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=300 g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(300 –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)×10% =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×60%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381000" y="4572000"/>
            <a:ext cx="5334000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=300/7 = 42.9 g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能析出纯固体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42.9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克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381000" y="5715000"/>
            <a:ext cx="55626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步冷曲线见右图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8489" name="Picture 9" descr="相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886200"/>
            <a:ext cx="2066925" cy="278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  <p:bldP spid="148486" grpId="0"/>
      <p:bldP spid="1484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23850" y="65088"/>
            <a:ext cx="8591550" cy="1260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 电化学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电解质溶液：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电导率  摩尔电导率  平均活度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244600" y="3599180"/>
          <a:ext cx="2244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88365" imgH="241300" progId="Equation.DSMT4">
                  <p:embed/>
                </p:oleObj>
              </mc:Choice>
              <mc:Fallback>
                <p:oleObj name="" r:id="rId1" imgW="888365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4600" y="3599180"/>
                        <a:ext cx="22447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1219200" y="4634230"/>
          <a:ext cx="3530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409065" imgH="241300" progId="Equation.DSMT4">
                  <p:embed/>
                </p:oleObj>
              </mc:Choice>
              <mc:Fallback>
                <p:oleObj name="" r:id="rId3" imgW="14090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634230"/>
                        <a:ext cx="353060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4927600" y="3335655"/>
          <a:ext cx="2819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116965" imgH="444500" progId="Equation.DSMT4">
                  <p:embed/>
                </p:oleObj>
              </mc:Choice>
              <mc:Fallback>
                <p:oleObj name="" r:id="rId5" imgW="1116965" imgH="4445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3335655"/>
                        <a:ext cx="28194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1150620"/>
            <a:ext cx="8458200" cy="774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原电池：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电极反应与电池反应   电动势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-2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-2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endParaRPr kumimoji="0" lang="en-US" altLang="zh-CN" sz="2800" b="1" i="0" u="none" strike="noStrike" kern="1200" cap="none" spc="0" normalizeH="0" baseline="-20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2600" y="1885315"/>
            <a:ext cx="81343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可逆电池热力学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5153025" y="4400868"/>
          <a:ext cx="22383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914400" imgH="419100" progId="Equation.DSMT4">
                  <p:embed/>
                </p:oleObj>
              </mc:Choice>
              <mc:Fallback>
                <p:oleObj name="" r:id="rId7" imgW="914400" imgH="419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3025" y="4400868"/>
                        <a:ext cx="22383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7350" y="6027103"/>
            <a:ext cx="8229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极化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阴极电解电势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平衡电极电势 － 超电势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11"/>
          <p:cNvGrpSpPr/>
          <p:nvPr/>
        </p:nvGrpSpPr>
        <p:grpSpPr>
          <a:xfrm>
            <a:off x="990600" y="2430780"/>
            <a:ext cx="6073775" cy="1058863"/>
            <a:chOff x="624" y="2040"/>
            <a:chExt cx="3826" cy="667"/>
          </a:xfrm>
        </p:grpSpPr>
        <p:graphicFrame>
          <p:nvGraphicFramePr>
            <p:cNvPr id="19466" name="Object 12"/>
            <p:cNvGraphicFramePr>
              <a:graphicFrameLocks noChangeAspect="1"/>
            </p:cNvGraphicFramePr>
            <p:nvPr/>
          </p:nvGraphicFramePr>
          <p:xfrm>
            <a:off x="2168" y="2040"/>
            <a:ext cx="2282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1435100" imgH="419100" progId="Equation.DSMT4">
                    <p:embed/>
                  </p:oleObj>
                </mc:Choice>
                <mc:Fallback>
                  <p:oleObj name="" r:id="rId9" imgW="1435100" imgH="4191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68" y="2040"/>
                          <a:ext cx="2282" cy="6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24" y="2160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能斯特方程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325813" y="5439252"/>
          <a:ext cx="289623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155700" imgH="203200" progId="Equation.DSMT4">
                  <p:embed/>
                </p:oleObj>
              </mc:Choice>
              <mc:Fallback>
                <p:oleObj name="" r:id="rId11" imgW="1155700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5813" y="5439252"/>
                        <a:ext cx="2896235" cy="509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" grpId="0" bldLvl="0" animBg="1"/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79730" y="476250"/>
            <a:ext cx="8543925" cy="977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一定温度下</a:t>
            </a:r>
            <a:r>
              <a:rPr kumimoji="0" lang="zh-CN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强电解质溶液的摩尔电导率随溶液浓度增大而 </a:t>
            </a:r>
            <a:r>
              <a:rPr kumimoji="0" i="0" u="sng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 </a:t>
            </a:r>
            <a:r>
              <a:rPr kumimoji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85800" y="1471930"/>
            <a:ext cx="19608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答案：减小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7650" y="2460625"/>
            <a:ext cx="8610600" cy="977265"/>
            <a:chOff x="390" y="3875"/>
            <a:chExt cx="13560" cy="1539"/>
          </a:xfrm>
        </p:grpSpPr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390" y="3875"/>
              <a:ext cx="13560" cy="15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宋体" panose="02010600030101010101" pitchFamily="2" charset="-122"/>
                  <a:cs typeface="+mn-cs"/>
                </a:rPr>
                <a:t>℃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宋体" panose="02010600030101010101" pitchFamily="2" charset="-122"/>
                  <a:cs typeface="+mn-cs"/>
                </a:rPr>
                <a:t>时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原电池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Zn | Zn</a:t>
              </a:r>
              <a:r>
                <a:rPr kumimoji="0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2+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|| Fe</a:t>
              </a:r>
              <a:r>
                <a:rPr kumimoji="0" lang="en-US" altLang="zh-CN" sz="2400" b="1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3+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| Fe 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的电动势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=</a:t>
              </a:r>
              <a:r>
                <a:rPr kumimoji="0" lang="en-US" altLang="zh-CN" sz="2400" b="1" i="0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已知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25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宋体" panose="02010600030101010101" pitchFamily="2" charset="-122"/>
                  <a:cs typeface="+mn-cs"/>
                </a:rPr>
                <a:t>℃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宋体" panose="02010600030101010101" pitchFamily="2" charset="-122"/>
                  <a:cs typeface="+mn-cs"/>
                </a:rPr>
                <a:t>时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9595" y="3964"/>
            <a:ext cx="821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" imgW="241300" imgH="190500" progId="Equation.DSMT4">
                    <p:embed/>
                  </p:oleObj>
                </mc:Choice>
                <mc:Fallback>
                  <p:oleObj name="" r:id="rId1" imgW="241300" imgH="1905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595" y="3964"/>
                          <a:ext cx="821" cy="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034" y="4653"/>
            <a:ext cx="476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3" imgW="1574800" imgH="215900" progId="Equation.DSMT4">
                    <p:embed/>
                  </p:oleObj>
                </mc:Choice>
                <mc:Fallback>
                  <p:oleObj name="" r:id="rId3" imgW="1574800" imgH="2159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4" y="4653"/>
                          <a:ext cx="4765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6990" y="4654"/>
            <a:ext cx="453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5" imgW="1498600" imgH="215900" progId="Equation.DSMT4">
                    <p:embed/>
                  </p:oleObj>
                </mc:Choice>
                <mc:Fallback>
                  <p:oleObj name="" r:id="rId5" imgW="1498600" imgH="2159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90" y="4654"/>
                          <a:ext cx="4535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5800" y="3505200"/>
            <a:ext cx="427799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0.727 V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-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endParaRPr kumimoji="0" lang="en-US" altLang="zh-CN" sz="2400" b="1" i="0" u="none" strike="noStrike" kern="1200" cap="none" spc="0" normalizeH="0" baseline="-2500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2"/>
          <p:cNvGrpSpPr/>
          <p:nvPr/>
        </p:nvGrpSpPr>
        <p:grpSpPr>
          <a:xfrm>
            <a:off x="447675" y="4362450"/>
            <a:ext cx="8305800" cy="534988"/>
            <a:chOff x="288" y="192"/>
            <a:chExt cx="5232" cy="337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5232" cy="3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电池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lang="en-US" altLang="zh-CN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g(s)|AgCl(s)|HCl (a)|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0" lang="en-US" altLang="zh-CN" sz="2400" b="1" i="0" u="none" strike="noStrike" kern="1200" cap="none" spc="0" normalizeH="0" baseline="-2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     )</a:t>
              </a:r>
              <a:r>
                <a:rPr lang="en-US" altLang="zh-CN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|</a:t>
              </a:r>
              <a:r>
                <a:rPr lang="en-US" altLang="zh-CN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sym typeface="+mn-ea"/>
                </a:rPr>
                <a:t>Pt(s)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的阳极反应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0" lang="zh-CN" altLang="en-US" sz="2400" b="1" i="0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。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2860" y="192"/>
            <a:ext cx="35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7" imgW="241300" imgH="228600" progId="Equation.DSMT4">
                    <p:embed/>
                  </p:oleObj>
                </mc:Choice>
                <mc:Fallback>
                  <p:oleObj name="" r:id="rId7" imgW="241300" imgH="2286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60" y="192"/>
                          <a:ext cx="355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54380" y="5085080"/>
            <a:ext cx="410400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Ag + Cl</a:t>
            </a:r>
            <a:r>
              <a:rPr kumimoji="0" lang="en-US" altLang="zh-CN" sz="2400" b="1" i="0" baseline="4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-</a:t>
            </a:r>
            <a:r>
              <a:rPr lang="en-US" altLang="zh-CN" strike="noStrike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trike="noStrike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AgCl(s) + 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bldLvl="0" animBg="1"/>
      <p:bldP spid="183301" grpId="0" bldLvl="0" animBg="1"/>
      <p:bldP spid="10" grpId="0" bldLvl="0" animBg="1"/>
      <p:bldP spid="15" grpId="0" bldLvl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419100" y="3289460"/>
            <a:ext cx="818451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(1) </a:t>
            </a:r>
            <a:r>
              <a:rPr kumimoji="0" lang="zh-CN" altLang="da-DK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Hg(l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+ Br</a:t>
            </a:r>
            <a:r>
              <a:rPr kumimoji="0" lang="en-US" altLang="zh-CN" sz="2800" b="0" i="0" u="none" strike="noStrike" kern="1200" cap="none" spc="0" normalizeH="0" baseline="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28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(0.1mol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kg</a:t>
            </a:r>
            <a:r>
              <a:rPr kumimoji="0" lang="en-US" altLang="zh-CN" sz="28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½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Hg</a:t>
            </a:r>
            <a:r>
              <a:rPr kumimoji="0" lang="en-US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</a:t>
            </a:r>
            <a:r>
              <a:rPr kumimoji="0" lang="en-US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(s) + e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7"/>
          <p:cNvSpPr/>
          <p:nvPr/>
        </p:nvSpPr>
        <p:spPr>
          <a:xfrm>
            <a:off x="1447800" y="4692650"/>
            <a:ext cx="27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0" y="4492308"/>
            <a:ext cx="9151938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4667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da-DK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电池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algn="l" defTabSz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½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Hg</a:t>
            </a:r>
            <a:r>
              <a:rPr kumimoji="0" lang="da-DK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da-DK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0" lang="da-DK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)+Br</a:t>
            </a:r>
            <a:r>
              <a:rPr kumimoji="0" lang="en-US" altLang="zh-CN" sz="2800" b="0" i="0" u="none" strike="noStrike" kern="1200" cap="none" spc="0" normalizeH="0" baseline="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8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(0.1mol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kg</a:t>
            </a:r>
            <a:r>
              <a:rPr kumimoji="0" lang="en-US" altLang="zh-CN" sz="28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½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Hg</a:t>
            </a:r>
            <a:r>
              <a:rPr kumimoji="0" lang="en-US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(s)+Cl</a:t>
            </a:r>
            <a:r>
              <a:rPr kumimoji="0" lang="en-US" altLang="zh-CN" sz="2800" b="0" i="0" u="none" strike="noStrike" kern="1200" cap="none" spc="0" normalizeH="0" baseline="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(0.1mol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kg</a:t>
            </a:r>
            <a:r>
              <a:rPr kumimoji="0" lang="en-US" altLang="zh-CN" sz="28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485900" y="3913347"/>
            <a:ext cx="74676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da-DK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½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Hg</a:t>
            </a:r>
            <a:r>
              <a:rPr kumimoji="0" lang="en-US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kumimoji="0" lang="en-US" altLang="zh-CN" sz="2800" b="0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 + e → Hg(l) + Cl</a:t>
            </a:r>
            <a:r>
              <a:rPr kumimoji="0" lang="en-US" altLang="zh-CN" sz="2800" b="0" i="0" u="none" strike="noStrike" kern="1200" cap="none" spc="0" normalizeH="0" baseline="4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0.1mol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kg</a:t>
            </a:r>
            <a:r>
              <a:rPr kumimoji="0" lang="en-US" altLang="zh-CN" sz="28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30" name="Rectangle 15"/>
          <p:cNvSpPr/>
          <p:nvPr/>
        </p:nvSpPr>
        <p:spPr>
          <a:xfrm>
            <a:off x="838200" y="5805488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= 0.132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1.88×10</a:t>
            </a:r>
            <a:r>
              <a:rPr lang="en-US" altLang="zh-CN" sz="2800" b="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-4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×25=0.127 V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195263"/>
            <a:ext cx="8077200" cy="308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电池：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Hg(l),Hg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(s)│KBr(0.1 mol·kg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‖KCl(0.1 mol·kg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)│Hg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(s),Hg(l)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10℃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40℃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范围内电动势与温度的关系为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E/V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0.132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1.88×10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-4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(T/K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273)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写出电极反应和电池反应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298 K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时电池放电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1F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l-GR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l-GR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l-GR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和可逆放电的热效应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5" grpId="0"/>
      <p:bldP spid="30731" grpId="0"/>
      <p:bldP spid="604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52" name="Object 8"/>
          <p:cNvGraphicFramePr/>
          <p:nvPr/>
        </p:nvGraphicFramePr>
        <p:xfrm>
          <a:off x="1006475" y="533400"/>
          <a:ext cx="67659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894330" imgH="431800" progId="Equation.DSMT4">
                  <p:embed/>
                </p:oleObj>
              </mc:Choice>
              <mc:Fallback>
                <p:oleObj name="" r:id="rId1" imgW="289433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533400"/>
                        <a:ext cx="6765925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/>
          <p:nvPr/>
        </p:nvGraphicFramePr>
        <p:xfrm>
          <a:off x="1031875" y="1798638"/>
          <a:ext cx="37687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612265" imgH="241300" progId="Equation.DSMT4">
                  <p:embed/>
                </p:oleObj>
              </mc:Choice>
              <mc:Fallback>
                <p:oleObj name="" r:id="rId3" imgW="1612265" imgH="241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1875" y="1798638"/>
                        <a:ext cx="37687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/>
          <p:nvPr/>
        </p:nvGraphicFramePr>
        <p:xfrm>
          <a:off x="1023938" y="2667000"/>
          <a:ext cx="62912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691130" imgH="241300" progId="Equation.DSMT4">
                  <p:embed/>
                </p:oleObj>
              </mc:Choice>
              <mc:Fallback>
                <p:oleObj name="" r:id="rId5" imgW="2691130" imgH="241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938" y="2667000"/>
                        <a:ext cx="6291262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/>
          <p:nvPr/>
        </p:nvGraphicFramePr>
        <p:xfrm>
          <a:off x="990600" y="3429000"/>
          <a:ext cx="3560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523365" imgH="241300" progId="Equation.DSMT4">
                  <p:embed/>
                </p:oleObj>
              </mc:Choice>
              <mc:Fallback>
                <p:oleObj name="" r:id="rId7" imgW="1523365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429000"/>
                        <a:ext cx="3560763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981075" y="4191000"/>
          <a:ext cx="7477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3199130" imgH="241300" progId="Equation.DSMT4">
                  <p:embed/>
                </p:oleObj>
              </mc:Choice>
              <mc:Fallback>
                <p:oleObj name="" r:id="rId9" imgW="3199130" imgH="241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1075" y="4191000"/>
                        <a:ext cx="74771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/>
        </p:nvGraphicFramePr>
        <p:xfrm>
          <a:off x="998538" y="5075238"/>
          <a:ext cx="36496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561465" imgH="241300" progId="Equation.DSMT4">
                  <p:embed/>
                </p:oleObj>
              </mc:Choice>
              <mc:Fallback>
                <p:oleObj name="" r:id="rId11" imgW="1561465" imgH="241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8538" y="5075238"/>
                        <a:ext cx="3649662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/>
          <p:nvPr/>
        </p:nvGraphicFramePr>
        <p:xfrm>
          <a:off x="1034415" y="5879942"/>
          <a:ext cx="617347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2641600" imgH="241300" progId="Equation.DSMT4">
                  <p:embed/>
                </p:oleObj>
              </mc:Choice>
              <mc:Fallback>
                <p:oleObj name="" r:id="rId13" imgW="2641600" imgH="241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4415" y="5879942"/>
                        <a:ext cx="6173470" cy="563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1000" y="228600"/>
            <a:ext cx="8134350" cy="774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第五章  胶体及界面化学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578" name="Group 17"/>
          <p:cNvGrpSpPr/>
          <p:nvPr/>
        </p:nvGrpSpPr>
        <p:grpSpPr>
          <a:xfrm>
            <a:off x="533400" y="1030288"/>
            <a:ext cx="8134350" cy="879475"/>
            <a:chOff x="192" y="876"/>
            <a:chExt cx="5124" cy="554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192" y="876"/>
              <a:ext cx="5124" cy="4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弯曲液面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蒸汽压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580" name="Object 6"/>
            <p:cNvGraphicFramePr>
              <a:graphicFrameLocks noChangeAspect="1"/>
            </p:cNvGraphicFramePr>
            <p:nvPr/>
          </p:nvGraphicFramePr>
          <p:xfrm>
            <a:off x="2720" y="884"/>
            <a:ext cx="112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" imgW="888365" imgH="431800" progId="Equation.DSMT4">
                    <p:embed/>
                  </p:oleObj>
                </mc:Choice>
                <mc:Fallback>
                  <p:oleObj name="" r:id="rId1" imgW="888365" imgH="4318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20" y="884"/>
                          <a:ext cx="1120" cy="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1" name="Group 18"/>
          <p:cNvGrpSpPr/>
          <p:nvPr/>
        </p:nvGrpSpPr>
        <p:grpSpPr>
          <a:xfrm>
            <a:off x="2286000" y="1811338"/>
            <a:ext cx="3733800" cy="792162"/>
            <a:chOff x="1344" y="1344"/>
            <a:chExt cx="2352" cy="499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344" y="1392"/>
              <a:ext cx="1632" cy="3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附加压力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4583" name="Object 9"/>
            <p:cNvGraphicFramePr>
              <a:graphicFrameLocks noChangeAspect="1"/>
            </p:cNvGraphicFramePr>
            <p:nvPr/>
          </p:nvGraphicFramePr>
          <p:xfrm>
            <a:off x="2957" y="1344"/>
            <a:ext cx="739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584200" imgH="393700" progId="Equation.DSMT4">
                    <p:embed/>
                  </p:oleObj>
                </mc:Choice>
                <mc:Fallback>
                  <p:oleObj name="" r:id="rId3" imgW="584200" imgH="3937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57" y="1344"/>
                          <a:ext cx="739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5790565"/>
            <a:ext cx="8134350" cy="690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胶体：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胶体性质及胶团结构，胶体聚沉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3549650"/>
            <a:ext cx="800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液体的吸附现象：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正吸附和负吸附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2276475"/>
            <a:ext cx="8056563" cy="1298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固体表面吸附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物理吸附和化学吸附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等压吸附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等温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吸附    </a:t>
            </a:r>
            <a:endParaRPr kumimoji="0" lang="zh-CN" altLang="el-GR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0225" y="4958715"/>
            <a:ext cx="8134350" cy="779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2667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固液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界面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润湿角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89" name="Object 6"/>
          <p:cNvGraphicFramePr>
            <a:graphicFrameLocks noChangeAspect="1"/>
          </p:cNvGraphicFramePr>
          <p:nvPr/>
        </p:nvGraphicFramePr>
        <p:xfrm>
          <a:off x="4110038" y="4992688"/>
          <a:ext cx="22875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143000" imgH="469900" progId="Equation.DSMT4">
                  <p:embed/>
                </p:oleObj>
              </mc:Choice>
              <mc:Fallback>
                <p:oleObj name="" r:id="rId5" imgW="1143000" imgH="469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0038" y="4992688"/>
                        <a:ext cx="228758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37310" y="4113530"/>
            <a:ext cx="5935980" cy="607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2667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吉布斯吸附等温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式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526280" y="4054793"/>
          <a:ext cx="2112010" cy="86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054100" imgH="431800" progId="Equation.DSMT4">
                  <p:embed/>
                </p:oleObj>
              </mc:Choice>
              <mc:Fallback>
                <p:oleObj name="" r:id="rId7" imgW="1054100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6280" y="4054793"/>
                        <a:ext cx="2112010" cy="868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2"/>
          <p:cNvSpPr/>
          <p:nvPr/>
        </p:nvSpPr>
        <p:spPr>
          <a:xfrm>
            <a:off x="609600" y="131763"/>
            <a:ext cx="7924800" cy="177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理想气体 </a:t>
            </a:r>
            <a:r>
              <a:rPr lang="en-US" altLang="zh-CN" sz="32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pV</a:t>
            </a: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nRT</a:t>
            </a:r>
            <a:endParaRPr lang="en-US" altLang="zh-CN" sz="3200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只是温度的函数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恒温过程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558800" y="2676525"/>
            <a:ext cx="8153400" cy="1749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的计算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相变过程、循环过程。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热化学：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160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Δ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标准生成焓与标准燃烧焓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752600" y="1920875"/>
          <a:ext cx="56213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400300" imgH="254000" progId="Equation.DSMT4">
                  <p:embed/>
                </p:oleObj>
              </mc:Choice>
              <mc:Fallback>
                <p:oleObj name="" r:id="rId1" imgW="2400300" imgH="254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920875"/>
                        <a:ext cx="56213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4565650"/>
            <a:ext cx="8382000" cy="1758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过程自发的熵判据：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孤立体系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=Δ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体系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 Δ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环境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≥ 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吉布斯函数判据：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等温等压及无非体积功过程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≤ 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亥姆霍兹函数判据：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等温等容及无非体积功过程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≤ 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158750"/>
            <a:ext cx="8153400" cy="1347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溶液表面层发生负吸附的条件是溶液的表面张力随浓度的变化率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l-GR" altLang="zh-CN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σ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d</a:t>
            </a:r>
            <a:r>
              <a:rPr kumimoji="0" lang="en-US" altLang="zh-CN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A. = 0,           B. &gt; 0,           C. &lt; 0,           D. = 1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93738" y="1495425"/>
            <a:ext cx="2036763" cy="534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57200" y="2427923"/>
            <a:ext cx="8305800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液滴的曲率半径越</a:t>
            </a:r>
            <a:r>
              <a:rPr kumimoji="0" lang="zh-CN" altLang="en-US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蒸气压越大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。固体颗粒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sym typeface="+mn-ea"/>
              </a:rPr>
              <a:t>半径越小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sym typeface="+mn-ea"/>
              </a:rPr>
              <a:t>,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sym typeface="+mn-ea"/>
              </a:rPr>
              <a:t>其在液体中的溶解度越</a:t>
            </a:r>
            <a:r>
              <a:rPr lang="en-US" altLang="zh-CN" u="sng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sym typeface="+mn-ea"/>
              </a:rPr>
              <a:t>     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sym typeface="+mn-ea"/>
              </a:rPr>
              <a:t>。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b="1" i="0" u="none" strike="noStrike" kern="1200" cap="none" spc="0" normalizeH="0" baseline="-20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33400" y="3514090"/>
            <a:ext cx="3075305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 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6" name="Rectangle 2"/>
          <p:cNvSpPr/>
          <p:nvPr/>
        </p:nvSpPr>
        <p:spPr>
          <a:xfrm>
            <a:off x="455613" y="4689634"/>
            <a:ext cx="8458200" cy="5340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化学吸附的吸附力来源于</a:t>
            </a:r>
            <a:r>
              <a:rPr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</a:t>
            </a:r>
            <a:r>
              <a:rPr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60400" y="5378450"/>
            <a:ext cx="7448550" cy="5340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原子间的化学键力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26627" grpId="0" bldLvl="0" animBg="1"/>
      <p:bldP spid="115716" grpId="0" bldLvl="0" animBg="1"/>
      <p:bldP spid="115717" grpId="0" bldLvl="0" animBg="1"/>
      <p:bldP spid="154626" grpId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Rectangle 2"/>
          <p:cNvSpPr/>
          <p:nvPr/>
        </p:nvSpPr>
        <p:spPr>
          <a:xfrm>
            <a:off x="381000" y="77788"/>
            <a:ext cx="8458200" cy="3276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混合等体积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0.1mol·dm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0.08mol·dm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AgNO</a:t>
            </a:r>
            <a:r>
              <a:rPr lang="en-US" altLang="zh-CN" sz="2800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溶液得到一溶胶体系，在该体系中分别加入下述三个电解质：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MgSO</a:t>
            </a:r>
            <a:r>
              <a:rPr lang="en-US" altLang="zh-CN" sz="2800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(2) AlCl</a:t>
            </a:r>
            <a:r>
              <a:rPr lang="en-US" altLang="zh-CN" sz="2800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(3) Na</a:t>
            </a:r>
            <a:r>
              <a:rPr lang="en-US" altLang="zh-CN" sz="2800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</a:t>
            </a:r>
            <a:r>
              <a:rPr lang="en-US" altLang="zh-CN" sz="2800" baseline="-2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则其聚沉能力的大小为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A.(1)&gt;(2)&gt;(3)                    B.(2)&gt;(1)&gt;(3)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C.(3)&gt;(1)&gt;(2)                    D.(3)&gt;(2)&gt;(1)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7" name="Rectangle 3"/>
          <p:cNvSpPr/>
          <p:nvPr/>
        </p:nvSpPr>
        <p:spPr>
          <a:xfrm>
            <a:off x="2133600" y="1843088"/>
            <a:ext cx="42068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8" name="Rectangle 4"/>
          <p:cNvSpPr/>
          <p:nvPr/>
        </p:nvSpPr>
        <p:spPr>
          <a:xfrm>
            <a:off x="381000" y="3352800"/>
            <a:ext cx="8305800" cy="1420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AgNO</a:t>
            </a:r>
            <a:r>
              <a:rPr lang="en-US" altLang="zh-CN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AgI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沉淀，由于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过量，沉淀吸附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生成胶核，胶核吸附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形成带负电的胶粒，胶粒与外部扩散层的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形成如下所示的胶团。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9" name="Rectangle 5"/>
          <p:cNvSpPr/>
          <p:nvPr/>
        </p:nvSpPr>
        <p:spPr>
          <a:xfrm>
            <a:off x="304800" y="4838700"/>
            <a:ext cx="85344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[(AgI)</a:t>
            </a:r>
            <a:r>
              <a:rPr lang="en-US" altLang="zh-CN" sz="2800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)K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40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+     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AgI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负溶胶胶团结构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50" name="Rectangle 6"/>
          <p:cNvSpPr/>
          <p:nvPr/>
        </p:nvSpPr>
        <p:spPr>
          <a:xfrm>
            <a:off x="304800" y="5584825"/>
            <a:ext cx="8534400" cy="977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正离子能够使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AgI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负溶胶聚沉，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en-US" altLang="zh-CN" baseline="4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3+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Mg</a:t>
            </a:r>
            <a:r>
              <a:rPr lang="en-US" altLang="zh-CN" baseline="4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2+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的聚沉能力大，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Mg</a:t>
            </a:r>
            <a:r>
              <a:rPr lang="en-US" altLang="zh-CN" baseline="4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2+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</a:t>
            </a:r>
            <a:r>
              <a:rPr lang="en-US" altLang="zh-CN" baseline="40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的聚沉能力大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47" grpId="0"/>
      <p:bldP spid="159748" grpId="0"/>
      <p:bldP spid="159749" grpId="0"/>
      <p:bldP spid="1597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76250" y="350838"/>
            <a:ext cx="8134350" cy="555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第六章  化学动力学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基元反应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反应分子数质量作用定律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反应级数与反应速率常数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一级反应的特征及动力学方程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三种典型复合反应的特点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温度对化学反应速率的影响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活化能与反应速率的关系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催化剂的特点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243013"/>
            <a:ext cx="8153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1.5     </a:t>
            </a:r>
            <a:r>
              <a:rPr kumimoji="0" lang="en-US" altLang="zh-CN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级反应 </a:t>
            </a:r>
            <a:r>
              <a:rPr kumimoji="0" lang="en-US" altLang="zh-CN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的单位为：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浓度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1-n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.[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时间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0" lang="zh-CN" altLang="en-US" b="1" i="0" u="none" strike="noStrike" kern="1200" cap="none" spc="0" normalizeH="0" baseline="3000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39738" y="2066925"/>
            <a:ext cx="8324850" cy="1419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某简单级数反应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 P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，分别以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的初始浓度为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0.05 mol/L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0.10 mol/L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进行反应，测得反应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的半衰期均为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 min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，此反应为</a:t>
            </a:r>
            <a:r>
              <a:rPr kumimoji="0" lang="zh-CN" altLang="en-US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</a:t>
            </a:r>
            <a:r>
              <a:rPr kumimoji="0" lang="en-US" altLang="zh-CN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级反应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3427413"/>
            <a:ext cx="2863850" cy="608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一级反应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77825" y="304800"/>
            <a:ext cx="8385175" cy="977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某反应的速率常数 </a:t>
            </a:r>
            <a:r>
              <a:rPr kumimoji="0" lang="en-US" altLang="zh-CN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3.0 mol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-0.5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⋅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dm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-1.5</a:t>
            </a:r>
            <a:r>
              <a:rPr kumimoji="0" lang="en-US" altLang="zh-CN" sz="12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⋅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min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此反应为 </a:t>
            </a:r>
            <a:r>
              <a:rPr kumimoji="0" lang="zh-CN" altLang="en-US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级反应。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28625" y="4286250"/>
            <a:ext cx="8386763" cy="977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 + 2B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4C,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的消耗速率等于</a:t>
            </a:r>
            <a:r>
              <a:rPr kumimoji="0" lang="en-US" altLang="zh-CN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[A][B]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，则产物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的生成速率为 </a:t>
            </a:r>
            <a:r>
              <a:rPr kumimoji="0" lang="zh-CN" altLang="en-US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zh-CN" altLang="en-US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，反应级数为</a:t>
            </a:r>
            <a:r>
              <a:rPr kumimoji="0" lang="en-US" altLang="zh-CN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705" y="5216525"/>
            <a:ext cx="3308350" cy="607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4</a:t>
            </a:r>
            <a:r>
              <a:rPr kumimoji="0" lang="en-US" altLang="zh-CN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[A][B]</a:t>
            </a:r>
            <a:r>
              <a:rPr kumimoji="0" lang="en-US" altLang="zh-CN" b="1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</a:t>
            </a:r>
            <a:endParaRPr kumimoji="0" lang="zh-CN" altLang="en-US" b="1" i="0" u="none" strike="noStrike" kern="1200" cap="none" spc="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ldLvl="0" animBg="1"/>
      <p:bldP spid="66564" grpId="0" bldLvl="0" animBg="1"/>
      <p:bldP spid="2" grpId="0" bldLvl="0" animBg="1"/>
      <p:bldP spid="3" grpId="0" bldLvl="0" animBg="1"/>
      <p:bldP spid="3" grpId="1" animBg="1"/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609600" y="152400"/>
            <a:ext cx="8077200" cy="137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某物质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的分解反应为一级反应，半衰期为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155 min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，求：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反应速率常数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分解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％需要多少时间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7613" name="Object 29"/>
          <p:cNvGraphicFramePr>
            <a:graphicFrameLocks noChangeAspect="1"/>
          </p:cNvGraphicFramePr>
          <p:nvPr/>
        </p:nvGraphicFramePr>
        <p:xfrm>
          <a:off x="1447800" y="2209800"/>
          <a:ext cx="1471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673100" imgH="393700" progId="Equation.DSMT4">
                  <p:embed/>
                </p:oleObj>
              </mc:Choice>
              <mc:Fallback>
                <p:oleObj name="" r:id="rId1" imgW="673100" imgH="393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1471613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4" name="Rectangle 30"/>
          <p:cNvSpPr/>
          <p:nvPr/>
        </p:nvSpPr>
        <p:spPr>
          <a:xfrm>
            <a:off x="533400" y="16764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pt-BR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pt-BR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(1) </a:t>
            </a:r>
            <a:r>
              <a:rPr lang="zh-CN" altLang="pt-BR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一级反应，半衰期与初始浓度无关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2" name="Rectangle 28"/>
          <p:cNvSpPr/>
          <p:nvPr/>
        </p:nvSpPr>
        <p:spPr>
          <a:xfrm>
            <a:off x="990600" y="4343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pt-BR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endParaRPr lang="pt-BR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615" name="Object 31"/>
          <p:cNvGraphicFramePr>
            <a:graphicFrameLocks noChangeAspect="1"/>
          </p:cNvGraphicFramePr>
          <p:nvPr/>
        </p:nvGraphicFramePr>
        <p:xfrm>
          <a:off x="1676400" y="4191000"/>
          <a:ext cx="16081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735965" imgH="393700" progId="Equation.DSMT4">
                  <p:embed/>
                </p:oleObj>
              </mc:Choice>
              <mc:Fallback>
                <p:oleObj name="" r:id="rId3" imgW="735965" imgH="393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1608138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3" name="Object 39"/>
          <p:cNvGraphicFramePr>
            <a:graphicFrameLocks noChangeAspect="1"/>
          </p:cNvGraphicFramePr>
          <p:nvPr/>
        </p:nvGraphicFramePr>
        <p:xfrm>
          <a:off x="1447800" y="3048000"/>
          <a:ext cx="46624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133600" imgH="431800" progId="Equation.DSMT4">
                  <p:embed/>
                </p:oleObj>
              </mc:Choice>
              <mc:Fallback>
                <p:oleObj name="" r:id="rId5" imgW="21336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048000"/>
                        <a:ext cx="4662488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4" name="Object 40"/>
          <p:cNvGraphicFramePr>
            <a:graphicFrameLocks noChangeAspect="1"/>
          </p:cNvGraphicFramePr>
          <p:nvPr/>
        </p:nvGraphicFramePr>
        <p:xfrm>
          <a:off x="1447800" y="5334000"/>
          <a:ext cx="59896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741930" imgH="393700" progId="Equation.DSMT4">
                  <p:embed/>
                </p:oleObj>
              </mc:Choice>
              <mc:Fallback>
                <p:oleObj name="" r:id="rId7" imgW="274193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5334000"/>
                        <a:ext cx="5989638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4" grpId="0"/>
      <p:bldP spid="676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82" name="Object 6"/>
          <p:cNvGraphicFramePr/>
          <p:nvPr/>
        </p:nvGraphicFramePr>
        <p:xfrm>
          <a:off x="3124200" y="2362200"/>
          <a:ext cx="12779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596900" imgH="254000" progId="Equation.DSMT4">
                  <p:embed/>
                </p:oleObj>
              </mc:Choice>
              <mc:Fallback>
                <p:oleObj name="" r:id="rId1" imgW="596900" imgH="254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2362200"/>
                        <a:ext cx="127793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/>
          <p:nvPr/>
        </p:nvGraphicFramePr>
        <p:xfrm>
          <a:off x="2746375" y="3276600"/>
          <a:ext cx="34813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638300" imgH="457200" progId="Equation.DSMT4">
                  <p:embed/>
                </p:oleObj>
              </mc:Choice>
              <mc:Fallback>
                <p:oleObj name="" r:id="rId3" imgW="1638300" imgH="457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6375" y="3276600"/>
                        <a:ext cx="3481388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04800" y="73025"/>
            <a:ext cx="8382000" cy="1865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某化合物的分解是一级反应，该反应的活化能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=14.43×10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J.mol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。已知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557K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时该反应的速率常数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30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= 3.3×10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s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。现在要控制此反应在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分钟内转化率达到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90%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，试问反应温度应控制在多少度？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6075" y="1927225"/>
            <a:ext cx="5715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解：一级反应速率方程积分式为：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4400" y="2819400"/>
            <a:ext cx="7010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分钟转化率达到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的速率常数即为：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914400" y="4191000"/>
            <a:ext cx="5802313" cy="908050"/>
            <a:chOff x="914400" y="4335463"/>
            <a:chExt cx="5802313" cy="908050"/>
          </a:xfrm>
        </p:grpSpPr>
        <p:graphicFrame>
          <p:nvGraphicFramePr>
            <p:cNvPr id="16389" name="Object 4"/>
            <p:cNvGraphicFramePr/>
            <p:nvPr/>
          </p:nvGraphicFramePr>
          <p:xfrm>
            <a:off x="3876675" y="4335463"/>
            <a:ext cx="2840038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1332865" imgH="431800" progId="Equation.DSMT4">
                    <p:embed/>
                  </p:oleObj>
                </mc:Choice>
                <mc:Fallback>
                  <p:oleObj name="" r:id="rId5" imgW="1332865" imgH="431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6675" y="4335463"/>
                          <a:ext cx="2840038" cy="908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矩形 14"/>
            <p:cNvSpPr/>
            <p:nvPr/>
          </p:nvSpPr>
          <p:spPr>
            <a:xfrm>
              <a:off x="914400" y="4572000"/>
              <a:ext cx="296908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根据阿累尼乌斯公式</a:t>
              </a:r>
              <a:endParaRPr lang="zh-CN" altLang="en-US" sz="6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048000" y="6091238"/>
            <a:ext cx="18303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520K</a:t>
            </a:r>
            <a:endParaRPr lang="en-US" altLang="zh-CN" sz="6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11"/>
          <p:cNvGraphicFramePr/>
          <p:nvPr/>
        </p:nvGraphicFramePr>
        <p:xfrm>
          <a:off x="1598613" y="5057775"/>
          <a:ext cx="50307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2362200" imgH="457200" progId="Equation.DSMT4">
                  <p:embed/>
                </p:oleObj>
              </mc:Choice>
              <mc:Fallback>
                <p:oleObj name="" r:id="rId7" imgW="2362200" imgH="457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8613" y="5057775"/>
                        <a:ext cx="5030787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" name="Object 2"/>
          <p:cNvGraphicFramePr/>
          <p:nvPr/>
        </p:nvGraphicFramePr>
        <p:xfrm>
          <a:off x="2278063" y="1373188"/>
          <a:ext cx="43291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586865" imgH="431800" progId="Equation.DSMT4">
                  <p:embed/>
                </p:oleObj>
              </mc:Choice>
              <mc:Fallback>
                <p:oleObj name="" r:id="rId1" imgW="1586865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8063" y="1373188"/>
                        <a:ext cx="4329112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81000" y="887413"/>
            <a:ext cx="3667125" cy="584200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理想气体的</a:t>
            </a:r>
            <a:r>
              <a:rPr kumimoji="0" lang="el-GR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" name="Object 9"/>
          <p:cNvGraphicFramePr/>
          <p:nvPr/>
        </p:nvGraphicFramePr>
        <p:xfrm>
          <a:off x="2286000" y="2457450"/>
          <a:ext cx="43291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586865" imgH="431800" progId="Equation.DSMT4">
                  <p:embed/>
                </p:oleObj>
              </mc:Choice>
              <mc:Fallback>
                <p:oleObj name="" r:id="rId3" imgW="1586865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2457450"/>
                        <a:ext cx="4329113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81000" y="3625850"/>
            <a:ext cx="4038600" cy="584200"/>
          </a:xfrm>
          <a:prstGeom prst="rect">
            <a:avLst/>
          </a:prstGeom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固体、液体的</a:t>
            </a:r>
            <a:r>
              <a:rPr kumimoji="0" lang="el-GR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" name="Object 6"/>
          <p:cNvGraphicFramePr/>
          <p:nvPr/>
        </p:nvGraphicFramePr>
        <p:xfrm>
          <a:off x="2286000" y="4127500"/>
          <a:ext cx="426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663065" imgH="431800" progId="Equation.DSMT4">
                  <p:embed/>
                </p:oleObj>
              </mc:Choice>
              <mc:Fallback>
                <p:oleObj name="" r:id="rId5" imgW="1663065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4127500"/>
                        <a:ext cx="42672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24" grpId="1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457200" y="480060"/>
            <a:ext cx="8074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℃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101.3 kPa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1 mol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水凝固成冰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此过程 </a:t>
            </a:r>
            <a:r>
              <a:rPr kumimoji="0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873125" y="1156335"/>
            <a:ext cx="6629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恒温恒压可逆相变</a:t>
            </a:r>
            <a:r>
              <a:rPr kumimoji="0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endParaRPr kumimoji="0" lang="el-GR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81000" y="2015173"/>
            <a:ext cx="8534400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理想气体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过程</a:t>
            </a:r>
            <a:r>
              <a:rPr kumimoji="0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l-G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914400" y="2662873"/>
            <a:ext cx="41910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1480" y="3763010"/>
            <a:ext cx="8478520" cy="939800"/>
            <a:chOff x="648" y="4484"/>
            <a:chExt cx="13352" cy="1480"/>
          </a:xfrm>
        </p:grpSpPr>
        <p:sp>
          <p:nvSpPr>
            <p:cNvPr id="33794" name="Rectangle 7"/>
            <p:cNvSpPr/>
            <p:nvPr/>
          </p:nvSpPr>
          <p:spPr>
            <a:xfrm>
              <a:off x="648" y="4484"/>
              <a:ext cx="13352" cy="1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defTabSz="914400">
                <a:lnSpc>
                  <a:spcPct val="115000"/>
                </a:lnSpc>
                <a:tabLst>
                  <a:tab pos="457200" algn="l"/>
                </a:tabLst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25℃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</a:t>
              </a:r>
              <a:r>
                <a:rPr lang="en-US" altLang="zh-CN" baseline="-2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(s)+2C(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石墨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= 2CO(g)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defTabSz="914400">
                <a:lnSpc>
                  <a:spcPct val="115000"/>
                </a:lnSpc>
                <a:tabLst>
                  <a:tab pos="457200" algn="l"/>
                </a:tabLst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r>
                <a:rPr lang="en-US" altLang="zh-CN" dirty="0">
                  <a:solidFill>
                    <a:schemeClr val="tx1"/>
                  </a:solidFill>
                  <a:sym typeface="+mn-ea"/>
                </a:rPr>
                <a:t>℃</a:t>
              </a:r>
              <a:r>
                <a:rPr lang="zh-CN" altLang="en-US" dirty="0">
                  <a:solidFill>
                    <a:schemeClr val="tx1"/>
                  </a:solidFill>
                  <a:sym typeface="+mn-ea"/>
                </a:rPr>
                <a:t>时</a:t>
              </a:r>
              <a:r>
                <a:rPr lang="en-US" altLang="zh-CN" dirty="0">
                  <a:solidFill>
                    <a:schemeClr val="tx1"/>
                  </a:solidFill>
                  <a:sym typeface="+mn-ea"/>
                </a:rPr>
                <a:t>CO(g)</a:t>
              </a:r>
              <a:r>
                <a:rPr lang="zh-CN" altLang="en-US" dirty="0">
                  <a:solidFill>
                    <a:schemeClr val="tx1"/>
                  </a:solidFill>
                  <a:sym typeface="+mn-ea"/>
                </a:rPr>
                <a:t>的标准生成焓为</a:t>
              </a:r>
              <a:r>
                <a:rPr lang="en-US" altLang="zh-CN" u="sng" dirty="0">
                  <a:solidFill>
                    <a:schemeClr val="tx1"/>
                  </a:solidFill>
                  <a:sym typeface="+mn-ea"/>
                </a:rPr>
                <a:t>                       </a:t>
              </a:r>
              <a:r>
                <a:rPr lang="zh-CN" altLang="en-US" dirty="0">
                  <a:solidFill>
                    <a:schemeClr val="tx1"/>
                  </a:solidFill>
                  <a:sym typeface="+mn-ea"/>
                </a:rPr>
                <a:t>。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33795" name="Object 2"/>
            <p:cNvGraphicFramePr/>
            <p:nvPr/>
          </p:nvGraphicFramePr>
          <p:xfrm>
            <a:off x="8220" y="4567"/>
            <a:ext cx="4660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" imgW="1574800" imgH="241300" progId="Equation.DSMT4">
                    <p:embed/>
                  </p:oleObj>
                </mc:Choice>
                <mc:Fallback>
                  <p:oleObj name="" r:id="rId1" imgW="1574800" imgH="2413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220" y="4567"/>
                          <a:ext cx="4660" cy="7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890270" y="4785678"/>
            <a:ext cx="41910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-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110.52 kJ.mol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0" lang="en-US" sz="2400" b="1" i="0" u="none" strike="noStrike" kern="1200" cap="none" spc="0" normalizeH="0" baseline="30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bldLvl="0" animBg="1"/>
      <p:bldP spid="174086" grpId="0" bldLvl="0" animBg="1"/>
      <p:bldP spid="13327" grpId="0" bldLvl="0" animBg="1"/>
      <p:bldP spid="13327" grpId="1" animBg="1"/>
      <p:bldP spid="2" grpId="0" bldLvl="0" animBg="1"/>
      <p:bldP spid="10" grpId="0" bldLvl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2"/>
          <p:cNvSpPr/>
          <p:nvPr/>
        </p:nvSpPr>
        <p:spPr>
          <a:xfrm>
            <a:off x="457200" y="161925"/>
            <a:ext cx="81534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 mol N</a:t>
            </a:r>
            <a:r>
              <a:rPr lang="en-US" altLang="zh-CN" sz="2800" baseline="-2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 可看作理想气体 ) 在 0 ℃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，由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101.3 kPa 恒温可逆膨胀至224.0 dm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。试计算此过程的 Q、W、ΔU、ΔH、ΔA、ΔG、ΔS及ΔS(环境)。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/>
          <p:nvPr/>
        </p:nvSpPr>
        <p:spPr>
          <a:xfrm>
            <a:off x="533400" y="3298825"/>
            <a:ext cx="63246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理想气体恒温变化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Q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-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5.23 kJ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33400" y="1509713"/>
            <a:ext cx="6096000" cy="1020762"/>
            <a:chOff x="336" y="951"/>
            <a:chExt cx="3840" cy="643"/>
          </a:xfrm>
        </p:grpSpPr>
        <p:graphicFrame>
          <p:nvGraphicFramePr>
            <p:cNvPr id="2053" name="Object 5"/>
            <p:cNvGraphicFramePr/>
            <p:nvPr/>
          </p:nvGraphicFramePr>
          <p:xfrm>
            <a:off x="864" y="951"/>
            <a:ext cx="331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221230" imgH="431800" progId="Equation.DSMT4">
                    <p:embed/>
                  </p:oleObj>
                </mc:Choice>
                <mc:Fallback>
                  <p:oleObj name="" r:id="rId1" imgW="222123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64" y="951"/>
                          <a:ext cx="3312" cy="6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Rectangle 6"/>
            <p:cNvSpPr/>
            <p:nvPr/>
          </p:nvSpPr>
          <p:spPr>
            <a:xfrm>
              <a:off x="336" y="1050"/>
              <a:ext cx="52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解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0295" name="Object 7"/>
          <p:cNvGraphicFramePr/>
          <p:nvPr/>
        </p:nvGraphicFramePr>
        <p:xfrm>
          <a:off x="609600" y="2438400"/>
          <a:ext cx="8001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744595" imgH="431800" progId="Equation.DSMT4">
                  <p:embed/>
                </p:oleObj>
              </mc:Choice>
              <mc:Fallback>
                <p:oleObj name="" r:id="rId3" imgW="3744595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80010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6" name="Rectangle 8"/>
          <p:cNvSpPr/>
          <p:nvPr/>
        </p:nvSpPr>
        <p:spPr>
          <a:xfrm>
            <a:off x="609600" y="5775325"/>
            <a:ext cx="82296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- 273×19.2 = - 5.23×10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J = - 5.23 kJ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Δ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= - 5.23 kJ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533400" y="4248150"/>
            <a:ext cx="6248400" cy="898525"/>
            <a:chOff x="432" y="2890"/>
            <a:chExt cx="3936" cy="566"/>
          </a:xfrm>
        </p:grpSpPr>
        <p:graphicFrame>
          <p:nvGraphicFramePr>
            <p:cNvPr id="2052" name="Object 10"/>
            <p:cNvGraphicFramePr/>
            <p:nvPr/>
          </p:nvGraphicFramePr>
          <p:xfrm>
            <a:off x="1822" y="2890"/>
            <a:ext cx="2546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892300" imgH="419100" progId="Equation.DSMT4">
                    <p:embed/>
                  </p:oleObj>
                </mc:Choice>
                <mc:Fallback>
                  <p:oleObj name="" r:id="rId5" imgW="1892300" imgH="4191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2" y="2890"/>
                          <a:ext cx="2546" cy="5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Rectangle 11"/>
            <p:cNvSpPr/>
            <p:nvPr/>
          </p:nvSpPr>
          <p:spPr>
            <a:xfrm>
              <a:off x="432" y="2976"/>
              <a:ext cx="144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恒温可逆过程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0300" name="Object 12"/>
          <p:cNvGraphicFramePr/>
          <p:nvPr/>
        </p:nvGraphicFramePr>
        <p:xfrm>
          <a:off x="2743200" y="5089525"/>
          <a:ext cx="37433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751965" imgH="393700" progId="Equation.DSMT4">
                  <p:embed/>
                </p:oleObj>
              </mc:Choice>
              <mc:Fallback>
                <p:oleObj name="" r:id="rId7" imgW="1751965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5089525"/>
                        <a:ext cx="3743325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/>
      <p:bldP spid="1402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3400" y="26988"/>
            <a:ext cx="8134350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第二章  化学平衡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Group 26"/>
          <p:cNvGrpSpPr/>
          <p:nvPr/>
        </p:nvGrpSpPr>
        <p:grpSpPr>
          <a:xfrm>
            <a:off x="685800" y="4484688"/>
            <a:ext cx="7766050" cy="1125537"/>
            <a:chOff x="368" y="3235"/>
            <a:chExt cx="4892" cy="709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68" y="3344"/>
              <a:ext cx="2656" cy="39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温度对化学反应的影响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244" name="Object 5"/>
            <p:cNvGraphicFramePr>
              <a:graphicFrameLocks noChangeAspect="1"/>
            </p:cNvGraphicFramePr>
            <p:nvPr/>
          </p:nvGraphicFramePr>
          <p:xfrm>
            <a:off x="2773" y="3235"/>
            <a:ext cx="2487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688465" imgH="482600" progId="Equation.DSMT4">
                    <p:embed/>
                  </p:oleObj>
                </mc:Choice>
                <mc:Fallback>
                  <p:oleObj name="" r:id="rId1" imgW="1688465" imgH="482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73" y="3235"/>
                          <a:ext cx="2487" cy="7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6"/>
          <p:cNvGrpSpPr/>
          <p:nvPr/>
        </p:nvGrpSpPr>
        <p:grpSpPr>
          <a:xfrm>
            <a:off x="685800" y="815975"/>
            <a:ext cx="7248525" cy="715963"/>
            <a:chOff x="288" y="1775"/>
            <a:chExt cx="4566" cy="451"/>
          </a:xfrm>
        </p:grpSpPr>
        <p:graphicFrame>
          <p:nvGraphicFramePr>
            <p:cNvPr id="10246" name="Object 7"/>
            <p:cNvGraphicFramePr>
              <a:graphicFrameLocks noChangeAspect="1"/>
            </p:cNvGraphicFramePr>
            <p:nvPr/>
          </p:nvGraphicFramePr>
          <p:xfrm>
            <a:off x="2592" y="1872"/>
            <a:ext cx="226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536700" imgH="241300" progId="Equation.DSMT4">
                    <p:embed/>
                  </p:oleObj>
                </mc:Choice>
                <mc:Fallback>
                  <p:oleObj name="" r:id="rId3" imgW="1536700" imgH="2413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92" y="1872"/>
                          <a:ext cx="2262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2"/>
            <p:cNvSpPr/>
            <p:nvPr/>
          </p:nvSpPr>
          <p:spPr>
            <a:xfrm>
              <a:off x="288" y="1775"/>
              <a:ext cx="2736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266700">
                <a:lnSpc>
                  <a:spcPct val="14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化学反应等温方程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533400" y="2533650"/>
            <a:ext cx="8134350" cy="1287463"/>
            <a:chOff x="432" y="1946"/>
            <a:chExt cx="5124" cy="811"/>
          </a:xfrm>
        </p:grpSpPr>
        <p:graphicFrame>
          <p:nvGraphicFramePr>
            <p:cNvPr id="10249" name="Object 10"/>
            <p:cNvGraphicFramePr>
              <a:graphicFrameLocks noChangeAspect="1"/>
            </p:cNvGraphicFramePr>
            <p:nvPr/>
          </p:nvGraphicFramePr>
          <p:xfrm>
            <a:off x="2160" y="2403"/>
            <a:ext cx="17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1180465" imgH="241300" progId="Equation.DSMT4">
                    <p:embed/>
                  </p:oleObj>
                </mc:Choice>
                <mc:Fallback>
                  <p:oleObj name="" r:id="rId5" imgW="1180465" imgH="2413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0" y="2403"/>
                          <a:ext cx="1738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Rectangle 2"/>
            <p:cNvSpPr/>
            <p:nvPr/>
          </p:nvSpPr>
          <p:spPr>
            <a:xfrm>
              <a:off x="432" y="1946"/>
              <a:ext cx="5124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266700">
                <a:lnSpc>
                  <a:spcPct val="14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标准压力平衡常数与标准摩尔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Gibbs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函数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76200" y="1409700"/>
            <a:ext cx="4838700" cy="1243013"/>
            <a:chOff x="16" y="1184"/>
            <a:chExt cx="3048" cy="783"/>
          </a:xfrm>
        </p:grpSpPr>
        <p:sp>
          <p:nvSpPr>
            <p:cNvPr id="10252" name="Rectangle 2"/>
            <p:cNvSpPr/>
            <p:nvPr/>
          </p:nvSpPr>
          <p:spPr>
            <a:xfrm>
              <a:off x="16" y="1306"/>
              <a:ext cx="2000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266700">
                <a:lnSpc>
                  <a:spcPct val="14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标准平衡常数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53" name="Object 8"/>
            <p:cNvGraphicFramePr>
              <a:graphicFrameLocks noChangeAspect="1"/>
            </p:cNvGraphicFramePr>
            <p:nvPr/>
          </p:nvGraphicFramePr>
          <p:xfrm>
            <a:off x="1632" y="1184"/>
            <a:ext cx="1432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1167765" imgH="533400" progId="Equation.DSMT4">
                    <p:embed/>
                  </p:oleObj>
                </mc:Choice>
                <mc:Fallback>
                  <p:oleObj name="" r:id="rId7" imgW="1167765" imgH="5334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2" y="1184"/>
                          <a:ext cx="1432" cy="7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5"/>
          <p:cNvGrpSpPr/>
          <p:nvPr/>
        </p:nvGrpSpPr>
        <p:grpSpPr>
          <a:xfrm>
            <a:off x="419100" y="3732213"/>
            <a:ext cx="7658100" cy="758825"/>
            <a:chOff x="264" y="2730"/>
            <a:chExt cx="4824" cy="478"/>
          </a:xfrm>
        </p:grpSpPr>
        <p:sp>
          <p:nvSpPr>
            <p:cNvPr id="10255" name="Rectangle 2"/>
            <p:cNvSpPr/>
            <p:nvPr/>
          </p:nvSpPr>
          <p:spPr>
            <a:xfrm>
              <a:off x="264" y="2730"/>
              <a:ext cx="2352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266700">
                <a:lnSpc>
                  <a:spcPct val="14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反应方向判断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56" name="Object 17"/>
            <p:cNvGraphicFramePr>
              <a:graphicFrameLocks noChangeAspect="1"/>
            </p:cNvGraphicFramePr>
            <p:nvPr/>
          </p:nvGraphicFramePr>
          <p:xfrm>
            <a:off x="2088" y="2818"/>
            <a:ext cx="300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9" imgW="1854200" imgH="241300" progId="Equation.DSMT4">
                    <p:embed/>
                  </p:oleObj>
                </mc:Choice>
                <mc:Fallback>
                  <p:oleObj name="" r:id="rId9" imgW="1854200" imgH="2413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88" y="2818"/>
                          <a:ext cx="3000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8800" y="5553075"/>
            <a:ext cx="7924800" cy="625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压力及惰性组分对化学平衡的影响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23"/>
          <p:cNvGrpSpPr/>
          <p:nvPr/>
        </p:nvGrpSpPr>
        <p:grpSpPr>
          <a:xfrm>
            <a:off x="5054600" y="1435100"/>
            <a:ext cx="3937000" cy="1195388"/>
            <a:chOff x="2976" y="1200"/>
            <a:chExt cx="2480" cy="753"/>
          </a:xfrm>
        </p:grpSpPr>
        <p:graphicFrame>
          <p:nvGraphicFramePr>
            <p:cNvPr id="10259" name="Object 20"/>
            <p:cNvGraphicFramePr>
              <a:graphicFrameLocks noChangeAspect="1"/>
            </p:cNvGraphicFramePr>
            <p:nvPr/>
          </p:nvGraphicFramePr>
          <p:xfrm>
            <a:off x="4208" y="1200"/>
            <a:ext cx="1248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1040765" imgH="495300" progId="Equation.DSMT4">
                    <p:embed/>
                  </p:oleObj>
                </mc:Choice>
                <mc:Fallback>
                  <p:oleObj name="" r:id="rId11" imgW="1040765" imgH="4953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1200"/>
                          <a:ext cx="1248" cy="7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976" y="1347"/>
              <a:ext cx="1488" cy="39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标准压力商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0700" y="6105525"/>
            <a:ext cx="7924800" cy="63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真实气体的逸度平衡常数不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受压力的影响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6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836" name="Rectangle 52"/>
          <p:cNvSpPr>
            <a:spLocks noChangeArrowheads="1"/>
          </p:cNvSpPr>
          <p:nvPr/>
        </p:nvSpPr>
        <p:spPr bwMode="auto">
          <a:xfrm>
            <a:off x="381000" y="228600"/>
            <a:ext cx="8153400" cy="1420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理想气体化学反应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</a:t>
            </a:r>
            <a:r>
              <a:rPr kumimoji="0" lang="en-US" altLang="zh-CN" sz="24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½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SO</a:t>
            </a:r>
            <a:r>
              <a:rPr kumimoji="0" lang="en-US" altLang="zh-CN" sz="24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在温度为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的容器内达到平衡后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保持总压不变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通入不参与反应的惰性气体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是否影响平衡常数及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</a:t>
            </a:r>
            <a:r>
              <a:rPr kumimoji="0" lang="en-US" altLang="zh-CN" sz="2400" b="1" i="0" u="none" strike="noStrike" kern="1200" cap="none" spc="0" normalizeH="0" baseline="-2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产量？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" y="1670368"/>
            <a:ext cx="8153400" cy="977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不影响标准压力平衡常数，但影响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产量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- 0.5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 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，通入惰性气体将减少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</a:t>
            </a:r>
            <a:r>
              <a:rPr kumimoji="0" lang="en-US" altLang="zh-CN" sz="2400" b="1" i="0" u="none" strike="noStrike" kern="1200" cap="none" spc="0" normalizeH="0" baseline="-2000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的平衡产量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600" y="3405188"/>
            <a:ext cx="7848600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298 K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(g)→2NO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(g)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400" b="1" i="0" u="none" strike="noStrike" kern="1200" cap="none" spc="0" normalizeH="0" baseline="4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ө</a:t>
            </a:r>
            <a:r>
              <a:rPr kumimoji="0" lang="en-US" altLang="zh-CN" sz="2400" b="1" i="0" u="none" strike="noStrike" kern="1200" cap="none" spc="0" normalizeH="0" baseline="-2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0.113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。当系统中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(N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(NO</a:t>
            </a:r>
            <a:r>
              <a:rPr kumimoji="0" lang="en-US" altLang="zh-CN" sz="2400" b="1" i="0" u="none" strike="noStrike" kern="1200" cap="none" spc="0" normalizeH="0" baseline="-2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1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kPa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反应</a:t>
            </a: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已达平衡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B.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正向进行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逆向进行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无法确定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8000" y="4894263"/>
            <a:ext cx="8305800" cy="1254125"/>
            <a:chOff x="336" y="1226"/>
            <a:chExt cx="5232" cy="79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36" y="1488"/>
              <a:ext cx="5232" cy="3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答案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 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70" name="Object 7"/>
            <p:cNvGraphicFramePr>
              <a:graphicFrameLocks noChangeAspect="1"/>
            </p:cNvGraphicFramePr>
            <p:nvPr/>
          </p:nvGraphicFramePr>
          <p:xfrm>
            <a:off x="1296" y="1226"/>
            <a:ext cx="3216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2273300" imgH="558800" progId="Equation.DSMT4">
                    <p:embed/>
                  </p:oleObj>
                </mc:Choice>
                <mc:Fallback>
                  <p:oleObj name="" r:id="rId1" imgW="2273300" imgH="558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6" y="1226"/>
                          <a:ext cx="3216" cy="7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6" grpId="0" bldLvl="0" animBg="1"/>
      <p:bldP spid="118836" grpId="1" animBg="1"/>
      <p:bldP spid="2" grpId="0" bldLvl="0" animBg="1"/>
      <p:bldP spid="5" grpId="0" bldLvl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0" name="Rectangle 31"/>
          <p:cNvSpPr/>
          <p:nvPr/>
        </p:nvSpPr>
        <p:spPr>
          <a:xfrm>
            <a:off x="57150" y="228600"/>
            <a:ext cx="8858250" cy="1384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542925" eaLnBrk="0" hangingPunct="0">
              <a:lnSpc>
                <a:spcPct val="150000"/>
              </a:lnSpc>
              <a:spcAft>
                <a:spcPct val="600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已知反应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+ 3H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= 2NH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 </a:t>
            </a:r>
            <a:r>
              <a:rPr lang="el-GR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&lt;0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，要提高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的产率，应该采取哪些措施？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95275" y="1568450"/>
            <a:ext cx="876300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答案：降低温度；提高压力；减少惰性气体量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/>
      <p:bldP spid="2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81000" y="45085"/>
            <a:ext cx="844677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工业上采用乙苯脱氢的方法制取苯乙烯：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           C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(g)  =  C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CH=CH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(g) + 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(g)   </a:t>
            </a:r>
            <a:endParaRPr lang="en-US" sz="2800" i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900K</a:t>
            </a: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时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原料气为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56.38 kPa</a:t>
            </a: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的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纯乙苯蒸气，反应平衡时测得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总压为100 kPa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。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试计算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900 K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该反应的</a:t>
            </a:r>
            <a:r>
              <a:rPr lang="en-US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800" i="1" baseline="-250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800" baseline="400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θ</a:t>
            </a: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、Δ</a:t>
            </a:r>
            <a:r>
              <a:rPr lang="en-US" altLang="zh-CN" sz="2800" baseline="-250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2800" baseline="400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800" baseline="-250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m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及平衡转化率。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00" y="2310130"/>
            <a:ext cx="836231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7970"/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解：设乙苯平衡转化率为</a:t>
            </a:r>
            <a:r>
              <a:rPr lang="en-US" sz="2800" i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α</a:t>
            </a:r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，平衡关系如下：</a:t>
            </a:r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         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(g)  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＝  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CH=CH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(g) + H</a:t>
            </a:r>
            <a:r>
              <a:rPr lang="en-US" sz="2800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(g)</a:t>
            </a:r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开始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         56.38kPa</a:t>
            </a:r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0            0          </a:t>
            </a:r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平衡时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56.38 - </a:t>
            </a:r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                    </a:t>
            </a:r>
            <a:r>
              <a:rPr lang="en-US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                      </a:t>
            </a:r>
            <a:r>
              <a:rPr lang="en-US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5670" y="4194175"/>
            <a:ext cx="76847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总压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总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) = 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56.38 - </a:t>
            </a:r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 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= 56.38 + </a:t>
            </a:r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=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100 kPa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4235" y="4785360"/>
            <a:ext cx="405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i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=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100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- 56.38 = 43.62</a:t>
            </a:r>
            <a:r>
              <a:rPr 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kPa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10490" y="5285105"/>
            <a:ext cx="8763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7970"/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平衡分压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12.76kPa</a:t>
            </a:r>
            <a:r>
              <a:rPr lang="en-US" sz="28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          43.62kPa          43.62kPa</a:t>
            </a: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10256" name="Object 17"/>
          <p:cNvGraphicFramePr>
            <a:graphicFrameLocks noChangeAspect="1"/>
          </p:cNvGraphicFramePr>
          <p:nvPr/>
        </p:nvGraphicFramePr>
        <p:xfrm>
          <a:off x="1388110" y="5715318"/>
          <a:ext cx="4273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663700" imgH="419100" progId="Equation.DSMT4">
                  <p:embed/>
                </p:oleObj>
              </mc:Choice>
              <mc:Fallback>
                <p:oleObj name="" r:id="rId1" imgW="1663700" imgH="419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8110" y="5715318"/>
                        <a:ext cx="427355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4" grpId="0"/>
      <p:bldP spid="5" grpId="0"/>
      <p:bldP spid="6" grpId="0"/>
      <p:bldP spid="100" grpId="1"/>
      <p:bldP spid="3" grpId="1"/>
      <p:bldP spid="4" grpId="1"/>
      <p:bldP spid="5" grpId="1"/>
      <p:bldP spid="6" grpId="1"/>
    </p:bldLst>
  </p:timing>
</p:sld>
</file>

<file path=ppt/tags/tag1.xml><?xml version="1.0" encoding="utf-8"?>
<p:tagLst xmlns:p="http://schemas.openxmlformats.org/presentationml/2006/main">
  <p:tag name="COMMONDATA" val="eyJoZGlkIjoiMmNjNTBjMmY5YTU0YjYwZDE3MjRhNDU4MjdkYTZkYj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4757</Words>
  <Application>WPS 演示</Application>
  <PresentationFormat>全屏显示(4:3)</PresentationFormat>
  <Paragraphs>274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51</vt:i4>
      </vt:variant>
      <vt:variant>
        <vt:lpstr>幻灯片标题</vt:lpstr>
      </vt:variant>
      <vt:variant>
        <vt:i4>25</vt:i4>
      </vt:variant>
    </vt:vector>
  </HeadingPairs>
  <TitlesOfParts>
    <vt:vector size="8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130</cp:revision>
  <dcterms:created xsi:type="dcterms:W3CDTF">2021-12-12T13:32:00Z</dcterms:created>
  <dcterms:modified xsi:type="dcterms:W3CDTF">2022-06-23T02:54:06Z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F2916EE21A17458CB05BE13777D2AE43</vt:lpwstr>
  </property>
  <property fmtid="{D5CDD505-2E9C-101B-9397-08002B2CF9AE}" pid="4" name="KSOProductBuildVer">
    <vt:lpwstr>2052-11.1.0.11744</vt:lpwstr>
  </property>
</Properties>
</file>