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5"/>
  </p:notesMasterIdLst>
  <p:sldIdLst>
    <p:sldId id="256" r:id="rId3"/>
    <p:sldId id="257" r:id="rId4"/>
    <p:sldId id="270" r:id="rId5"/>
    <p:sldId id="266" r:id="rId6"/>
    <p:sldId id="261" r:id="rId7"/>
    <p:sldId id="26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304" r:id="rId22"/>
    <p:sldId id="271" r:id="rId23"/>
    <p:sldId id="273" r:id="rId24"/>
    <p:sldId id="263" r:id="rId25"/>
    <p:sldId id="274" r:id="rId26"/>
    <p:sldId id="264" r:id="rId27"/>
    <p:sldId id="302" r:id="rId28"/>
    <p:sldId id="265" r:id="rId29"/>
    <p:sldId id="276" r:id="rId30"/>
    <p:sldId id="277" r:id="rId31"/>
    <p:sldId id="278" r:id="rId32"/>
    <p:sldId id="259" r:id="rId33"/>
    <p:sldId id="303" r:id="rId3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  <a:srgbClr val="993366"/>
    <a:srgbClr val="FF66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45043EE-DD84-41D4-8E39-CC0FF2FEDEFD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45866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58751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  <a:t>24</a:t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039981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  <a:t>25</a:t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5762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  <a:t>27</a:t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311523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  <a:t>28</a:t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54754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  <a:t>29</a:t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04036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  <a:t>30</a:t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11448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  <a:t>31</a:t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56158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  <a:t>32</a:t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1562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  <a:t>2</a:t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717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83170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  <a:t>4</a:t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16788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  <a:t>5</a:t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1229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02256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  <a:t>6</a:t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143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666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19</a:t>
            </a:fld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61055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  <a:t>21</a:t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069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  <a:t>22</a:t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75066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  <a:t>23</a:t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4388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1" name="Group 3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54" name="Group 6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42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2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3D10D-2B3B-4BBC-99B6-2A7932796F18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991335-9DDE-4847-A4D2-481B488716D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991335-9DDE-4847-A4D2-481B488716D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1" name="Group 3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54" name="Group 6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42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2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3D10D-2B3B-4BBC-99B6-2A7932796F18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991335-9DDE-4847-A4D2-481B488716D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991335-9DDE-4847-A4D2-481B488716D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991335-9DDE-4847-A4D2-481B488716D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991335-9DDE-4847-A4D2-481B488716D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991335-9DDE-4847-A4D2-481B488716D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991335-9DDE-4847-A4D2-481B488716D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991335-9DDE-4847-A4D2-481B488716D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991335-9DDE-4847-A4D2-481B488716D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991335-9DDE-4847-A4D2-481B488716D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991335-9DDE-4847-A4D2-481B488716D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991335-9DDE-4847-A4D2-481B488716D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991335-9DDE-4847-A4D2-481B488716D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991335-9DDE-4847-A4D2-481B488716D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991335-9DDE-4847-A4D2-481B488716D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991335-9DDE-4847-A4D2-481B488716D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991335-9DDE-4847-A4D2-481B488716D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991335-9DDE-4847-A4D2-481B488716D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991335-9DDE-4847-A4D2-481B488716D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9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4" name="Rectangle 10"/>
          <p:cNvSpPr>
            <a:spLocks noGrp="1"/>
          </p:cNvSpPr>
          <p:nvPr>
            <p:ph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991335-9DDE-4847-A4D2-481B488716D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9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4" name="Rectangle 10"/>
          <p:cNvSpPr>
            <a:spLocks noGrp="1"/>
          </p:cNvSpPr>
          <p:nvPr>
            <p:ph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991335-9DDE-4847-A4D2-481B488716D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>
              <a:buClrTx/>
              <a:buSzTx/>
              <a:buFontTx/>
            </a:pPr>
            <a:r>
              <a:rPr lang="zh-CN" altLang="en-US" dirty="0">
                <a:latin typeface="+mj-lt"/>
                <a:ea typeface="+mj-ea"/>
                <a:cs typeface="+mj-cs"/>
              </a:rPr>
              <a:t>编译原理课程设计</a:t>
            </a:r>
          </a:p>
        </p:txBody>
      </p:sp>
      <p:sp>
        <p:nvSpPr>
          <p:cNvPr id="4098" name="Rectangle 3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buSzPct val="60000"/>
            </a:pPr>
            <a:endParaRPr lang="en-US" altLang="zh-CN" dirty="0">
              <a:latin typeface="+mn-lt"/>
              <a:ea typeface="+mn-ea"/>
              <a:cs typeface="+mn-cs"/>
            </a:endParaRPr>
          </a:p>
          <a:p>
            <a:pPr eaLnBrk="1" hangingPunct="1">
              <a:buSzPct val="60000"/>
            </a:pPr>
            <a:r>
              <a:rPr lang="en-US" altLang="zh-CN" dirty="0">
                <a:latin typeface="+mn-lt"/>
                <a:ea typeface="+mn-ea"/>
                <a:cs typeface="+mn-cs"/>
              </a:rPr>
              <a:t>2022</a:t>
            </a:r>
            <a:r>
              <a:rPr lang="zh-CN" altLang="en-US" dirty="0">
                <a:latin typeface="+mn-lt"/>
                <a:ea typeface="+mn-ea"/>
                <a:cs typeface="+mn-cs"/>
              </a:rPr>
              <a:t>年</a:t>
            </a:r>
            <a:r>
              <a:rPr lang="en-US" altLang="zh-CN" dirty="0">
                <a:latin typeface="+mn-lt"/>
                <a:ea typeface="+mn-ea"/>
                <a:cs typeface="+mn-cs"/>
              </a:rPr>
              <a:t>3</a:t>
            </a:r>
            <a:r>
              <a:rPr lang="zh-CN" altLang="en-US" dirty="0">
                <a:latin typeface="+mn-lt"/>
                <a:ea typeface="+mn-ea"/>
                <a:cs typeface="+mn-cs"/>
              </a:rPr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175" y="0"/>
            <a:ext cx="9372600" cy="6597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12)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TypeName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::= 	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BaseType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13)	          	         		|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StructureType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14)		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ID		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15)	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BaseType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::=	INTEGER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16)			             | CHAR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17)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StructureType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::= 	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ArrayType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18)	                 		|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RecType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	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19)	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ArrayType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::=	ARRAY [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low..top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] OF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BaseType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20)	Low          	::=  	INTC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21)Top             	::=	INTC   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22)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RecType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::=	RECORD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FieldDecList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END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23)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FieldDecList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::=	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BaseType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IdList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;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FieldDecMore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24)	                   		|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ArrayType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IdList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;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FieldDecMore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25)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FieldDecMore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::=	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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26)				|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FieldDecList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"/>
          <p:cNvSpPr>
            <a:spLocks noGrp="1"/>
          </p:cNvSpPr>
          <p:nvPr>
            <p:ph idx="1"/>
          </p:nvPr>
        </p:nvSpPr>
        <p:spPr>
          <a:xfrm>
            <a:off x="0" y="260350"/>
            <a:ext cx="9448800" cy="6597650"/>
          </a:xfrm>
        </p:spPr>
        <p:txBody>
          <a:bodyPr vert="horz" wrap="square" lIns="91440" tIns="45720" rIns="91440" bIns="45720" anchor="t" anchorCtr="0"/>
          <a:lstStyle/>
          <a:p>
            <a:pPr marL="609600" indent="-609600">
              <a:buFontTx/>
              <a:buNone/>
            </a:pPr>
            <a:r>
              <a:rPr lang="en-US" altLang="zh-CN" sz="2400" b="1" dirty="0"/>
              <a:t>27)	IdList		::= 	ID  IdMore				</a:t>
            </a:r>
          </a:p>
          <a:p>
            <a:pPr marL="609600" indent="-609600">
              <a:buFontTx/>
              <a:buNone/>
            </a:pPr>
            <a:r>
              <a:rPr lang="en-US" altLang="zh-CN" sz="2400" b="1" dirty="0"/>
              <a:t>28)	IdMore		::=	 </a:t>
            </a:r>
            <a:r>
              <a:rPr lang="en-US" altLang="zh-CN" sz="2400" b="1" dirty="0">
                <a:sym typeface="Symbol" panose="05050102010706020507" pitchFamily="18" charset="2"/>
              </a:rPr>
              <a:t>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b="1" dirty="0"/>
              <a:t> 					</a:t>
            </a:r>
          </a:p>
          <a:p>
            <a:pPr marL="609600" indent="-609600">
              <a:buFontTx/>
              <a:buNone/>
            </a:pPr>
            <a:r>
              <a:rPr lang="en-US" altLang="zh-CN" sz="2400" b="1" dirty="0"/>
              <a:t>29)					| , IdList </a:t>
            </a:r>
            <a:r>
              <a:rPr lang="zh-CN" altLang="en-US" sz="2400" b="1" dirty="0"/>
              <a:t> </a:t>
            </a:r>
          </a:p>
          <a:p>
            <a:pPr marL="609600" indent="-609600">
              <a:buFontTx/>
              <a:buNone/>
            </a:pPr>
            <a:r>
              <a:rPr lang="en-US" altLang="zh-CN" sz="2400" b="1" dirty="0"/>
              <a:t>30)	VarDec		::=	 </a:t>
            </a:r>
            <a:r>
              <a:rPr lang="en-US" altLang="zh-CN" sz="2400" b="1" dirty="0">
                <a:sym typeface="Symbol" panose="05050102010706020507" pitchFamily="18" charset="2"/>
              </a:rPr>
              <a:t></a:t>
            </a:r>
            <a:r>
              <a:rPr lang="en-US" altLang="zh-CN" sz="2400" dirty="0"/>
              <a:t> </a:t>
            </a:r>
            <a:r>
              <a:rPr lang="en-US" altLang="zh-CN" sz="2400" b="1" dirty="0"/>
              <a:t>			  	</a:t>
            </a:r>
          </a:p>
          <a:p>
            <a:pPr marL="609600" indent="-609600">
              <a:buFontTx/>
              <a:buNone/>
            </a:pPr>
            <a:r>
              <a:rPr lang="en-US" altLang="zh-CN" sz="2400" b="1" dirty="0"/>
              <a:t>31)                	 		| VarDeclaration			</a:t>
            </a:r>
          </a:p>
          <a:p>
            <a:pPr marL="609600" indent="-609600">
              <a:buFontTx/>
              <a:buNone/>
            </a:pPr>
            <a:r>
              <a:rPr lang="en-US" altLang="zh-CN" sz="2400" b="1" dirty="0"/>
              <a:t>32)	VarDeclaration	::=	VAR  VarDecList			</a:t>
            </a:r>
          </a:p>
          <a:p>
            <a:pPr marL="609600" indent="-609600">
              <a:buFontTx/>
              <a:buNone/>
            </a:pPr>
            <a:r>
              <a:rPr lang="en-US" altLang="zh-CN" sz="2400" b="1" dirty="0"/>
              <a:t>33)	VarDecList ::= TypeName	VarIdList ;  VarDecMore</a:t>
            </a:r>
          </a:p>
          <a:p>
            <a:pPr marL="609600" indent="-609600">
              <a:buFontTx/>
              <a:buNone/>
            </a:pPr>
            <a:r>
              <a:rPr lang="en-US" altLang="zh-CN" sz="2400" b="1" dirty="0"/>
              <a:t>34)	VarDecMore	::= 	 </a:t>
            </a:r>
            <a:r>
              <a:rPr lang="en-US" altLang="zh-CN" sz="2400" b="1" dirty="0">
                <a:sym typeface="Symbol" panose="05050102010706020507" pitchFamily="18" charset="2"/>
              </a:rPr>
              <a:t>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b="1" dirty="0"/>
              <a:t> 				</a:t>
            </a:r>
          </a:p>
          <a:p>
            <a:pPr marL="609600" indent="-609600">
              <a:buFontTx/>
              <a:buNone/>
            </a:pPr>
            <a:r>
              <a:rPr lang="en-US" altLang="zh-CN" sz="2400" b="1" dirty="0"/>
              <a:t>35</a:t>
            </a:r>
            <a:r>
              <a:rPr lang="zh-CN" altLang="en-US" sz="2400" b="1" dirty="0"/>
              <a:t>）                   		</a:t>
            </a:r>
            <a:r>
              <a:rPr lang="en-US" altLang="zh-CN" sz="2400" b="1" dirty="0"/>
              <a:t>|VarDecList</a:t>
            </a:r>
          </a:p>
          <a:p>
            <a:pPr marL="609600" indent="-609600">
              <a:buFontTx/>
              <a:buNone/>
            </a:pPr>
            <a:r>
              <a:rPr lang="en-US" altLang="zh-CN" sz="2400" b="1" dirty="0"/>
              <a:t>36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VarIdList	::=	id  VarIdMore	</a:t>
            </a:r>
          </a:p>
          <a:p>
            <a:pPr marL="609600" indent="-609600">
              <a:buFontTx/>
              <a:buNone/>
            </a:pPr>
            <a:r>
              <a:rPr lang="en-US" altLang="zh-CN" sz="2400" b="1" dirty="0"/>
              <a:t>37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VarIdMore	::=	 </a:t>
            </a:r>
            <a:r>
              <a:rPr lang="en-US" altLang="zh-CN" sz="2400" b="1" dirty="0">
                <a:sym typeface="Symbol" panose="05050102010706020507" pitchFamily="18" charset="2"/>
              </a:rPr>
              <a:t>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b="1" dirty="0"/>
              <a:t> 				</a:t>
            </a:r>
          </a:p>
          <a:p>
            <a:pPr marL="609600" indent="-609600">
              <a:buFontTx/>
              <a:buNone/>
            </a:pPr>
            <a:r>
              <a:rPr lang="en-US" altLang="zh-CN" sz="2400" b="1" dirty="0"/>
              <a:t>38</a:t>
            </a:r>
            <a:r>
              <a:rPr lang="zh-CN" altLang="en-US" sz="2400" b="1" dirty="0"/>
              <a:t>）                    		</a:t>
            </a:r>
            <a:r>
              <a:rPr lang="en-US" altLang="zh-CN" sz="2400" b="1" dirty="0"/>
              <a:t>| , VarIdList					</a:t>
            </a:r>
            <a:endParaRPr lang="zh-CN" altLang="en-US" sz="2400" b="1" dirty="0"/>
          </a:p>
          <a:p>
            <a:pPr marL="609600" indent="-609600">
              <a:buClr>
                <a:srgbClr val="FFFF66"/>
              </a:buClr>
              <a:buFont typeface="Wingdings 2" pitchFamily="18" charset="2"/>
              <a:buNone/>
            </a:pPr>
            <a:endParaRPr lang="en-US" altLang="zh-CN" sz="2400" b="1" dirty="0">
              <a:solidFill>
                <a:srgbClr val="FFFFCC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329"/>
          <p:cNvSpPr>
            <a:spLocks noGrp="1"/>
          </p:cNvSpPr>
          <p:nvPr>
            <p:ph idx="1"/>
          </p:nvPr>
        </p:nvSpPr>
        <p:spPr>
          <a:xfrm>
            <a:off x="179388" y="260350"/>
            <a:ext cx="10260012" cy="6597650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  <a:buFontTx/>
              <a:buNone/>
            </a:pPr>
            <a:endParaRPr lang="zh-CN" altLang="en-US" sz="28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39)	ProcDec	::=	 </a:t>
            </a:r>
            <a:r>
              <a:rPr lang="en-US" altLang="zh-CN" sz="2800" b="1" dirty="0">
                <a:sym typeface="Symbol" panose="05050102010706020507" pitchFamily="18" charset="2"/>
              </a:rPr>
              <a:t>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b="1" dirty="0"/>
              <a:t> 			  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40)	                   	 | ProcDeclaration		  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41)ProcDeclaration::=	PROCEDURE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					ProcName ( ParamList ) 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					ProcDecPart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					ProcBody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					ProcDecMore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42) ProcDecMore::=	</a:t>
            </a:r>
            <a:r>
              <a:rPr lang="en-US" altLang="zh-CN" sz="2800" b="1" dirty="0">
                <a:sym typeface="Symbol" panose="05050102010706020507" pitchFamily="18" charset="2"/>
              </a:rPr>
              <a:t>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b="1" dirty="0"/>
              <a:t> 			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43)				| ProcDeclaration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44) ProcName	 ::=	ID	</a:t>
            </a:r>
            <a:r>
              <a:rPr lang="en-US" altLang="zh-CN" b="1" dirty="0"/>
              <a:t>		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Grp="1" noChangeArrowheads="1"/>
          </p:cNvSpPr>
          <p:nvPr>
            <p:ph idx="1"/>
          </p:nvPr>
        </p:nvSpPr>
        <p:spPr>
          <a:xfrm>
            <a:off x="0" y="188913"/>
            <a:ext cx="9144000" cy="66690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45)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ParamList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::=	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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			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46)                     		|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ParamDecList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47)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ParamDecList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::=	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ParamMore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48)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ParamMore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::=	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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			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49)				| ;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ParamDecList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50)	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::=	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TypeName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FormList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51)	                    		| VAR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TypeName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FormList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52)	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FormList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::= 	ID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FidMore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53)	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FidMore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::=	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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	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54)	                    		| ,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FormList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9"/>
          <p:cNvSpPr txBox="1"/>
          <p:nvPr/>
        </p:nvSpPr>
        <p:spPr>
          <a:xfrm>
            <a:off x="539750" y="333375"/>
            <a:ext cx="80645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endParaRPr lang="zh-CN" altLang="en-US" sz="3200" dirty="0">
              <a:solidFill>
                <a:srgbClr val="FFFF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0" name="Rectangle 10"/>
          <p:cNvSpPr>
            <a:spLocks noGrp="1"/>
          </p:cNvSpPr>
          <p:nvPr>
            <p:ph idx="1"/>
          </p:nvPr>
        </p:nvSpPr>
        <p:spPr>
          <a:xfrm>
            <a:off x="179388" y="333375"/>
            <a:ext cx="8964612" cy="6524625"/>
          </a:xfrm>
        </p:spPr>
        <p:txBody>
          <a:bodyPr vert="horz" wrap="square" lIns="91440" tIns="45720" rIns="91440" bIns="45720" anchor="t" anchorCtr="0"/>
          <a:lstStyle/>
          <a:p>
            <a:pPr>
              <a:buFontTx/>
              <a:buNone/>
            </a:pPr>
            <a:endParaRPr lang="zh-CN" altLang="en-US" sz="2800" b="1" dirty="0"/>
          </a:p>
          <a:p>
            <a:pPr>
              <a:buFontTx/>
              <a:buNone/>
            </a:pPr>
            <a:r>
              <a:rPr lang="en-US" altLang="zh-CN" sz="2800" b="1" dirty="0"/>
              <a:t>55)	ProcDecPart	::=	DeclarePart   </a:t>
            </a:r>
          </a:p>
          <a:p>
            <a:pPr>
              <a:buFontTx/>
              <a:buNone/>
            </a:pPr>
            <a:endParaRPr lang="zh-CN" altLang="en-US" sz="2800" b="1" dirty="0"/>
          </a:p>
          <a:p>
            <a:pPr>
              <a:buFontTx/>
              <a:buNone/>
            </a:pPr>
            <a:r>
              <a:rPr lang="en-US" altLang="zh-CN" sz="2800" b="1" dirty="0"/>
              <a:t>56)	ProcBody		::=	ProgramBody	</a:t>
            </a:r>
          </a:p>
          <a:p>
            <a:pPr>
              <a:buFontTx/>
              <a:buNone/>
            </a:pPr>
            <a:endParaRPr lang="zh-CN" altLang="en-US" sz="2800" b="1" dirty="0"/>
          </a:p>
          <a:p>
            <a:pPr>
              <a:buFontTx/>
              <a:buNone/>
            </a:pPr>
            <a:r>
              <a:rPr lang="en-US" altLang="zh-CN" sz="2800" b="1" dirty="0"/>
              <a:t>57)ProgramBody	::=	BEGIN  StmList END</a:t>
            </a:r>
          </a:p>
          <a:p>
            <a:pPr>
              <a:buFontTx/>
              <a:buNone/>
            </a:pPr>
            <a:endParaRPr lang="zh-CN" altLang="en-US" sz="2800" b="1" dirty="0"/>
          </a:p>
          <a:p>
            <a:pPr>
              <a:buFontTx/>
              <a:buNone/>
            </a:pPr>
            <a:r>
              <a:rPr lang="en-US" altLang="zh-CN" sz="2800" b="1" dirty="0"/>
              <a:t>58)	StmList		::=	Stm		StmMore	</a:t>
            </a:r>
          </a:p>
          <a:p>
            <a:pPr>
              <a:buFontTx/>
              <a:buNone/>
            </a:pPr>
            <a:r>
              <a:rPr lang="en-US" altLang="zh-CN" sz="2800" b="1" dirty="0"/>
              <a:t>59)	StmMore		::=	 </a:t>
            </a:r>
            <a:r>
              <a:rPr lang="en-US" altLang="zh-CN" sz="2800" b="1" dirty="0">
                <a:sym typeface="Symbol" panose="05050102010706020507" pitchFamily="18" charset="2"/>
              </a:rPr>
              <a:t>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dirty="0"/>
              <a:t> </a:t>
            </a:r>
            <a:r>
              <a:rPr lang="en-US" altLang="zh-CN" sz="2800" b="1" dirty="0"/>
              <a:t>		</a:t>
            </a:r>
          </a:p>
          <a:p>
            <a:pPr>
              <a:buFontTx/>
              <a:buNone/>
            </a:pPr>
            <a:r>
              <a:rPr lang="en-US" altLang="zh-CN" sz="2800" b="1" dirty="0"/>
              <a:t>60)	 				| ;  StmList</a:t>
            </a:r>
            <a:r>
              <a:rPr lang="en-US" altLang="zh-CN" b="1" dirty="0"/>
              <a:t>	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0"/>
            <a:ext cx="8713788" cy="6858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61)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Stm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		::=	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ConditionalStm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62)					|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LoopStm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			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63)					|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InputStm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	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64)					|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OutputStm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		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65)					|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ReturnStm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		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66)					| ID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AssCall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	 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67)	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AssCall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	::=  	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AssignmentRest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		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68)	                    		|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CallStmRest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			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69)	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AssignmentRest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	::=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VariMore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	:=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Exp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	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70)	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ConditionalStm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	::=	IF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RelExp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THEN 					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StmList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ELSE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StmList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 FI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88913"/>
            <a:ext cx="8713788" cy="56784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71)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LoopStm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::=	WHILE  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RelExp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StmList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ENDWH				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72)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InputStm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::=	READ ( Invar) 	</a:t>
            </a:r>
          </a:p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73)Invar 		::=   ID			</a:t>
            </a:r>
          </a:p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74)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OutputStm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::=	WRITE( 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</a:t>
            </a:r>
          </a:p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75)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ReturnStm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::=	RETURN ( 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		</a:t>
            </a:r>
          </a:p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76)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CallStmRest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::=	( 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ActParamList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	</a:t>
            </a:r>
          </a:p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77)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ActParamList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::=	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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	</a:t>
            </a:r>
          </a:p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78)                   		 | 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ActParamMore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79)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ActParamMore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::=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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		</a:t>
            </a:r>
          </a:p>
          <a:p>
            <a:pPr marL="381000" marR="0" lvl="0" indent="-3810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80)	                 		| ,  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ActParamList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3"/>
          <p:cNvSpPr>
            <a:spLocks noGrp="1"/>
          </p:cNvSpPr>
          <p:nvPr>
            <p:ph idx="1"/>
          </p:nvPr>
        </p:nvSpPr>
        <p:spPr>
          <a:xfrm>
            <a:off x="179388" y="188913"/>
            <a:ext cx="8713787" cy="6408737"/>
          </a:xfrm>
        </p:spPr>
        <p:txBody>
          <a:bodyPr vert="horz" wrap="square" lIns="91440" tIns="45720" rIns="91440" bIns="45720" anchor="t" anchorCtr="0"/>
          <a:lstStyle/>
          <a:p>
            <a:pPr>
              <a:buFontTx/>
              <a:buNone/>
            </a:pPr>
            <a:r>
              <a:rPr lang="en-US" altLang="zh-CN" sz="2800" b="1" dirty="0"/>
              <a:t>81)RelExp	::=  Exp  OtherRelE</a:t>
            </a:r>
          </a:p>
          <a:p>
            <a:pPr>
              <a:buFontTx/>
              <a:buNone/>
            </a:pPr>
            <a:r>
              <a:rPr lang="en-US" altLang="zh-CN" sz="2800" b="1" dirty="0"/>
              <a:t>82)OtherRelE	::=  CmpOp   Exp 		</a:t>
            </a:r>
          </a:p>
          <a:p>
            <a:pPr>
              <a:buFontTx/>
              <a:buNone/>
            </a:pPr>
            <a:r>
              <a:rPr lang="en-US" altLang="zh-CN" sz="2800" b="1" dirty="0"/>
              <a:t>83)Exp		::=  Term   OtherTerm</a:t>
            </a:r>
          </a:p>
          <a:p>
            <a:pPr>
              <a:buFontTx/>
              <a:buNone/>
            </a:pPr>
            <a:r>
              <a:rPr lang="en-US" altLang="zh-CN" sz="2800" b="1" dirty="0"/>
              <a:t>84)OtherTerm	::=  </a:t>
            </a:r>
            <a:r>
              <a:rPr lang="en-US" altLang="zh-CN" b="1" dirty="0">
                <a:sym typeface="Symbol" panose="05050102010706020507" pitchFamily="18" charset="2"/>
              </a:rPr>
              <a:t>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sz="2800" b="1" dirty="0"/>
              <a:t> 		            </a:t>
            </a:r>
          </a:p>
          <a:p>
            <a:pPr>
              <a:buFontTx/>
              <a:buNone/>
            </a:pPr>
            <a:r>
              <a:rPr lang="en-US" altLang="zh-CN" sz="2800" b="1" dirty="0"/>
              <a:t>85)	                     	      | AddOp   Exp</a:t>
            </a:r>
          </a:p>
          <a:p>
            <a:pPr>
              <a:buFontTx/>
              <a:buNone/>
            </a:pPr>
            <a:r>
              <a:rPr lang="en-US" altLang="zh-CN" sz="2800" b="1" dirty="0"/>
              <a:t>86)Term		::=   Factor   OtherFactor</a:t>
            </a:r>
          </a:p>
          <a:p>
            <a:pPr>
              <a:buFontTx/>
              <a:buNone/>
            </a:pPr>
            <a:r>
              <a:rPr lang="en-US" altLang="zh-CN" sz="2800" b="1" dirty="0"/>
              <a:t>87)OtherFactor	::=   </a:t>
            </a:r>
            <a:r>
              <a:rPr lang="en-US" altLang="zh-CN" b="1" dirty="0">
                <a:sym typeface="Symbol" panose="05050102010706020507" pitchFamily="18" charset="2"/>
              </a:rPr>
              <a:t>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endParaRPr lang="en-US" altLang="zh-CN" sz="2800" b="1" dirty="0"/>
          </a:p>
          <a:p>
            <a:pPr>
              <a:buFontTx/>
              <a:buNone/>
            </a:pPr>
            <a:r>
              <a:rPr lang="en-US" altLang="zh-CN" sz="2800" b="1" dirty="0"/>
              <a:t>88)	                            |  MultOp  Term</a:t>
            </a:r>
          </a:p>
          <a:p>
            <a:pPr>
              <a:buFontTx/>
              <a:buNone/>
            </a:pPr>
            <a:r>
              <a:rPr lang="en-US" altLang="zh-CN" sz="2800" b="1" dirty="0"/>
              <a:t>89)Factor		::=   (  Exp  )</a:t>
            </a:r>
          </a:p>
          <a:p>
            <a:pPr>
              <a:buFontTx/>
              <a:buNone/>
            </a:pPr>
            <a:r>
              <a:rPr lang="en-US" altLang="zh-CN" sz="2800" b="1" dirty="0"/>
              <a:t>90)	                             |  INTC	</a:t>
            </a:r>
          </a:p>
          <a:p>
            <a:pPr>
              <a:buFontTx/>
              <a:buNone/>
            </a:pPr>
            <a:r>
              <a:rPr lang="en-US" altLang="zh-CN" sz="2800" b="1" dirty="0"/>
              <a:t>91)	                             |  Variable</a:t>
            </a:r>
          </a:p>
          <a:p>
            <a:pPr>
              <a:buFontTx/>
              <a:buNone/>
            </a:pPr>
            <a:r>
              <a:rPr lang="en-US" altLang="zh-CN" sz="2800" b="1" dirty="0"/>
              <a:t>92)	Variable	::=   ID   VariMore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77000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  <a:buClr>
                <a:srgbClr val="66FFFF"/>
              </a:buClr>
              <a:buFontTx/>
              <a:buNone/>
            </a:pPr>
            <a:r>
              <a:rPr lang="en-US" altLang="zh-CN" sz="2800" b="1" dirty="0"/>
              <a:t>93)VariMore	::= 	</a:t>
            </a:r>
            <a:r>
              <a:rPr lang="en-US" altLang="zh-CN" sz="2800" b="1" dirty="0">
                <a:sym typeface="Symbol" panose="05050102010706020507" pitchFamily="18" charset="2"/>
              </a:rPr>
              <a:t>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endParaRPr lang="en-US" altLang="zh-CN" sz="28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94)	                      	| [ Exp ]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95)	                      	| .  FieldVar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96)FieldVar	::=  	ID   FieldVarMore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97)FieldVarMore::= 	</a:t>
            </a:r>
            <a:r>
              <a:rPr lang="en-US" altLang="zh-CN" sz="2800" b="1" dirty="0">
                <a:sym typeface="Symbol" panose="05050102010706020507" pitchFamily="18" charset="2"/>
              </a:rPr>
              <a:t>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b="1" dirty="0"/>
              <a:t> 		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98)	                     	| [ Exp  ]		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99)CmpOp	::=  	&lt;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100)	                     	|  =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101)AddOp	::=  	+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102)                     	| 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103) MultOp	::=  	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104</a:t>
            </a:r>
            <a:r>
              <a:rPr lang="zh-CN" altLang="en-US" sz="2800" b="1" dirty="0"/>
              <a:t>）	                 	</a:t>
            </a:r>
            <a:r>
              <a:rPr lang="en-US" altLang="zh-CN" sz="2800" b="1" dirty="0"/>
              <a:t>|  /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第一个程序：</a:t>
            </a:r>
            <a:br>
              <a:rPr lang="en-US" altLang="zh-CN" dirty="0"/>
            </a:br>
            <a:r>
              <a:rPr lang="en-US" altLang="zh-CN" dirty="0"/>
              <a:t>SNL</a:t>
            </a:r>
            <a:r>
              <a:rPr lang="zh-CN" altLang="en-US" dirty="0"/>
              <a:t>的词法分析程序</a:t>
            </a:r>
          </a:p>
        </p:txBody>
      </p:sp>
      <p:sp>
        <p:nvSpPr>
          <p:cNvPr id="27650" name="Rectangle 3"/>
          <p:cNvSpPr>
            <a:spLocks noGrp="1"/>
          </p:cNvSpPr>
          <p:nvPr>
            <p:ph idx="1"/>
          </p:nvPr>
        </p:nvSpPr>
        <p:spPr>
          <a:xfrm>
            <a:off x="609600" y="2057400"/>
            <a:ext cx="8229600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输入：</a:t>
            </a:r>
            <a:r>
              <a:rPr lang="en-US" altLang="zh-CN" sz="2800" dirty="0"/>
              <a:t>SNL</a:t>
            </a:r>
            <a:r>
              <a:rPr lang="zh-CN" altLang="en-US" sz="2800" dirty="0"/>
              <a:t>源程序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输出：单词的内部表示序列</a:t>
            </a:r>
            <a:r>
              <a:rPr lang="en-US" altLang="zh-CN" sz="2800" dirty="0"/>
              <a:t>-Token</a:t>
            </a:r>
            <a:r>
              <a:rPr lang="zh-CN" altLang="en-US" sz="2800" dirty="0"/>
              <a:t>序列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程序设计步骤</a:t>
            </a:r>
          </a:p>
          <a:p>
            <a:pPr marL="914400" lvl="1" indent="-457200" eaLnBrk="1" hangingPunct="1">
              <a:lnSpc>
                <a:spcPct val="90000"/>
              </a:lnSpc>
              <a:buFont typeface="Tahoma" panose="020B0604030504040204" pitchFamily="34" charset="0"/>
              <a:buAutoNum type="arabicPeriod"/>
            </a:pPr>
            <a:r>
              <a:rPr lang="zh-CN" altLang="en-US" sz="2400" dirty="0"/>
              <a:t>确定单词分类；</a:t>
            </a:r>
            <a:r>
              <a:rPr lang="en-US" altLang="zh-CN" sz="2400" dirty="0"/>
              <a:t>P31</a:t>
            </a:r>
          </a:p>
          <a:p>
            <a:pPr marL="914400" lvl="1" indent="-457200" eaLnBrk="1" hangingPunct="1">
              <a:lnSpc>
                <a:spcPct val="90000"/>
              </a:lnSpc>
              <a:buFont typeface="Tahoma" panose="020B0604030504040204" pitchFamily="34" charset="0"/>
              <a:buAutoNum type="arabicPeriod"/>
            </a:pPr>
            <a:r>
              <a:rPr lang="zh-CN" altLang="en-US" sz="2400" dirty="0"/>
              <a:t>单词的正则表达式定义（词法定义）；</a:t>
            </a:r>
            <a:r>
              <a:rPr lang="en-US" altLang="zh-CN" sz="2400" dirty="0"/>
              <a:t>P6–P7</a:t>
            </a:r>
          </a:p>
          <a:p>
            <a:pPr marL="914400" lvl="1" indent="-457200" eaLnBrk="1" hangingPunct="1">
              <a:lnSpc>
                <a:spcPct val="90000"/>
              </a:lnSpc>
              <a:buFont typeface="Tahoma" panose="020B0604030504040204" pitchFamily="34" charset="0"/>
              <a:buAutoNum type="arabicPeriod"/>
            </a:pPr>
            <a:r>
              <a:rPr lang="zh-CN" altLang="en-US" sz="2400" dirty="0"/>
              <a:t>构造</a:t>
            </a:r>
            <a:r>
              <a:rPr lang="en-US" altLang="zh-CN" sz="2400" dirty="0"/>
              <a:t>DFA </a:t>
            </a:r>
            <a:r>
              <a:rPr lang="zh-CN" altLang="en-US" sz="2400" dirty="0"/>
              <a:t>； </a:t>
            </a:r>
            <a:r>
              <a:rPr lang="en-US" altLang="zh-CN" sz="2400" dirty="0"/>
              <a:t>P35</a:t>
            </a:r>
          </a:p>
          <a:p>
            <a:pPr marL="914400" lvl="1" indent="-457200" eaLnBrk="1" hangingPunct="1">
              <a:lnSpc>
                <a:spcPct val="90000"/>
              </a:lnSpc>
              <a:buFont typeface="Tahoma" panose="020B0604030504040204" pitchFamily="34" charset="0"/>
              <a:buAutoNum type="arabicPeriod"/>
            </a:pPr>
            <a:r>
              <a:rPr lang="zh-CN" altLang="en-US" sz="2400" dirty="0"/>
              <a:t>根据</a:t>
            </a:r>
            <a:r>
              <a:rPr lang="en-US" altLang="zh-CN" sz="2400" dirty="0"/>
              <a:t>DFA</a:t>
            </a:r>
            <a:r>
              <a:rPr lang="zh-CN" altLang="en-US" sz="2400" dirty="0"/>
              <a:t>生成单词识别函数</a:t>
            </a:r>
          </a:p>
          <a:p>
            <a:pPr marL="1314450" lvl="2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对于给定的当前状态和当前字符，决定下一个状态；</a:t>
            </a:r>
            <a:endParaRPr lang="en-US" altLang="zh-CN" dirty="0"/>
          </a:p>
          <a:p>
            <a:pPr marL="1314450" lvl="2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如果是结束状态，得到单词的类别和信息；</a:t>
            </a:r>
            <a:endParaRPr lang="en-US" altLang="zh-CN" dirty="0"/>
          </a:p>
          <a:p>
            <a:pPr marL="1314450" lvl="2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否则，设置为当前状态；</a:t>
            </a:r>
          </a:p>
          <a:p>
            <a:pPr marL="914400" lvl="1" indent="-457200" eaLnBrk="1" hangingPunct="1">
              <a:lnSpc>
                <a:spcPct val="90000"/>
              </a:lnSpc>
              <a:buFont typeface="Tahoma" panose="020B0604030504040204" pitchFamily="34" charset="0"/>
              <a:buChar char="•"/>
            </a:pP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实验内容</a:t>
            </a:r>
          </a:p>
        </p:txBody>
      </p:sp>
      <p:sp>
        <p:nvSpPr>
          <p:cNvPr id="6146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427912" cy="4114800"/>
          </a:xfrm>
        </p:spPr>
        <p:txBody>
          <a:bodyPr vert="horz" wrap="square" lIns="91440" tIns="45720" rIns="91440" bIns="45720" anchor="t" anchorCtr="0"/>
          <a:lstStyle/>
          <a:p>
            <a:pPr lvl="1" eaLnBrk="1" hangingPunct="1">
              <a:lnSpc>
                <a:spcPct val="90000"/>
              </a:lnSpc>
              <a:buClr>
                <a:srgbClr val="0000FF"/>
              </a:buClr>
            </a:pPr>
            <a:r>
              <a:rPr lang="zh-CN" altLang="en-US" sz="3200" dirty="0"/>
              <a:t>设计并实现</a:t>
            </a:r>
            <a:r>
              <a:rPr lang="en-US" altLang="zh-CN" sz="3200" b="1" u="sng" dirty="0"/>
              <a:t>SNL</a:t>
            </a:r>
            <a:r>
              <a:rPr lang="zh-CN" altLang="en-US" sz="3200" b="1" u="sng" dirty="0"/>
              <a:t>程序设计语言</a:t>
            </a:r>
            <a:r>
              <a:rPr lang="zh-CN" altLang="en-US" sz="3200" dirty="0"/>
              <a:t>的编译程序；</a:t>
            </a:r>
          </a:p>
          <a:p>
            <a:pPr lvl="1" eaLnBrk="1" hangingPunct="1">
              <a:lnSpc>
                <a:spcPct val="90000"/>
              </a:lnSpc>
              <a:buClr>
                <a:srgbClr val="0000FF"/>
              </a:buClr>
            </a:pPr>
            <a:r>
              <a:rPr lang="zh-CN" altLang="en-US" sz="3200" dirty="0"/>
              <a:t>四个必做：</a:t>
            </a:r>
          </a:p>
          <a:p>
            <a:pPr lvl="2" eaLnBrk="1" hangingPunct="1">
              <a:lnSpc>
                <a:spcPct val="90000"/>
              </a:lnSpc>
              <a:buClr>
                <a:srgbClr val="FF0000"/>
              </a:buClr>
            </a:pPr>
            <a:r>
              <a:rPr lang="zh-CN" altLang="en-US" sz="3200" dirty="0"/>
              <a:t>词法分析模块</a:t>
            </a:r>
          </a:p>
          <a:p>
            <a:pPr lvl="2" eaLnBrk="1" hangingPunct="1">
              <a:lnSpc>
                <a:spcPct val="90000"/>
              </a:lnSpc>
              <a:buClr>
                <a:srgbClr val="FF0000"/>
              </a:buClr>
            </a:pPr>
            <a:r>
              <a:rPr lang="zh-CN" altLang="en-US" sz="3200" dirty="0"/>
              <a:t>语法分析模块（递归下降方法）</a:t>
            </a:r>
          </a:p>
          <a:p>
            <a:pPr lvl="2" eaLnBrk="1" hangingPunct="1">
              <a:lnSpc>
                <a:spcPct val="90000"/>
              </a:lnSpc>
              <a:buClr>
                <a:srgbClr val="FF0000"/>
              </a:buClr>
            </a:pPr>
            <a:r>
              <a:rPr lang="zh-CN" altLang="en-US" sz="3200" dirty="0"/>
              <a:t>语法分析模块（</a:t>
            </a:r>
            <a:r>
              <a:rPr lang="en-US" altLang="zh-CN" sz="3200" dirty="0"/>
              <a:t>LL(1)</a:t>
            </a:r>
            <a:r>
              <a:rPr lang="zh-CN" altLang="en-US" sz="3200" dirty="0"/>
              <a:t>方法）</a:t>
            </a:r>
          </a:p>
          <a:p>
            <a:pPr lvl="2" eaLnBrk="1" hangingPunct="1">
              <a:lnSpc>
                <a:spcPct val="90000"/>
              </a:lnSpc>
              <a:buClr>
                <a:srgbClr val="FF0000"/>
              </a:buClr>
            </a:pPr>
            <a:r>
              <a:rPr lang="zh-CN" altLang="en-US" sz="3200" dirty="0"/>
              <a:t>语义分析模块</a:t>
            </a:r>
          </a:p>
          <a:p>
            <a:pPr lvl="1" algn="l" eaLnBrk="1" hangingPunct="1">
              <a:lnSpc>
                <a:spcPct val="90000"/>
              </a:lnSpc>
              <a:buClr>
                <a:srgbClr val="0000FF"/>
              </a:buClr>
            </a:pPr>
            <a:r>
              <a:rPr lang="zh-CN" altLang="en-US" sz="3200" dirty="0">
                <a:cs typeface="+mn-ea"/>
              </a:rPr>
              <a:t>编程语言不限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995" y="0"/>
            <a:ext cx="4541550" cy="646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86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词法分析程序涉及的一些问题</a:t>
            </a:r>
          </a:p>
        </p:txBody>
      </p:sp>
      <p:sp>
        <p:nvSpPr>
          <p:cNvPr id="29698" name="Rectangle 3"/>
          <p:cNvSpPr>
            <a:spLocks noGrp="1"/>
          </p:cNvSpPr>
          <p:nvPr>
            <p:ph idx="1"/>
          </p:nvPr>
        </p:nvSpPr>
        <p:spPr>
          <a:xfrm>
            <a:off x="914400" y="2017713"/>
            <a:ext cx="8229600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单词分类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Token</a:t>
            </a:r>
            <a:r>
              <a:rPr lang="zh-CN" altLang="en-US" dirty="0"/>
              <a:t>表示定义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每类单词的构成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自动机的实现</a:t>
            </a:r>
            <a:r>
              <a:rPr lang="en-US" altLang="zh-CN" dirty="0"/>
              <a:t>(</a:t>
            </a:r>
            <a:r>
              <a:rPr lang="zh-CN" altLang="en-US" dirty="0"/>
              <a:t>状态图方法、转换表方法</a:t>
            </a:r>
            <a:r>
              <a:rPr lang="en-US" altLang="zh-CN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一些特殊情形的处理：注释、复合单词的识别、数的转换、控制字符的处理等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</a:rPr>
              <a:t>错误处理：只有单边的大括号，</a:t>
            </a:r>
            <a:r>
              <a:rPr lang="en-US" altLang="zh-CN" sz="1600" b="1" dirty="0">
                <a:solidFill>
                  <a:srgbClr val="0000FF"/>
                </a:solidFill>
              </a:rPr>
              <a:t>&gt;=,&lt;=,:=,</a:t>
            </a:r>
            <a:r>
              <a:rPr lang="zh-CN" altLang="en-US" sz="1600" b="1" dirty="0">
                <a:solidFill>
                  <a:srgbClr val="0000FF"/>
                </a:solidFill>
              </a:rPr>
              <a:t>数值（建议）存还是按照字符存。回车换行符位置。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第二个程序：</a:t>
            </a:r>
            <a:br>
              <a:rPr lang="en-US" altLang="zh-CN" dirty="0"/>
            </a:br>
            <a:r>
              <a:rPr lang="en-US" altLang="zh-CN" dirty="0"/>
              <a:t>SNL</a:t>
            </a:r>
            <a:r>
              <a:rPr lang="zh-CN" altLang="en-US" dirty="0"/>
              <a:t>的递归下降分析程序</a:t>
            </a:r>
          </a:p>
        </p:txBody>
      </p:sp>
      <p:sp>
        <p:nvSpPr>
          <p:cNvPr id="31746" name="Rectangle 3"/>
          <p:cNvSpPr>
            <a:spLocks noGrp="1"/>
          </p:cNvSpPr>
          <p:nvPr>
            <p:ph idx="1"/>
          </p:nvPr>
        </p:nvSpPr>
        <p:spPr>
          <a:xfrm>
            <a:off x="304800" y="1981200"/>
            <a:ext cx="4952982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输入：</a:t>
            </a:r>
            <a:r>
              <a:rPr lang="en-US" altLang="zh-CN" dirty="0"/>
              <a:t>Token</a:t>
            </a:r>
            <a:r>
              <a:rPr lang="zh-CN" altLang="en-US" dirty="0"/>
              <a:t>序列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输出：语法错误检查信息和语法树</a:t>
            </a:r>
            <a:r>
              <a:rPr lang="zh-CN" altLang="en-US" sz="1600" b="1" dirty="0">
                <a:solidFill>
                  <a:srgbClr val="0000FF"/>
                </a:solidFill>
              </a:rPr>
              <a:t>（建议输出出来）根据上下文无关方法，每个非终极符写一个程序，终极符直接匹配。匹配不成功错误提示（含位置）。</a:t>
            </a:r>
            <a:r>
              <a:rPr lang="zh-CN" altLang="en-US" sz="2800" dirty="0"/>
              <a:t>思想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对文法的每一个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N</a:t>
            </a:r>
            <a:r>
              <a:rPr lang="zh-CN" altLang="en-US" sz="2400" dirty="0"/>
              <a:t>都编写一个分析程序，当根据文法和当前输入符号预测到要用某个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N</a:t>
            </a:r>
            <a:r>
              <a:rPr lang="zh-CN" altLang="en-US" sz="2400" dirty="0"/>
              <a:t>去匹配输入串时，就调用该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N</a:t>
            </a:r>
            <a:r>
              <a:rPr lang="zh-CN" altLang="en-US" sz="2400" dirty="0"/>
              <a:t>的分析程序。</a:t>
            </a:r>
          </a:p>
        </p:txBody>
      </p:sp>
      <p:sp>
        <p:nvSpPr>
          <p:cNvPr id="4" name="矩形 3"/>
          <p:cNvSpPr/>
          <p:nvPr/>
        </p:nvSpPr>
        <p:spPr>
          <a:xfrm>
            <a:off x="5562600" y="1752600"/>
            <a:ext cx="3394075" cy="41211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ea typeface="宋体" panose="02010600030101010101" pitchFamily="2" charset="-122"/>
                <a:cs typeface="+mn-cs"/>
              </a:rPr>
              <a:t>例：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ea typeface="宋体" panose="02010600030101010101" pitchFamily="2" charset="-122"/>
                <a:cs typeface="+mn-cs"/>
              </a:rPr>
              <a:t>S → A u B</a:t>
            </a:r>
            <a:b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ea typeface="宋体" panose="02010600030101010101" pitchFamily="2" charset="-122"/>
                <a:cs typeface="+mn-cs"/>
              </a:rPr>
            </a:b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ea typeface="宋体" panose="02010600030101010101" pitchFamily="2" charset="-122"/>
                <a:cs typeface="+mn-cs"/>
              </a:rPr>
              <a:t>       A → a 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ea typeface="宋体" panose="02010600030101010101" pitchFamily="2" charset="-122"/>
                <a:cs typeface="+mn-cs"/>
              </a:rPr>
              <a:t>a</a:t>
            </a:r>
            <a:b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ea typeface="宋体" panose="02010600030101010101" pitchFamily="2" charset="-122"/>
                <a:cs typeface="+mn-cs"/>
              </a:rPr>
            </a:b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ea typeface="宋体" panose="02010600030101010101" pitchFamily="2" charset="-122"/>
                <a:cs typeface="+mn-cs"/>
              </a:rPr>
              <a:t>       B → b 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ea typeface="宋体" panose="02010600030101010101" pitchFamily="2" charset="-122"/>
                <a:cs typeface="+mn-cs"/>
              </a:rPr>
              <a:t>b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ea typeface="宋体" panose="02010600030101010101" pitchFamily="2" charset="-122"/>
                <a:cs typeface="+mn-cs"/>
              </a:rPr>
              <a:t>则各个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ea typeface="宋体" panose="02010600030101010101" pitchFamily="2" charset="-122"/>
                <a:cs typeface="+mn-cs"/>
              </a:rPr>
              <a:t>VN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ea typeface="宋体" panose="02010600030101010101" pitchFamily="2" charset="-122"/>
                <a:cs typeface="+mn-cs"/>
              </a:rPr>
              <a:t>的递归子程序结构如下：</a:t>
            </a:r>
          </a:p>
          <a:p>
            <a:pPr marL="285750" marR="0" lvl="0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ea typeface="宋体" panose="02010600030101010101" pitchFamily="2" charset="-122"/>
                <a:cs typeface="+mn-cs"/>
              </a:rPr>
              <a:t>S( ) </a:t>
            </a:r>
          </a:p>
          <a:p>
            <a:pPr marL="285750" marR="0" lvl="0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ea typeface="宋体" panose="02010600030101010101" pitchFamily="2" charset="-122"/>
                <a:cs typeface="+mn-cs"/>
              </a:rPr>
              <a:t>begin A(); match(u); B() end</a:t>
            </a:r>
          </a:p>
          <a:p>
            <a:pPr marL="285750" marR="0" lvl="0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ea typeface="宋体" panose="02010600030101010101" pitchFamily="2" charset="-122"/>
                <a:cs typeface="+mn-cs"/>
              </a:rPr>
              <a:t>A( )  </a:t>
            </a:r>
          </a:p>
          <a:p>
            <a:pPr marL="285750" marR="0" lvl="0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ea typeface="宋体" panose="02010600030101010101" pitchFamily="2" charset="-122"/>
                <a:cs typeface="+mn-cs"/>
              </a:rPr>
              <a:t>begin match(a); match(a) end</a:t>
            </a:r>
          </a:p>
          <a:p>
            <a:pPr marL="285750" marR="0" lvl="0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ea typeface="宋体" panose="02010600030101010101" pitchFamily="2" charset="-122"/>
                <a:cs typeface="+mn-cs"/>
              </a:rPr>
              <a:t>B( )  </a:t>
            </a:r>
          </a:p>
          <a:p>
            <a:pPr marL="285750" marR="0" lvl="0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/>
                <a:ea typeface="宋体" panose="02010600030101010101" pitchFamily="2" charset="-122"/>
                <a:cs typeface="+mn-cs"/>
              </a:rPr>
              <a:t>begin match(b); match(b) end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br>
              <a:rPr lang="en-US" altLang="zh-CN" dirty="0"/>
            </a:br>
            <a:r>
              <a:rPr lang="zh-CN" altLang="en-US" dirty="0"/>
              <a:t>递归下降程序涉及的一些问题</a:t>
            </a:r>
          </a:p>
        </p:txBody>
      </p:sp>
      <p:sp>
        <p:nvSpPr>
          <p:cNvPr id="33794" name="Rectangle 3"/>
          <p:cNvSpPr>
            <a:spLocks noGrp="1"/>
          </p:cNvSpPr>
          <p:nvPr>
            <p:ph idx="1"/>
          </p:nvPr>
        </p:nvSpPr>
        <p:spPr>
          <a:xfrm>
            <a:off x="1143000" y="1905000"/>
            <a:ext cx="7772400" cy="4114800"/>
          </a:xfrm>
        </p:spPr>
        <p:txBody>
          <a:bodyPr vert="horz" wrap="square" lIns="91440" tIns="45720" rIns="91440" bIns="45720" anchor="t" anchorCtr="0"/>
          <a:lstStyle/>
          <a:p>
            <a:pPr lvl="0" eaLnBrk="1" hangingPunct="1">
              <a:lnSpc>
                <a:spcPct val="90000"/>
              </a:lnSpc>
              <a:buClr>
                <a:srgbClr val="3333CC"/>
              </a:buClr>
            </a:pPr>
            <a:r>
              <a:rPr lang="zh-CN" altLang="en-US" sz="2400" dirty="0">
                <a:latin typeface="黑体" panose="02010609060101010101" pitchFamily="49" charset="-122"/>
              </a:rPr>
              <a:t>当产生式形如:</a:t>
            </a:r>
            <a:r>
              <a:rPr lang="en-US" altLang="zh-CN" sz="2400" dirty="0">
                <a:latin typeface="黑体" panose="02010609060101010101" pitchFamily="49" charset="-122"/>
              </a:rPr>
              <a:t>A</a:t>
            </a:r>
            <a:r>
              <a:rPr lang="en-US" altLang="zh-CN" sz="2400" dirty="0">
                <a:latin typeface="黑体" panose="02010609060101010101" pitchFamily="49" charset="-122"/>
                <a:sym typeface="Symbol" panose="05050102010706020507" pitchFamily="18" charset="2"/>
              </a:rPr>
              <a:t></a:t>
            </a:r>
            <a:r>
              <a:rPr lang="en-US" altLang="zh-CN" sz="2400" baseline="-25000" dirty="0">
                <a:latin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黑体" panose="02010609060101010101" pitchFamily="49" charset="-122"/>
                <a:sym typeface="Symbol" panose="05050102010706020507" pitchFamily="18" charset="2"/>
              </a:rPr>
              <a:t>|</a:t>
            </a:r>
            <a:r>
              <a:rPr lang="en-US" altLang="zh-CN" sz="2400" baseline="-25000" dirty="0">
                <a:latin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黑体" panose="02010609060101010101" pitchFamily="49" charset="-122"/>
                <a:sym typeface="Symbol" panose="05050102010706020507" pitchFamily="18" charset="2"/>
              </a:rPr>
              <a:t>|…|</a:t>
            </a:r>
            <a:r>
              <a:rPr lang="en-US" altLang="zh-CN" sz="2400" baseline="-25000" dirty="0">
                <a:latin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 sz="2400" dirty="0">
                <a:latin typeface="黑体" panose="02010609060101010101" pitchFamily="49" charset="-122"/>
                <a:sym typeface="Symbol" panose="05050102010706020507" pitchFamily="18" charset="2"/>
              </a:rPr>
              <a:t>时需要通过</a:t>
            </a:r>
            <a:r>
              <a:rPr lang="en-US" altLang="zh-CN" sz="2400" dirty="0">
                <a:latin typeface="黑体" panose="02010609060101010101" pitchFamily="49" charset="-122"/>
                <a:sym typeface="Symbol" panose="05050102010706020507" pitchFamily="18" charset="2"/>
              </a:rPr>
              <a:t>predict</a:t>
            </a:r>
            <a:r>
              <a:rPr lang="zh-CN" altLang="en-US" sz="2400" dirty="0">
                <a:latin typeface="黑体" panose="02010609060101010101" pitchFamily="49" charset="-122"/>
                <a:sym typeface="Symbol" panose="05050102010706020507" pitchFamily="18" charset="2"/>
              </a:rPr>
              <a:t>集确定子程序的调用。</a:t>
            </a:r>
            <a:r>
              <a:rPr lang="en-US" altLang="zh-CN" sz="2400" dirty="0">
                <a:latin typeface="黑体" panose="02010609060101010101" pitchFamily="49" charset="-122"/>
                <a:sym typeface="Symbol" panose="05050102010706020507" pitchFamily="18" charset="2"/>
              </a:rPr>
              <a:t>P55-P57</a:t>
            </a:r>
            <a:r>
              <a:rPr lang="zh-CN" altLang="en-US" sz="1600" b="1" dirty="0">
                <a:solidFill>
                  <a:srgbClr val="0000FF"/>
                </a:solidFill>
              </a:rPr>
              <a:t>当有多个候选式子时，</a:t>
            </a:r>
            <a:r>
              <a:rPr lang="en-US" altLang="zh-CN" sz="1600" b="1" dirty="0">
                <a:solidFill>
                  <a:srgbClr val="0000FF"/>
                </a:solidFill>
              </a:rPr>
              <a:t>predict</a:t>
            </a:r>
            <a:r>
              <a:rPr lang="zh-CN" altLang="en-US" sz="1600" b="1" dirty="0">
                <a:solidFill>
                  <a:srgbClr val="0000FF"/>
                </a:solidFill>
              </a:rPr>
              <a:t>集合。</a:t>
            </a:r>
            <a:endParaRPr lang="en-US" altLang="zh-CN" sz="1600" b="1" dirty="0">
              <a:solidFill>
                <a:srgbClr val="0000FF"/>
              </a:solidFill>
            </a:endParaRP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</a:pPr>
            <a:r>
              <a:rPr lang="zh-CN" altLang="en-US" sz="1600" b="1" dirty="0">
                <a:solidFill>
                  <a:srgbClr val="0000FF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（</a:t>
            </a:r>
            <a:r>
              <a:rPr lang="en-US" altLang="zh-CN" sz="1600" b="1" dirty="0">
                <a:solidFill>
                  <a:srgbClr val="0000FF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 sz="1600" b="1" dirty="0">
                <a:solidFill>
                  <a:srgbClr val="0000FF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）算法自动生成（最好）（</a:t>
            </a:r>
            <a:r>
              <a:rPr lang="en-US" altLang="zh-CN" sz="1600" b="1" dirty="0">
                <a:solidFill>
                  <a:srgbClr val="0000FF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zh-CN" altLang="en-US" sz="1600" b="1" dirty="0">
                <a:solidFill>
                  <a:srgbClr val="0000FF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）手动输入</a:t>
            </a:r>
            <a:endParaRPr lang="en-US" altLang="zh-CN" sz="2400" dirty="0">
              <a:latin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400" dirty="0">
                <a:latin typeface="黑体" panose="02010609060101010101" pitchFamily="49" charset="-122"/>
                <a:sym typeface="Symbol" panose="05050102010706020507" pitchFamily="18" charset="2"/>
              </a:rPr>
              <a:t>如何构建</a:t>
            </a:r>
            <a:r>
              <a:rPr lang="zh-CN" altLang="en-US" sz="2400" dirty="0"/>
              <a:t>语法树及语法树的内部表示。</a:t>
            </a:r>
          </a:p>
        </p:txBody>
      </p:sp>
      <p:graphicFrame>
        <p:nvGraphicFramePr>
          <p:cNvPr id="3379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483937"/>
              </p:ext>
            </p:extLst>
          </p:nvPr>
        </p:nvGraphicFramePr>
        <p:xfrm>
          <a:off x="4648198" y="2978150"/>
          <a:ext cx="4116388" cy="347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r:id="rId4" imgW="4913630" imgH="4006850" progId="Word.Picture.8">
                  <p:embed/>
                </p:oleObj>
              </mc:Choice>
              <mc:Fallback>
                <p:oleObj r:id="rId4" imgW="4913630" imgH="4006850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48198" y="2978150"/>
                        <a:ext cx="4116388" cy="347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矩形 6"/>
          <p:cNvSpPr/>
          <p:nvPr/>
        </p:nvSpPr>
        <p:spPr>
          <a:xfrm>
            <a:off x="152516" y="5850731"/>
            <a:ext cx="7696200" cy="3381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lvl="2" indent="0" algn="l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600" dirty="0">
                <a:solidFill>
                  <a:schemeClr val="tx1"/>
                </a:solidFill>
                <a:latin typeface="Traditional Arabic" panose="02020603050405020304" pitchFamily="18" charset="-78"/>
                <a:ea typeface="Traditional Arabic" panose="02020603050405020304" pitchFamily="18" charset="-78"/>
              </a:rPr>
              <a:t>Program </a:t>
            </a:r>
            <a:r>
              <a:rPr lang="en-US" altLang="zh-CN" sz="1600" dirty="0">
                <a:solidFill>
                  <a:schemeClr val="tx1"/>
                </a:solidFill>
                <a:latin typeface="Traditional Arabic" panose="02020603050405020304" pitchFamily="18" charset="-78"/>
                <a:ea typeface="Traditional Arabic" panose="02020603050405020304" pitchFamily="18" charset="-78"/>
                <a:sym typeface="Symbol" panose="05050102010706020507" pitchFamily="18" charset="2"/>
              </a:rPr>
              <a:t> ProgramHead DeclarePart ProgramBody 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递归下降分析模块</a:t>
            </a:r>
          </a:p>
        </p:txBody>
      </p:sp>
      <p:sp>
        <p:nvSpPr>
          <p:cNvPr id="35842" name="Rectangle 3"/>
          <p:cNvSpPr>
            <a:spLocks noGrp="1"/>
          </p:cNvSpPr>
          <p:nvPr>
            <p:ph idx="1"/>
          </p:nvPr>
        </p:nvSpPr>
        <p:spPr>
          <a:xfrm>
            <a:off x="914400" y="2057400"/>
            <a:ext cx="3886194" cy="4525963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语法树的输出</a:t>
            </a:r>
          </a:p>
          <a:p>
            <a:pPr lvl="1" eaLnBrk="1" hangingPunct="1"/>
            <a:r>
              <a:rPr lang="zh-CN" altLang="en-US" dirty="0"/>
              <a:t>层次文本输出</a:t>
            </a:r>
          </a:p>
          <a:p>
            <a:pPr lvl="1" eaLnBrk="1" hangingPunct="1"/>
            <a:r>
              <a:rPr lang="zh-CN" altLang="en-US" dirty="0"/>
              <a:t>图形输出</a:t>
            </a:r>
            <a:endParaRPr lang="en-US" altLang="zh-CN" dirty="0"/>
          </a:p>
          <a:p>
            <a:pPr lvl="1" eaLnBrk="1" hangingPunct="1"/>
            <a:r>
              <a:rPr lang="zh-CN" altLang="en-US" sz="1600" b="1" dirty="0">
                <a:solidFill>
                  <a:srgbClr val="0000FF"/>
                </a:solidFill>
              </a:rPr>
              <a:t>（</a:t>
            </a:r>
            <a:r>
              <a:rPr lang="en-US" altLang="zh-CN" sz="1600" b="1" dirty="0">
                <a:solidFill>
                  <a:srgbClr val="0000FF"/>
                </a:solidFill>
              </a:rPr>
              <a:t>Best</a:t>
            </a:r>
            <a:r>
              <a:rPr lang="zh-CN" altLang="en-US" sz="1600" b="1" dirty="0">
                <a:solidFill>
                  <a:srgbClr val="0000FF"/>
                </a:solidFill>
              </a:rPr>
              <a:t>）调控件</a:t>
            </a:r>
            <a:r>
              <a:rPr lang="en-US" altLang="zh-CN" sz="1600" b="1" dirty="0">
                <a:solidFill>
                  <a:srgbClr val="0000FF"/>
                </a:solidFill>
              </a:rPr>
              <a:t>/</a:t>
            </a:r>
            <a:r>
              <a:rPr lang="zh-CN" altLang="en-US" sz="1600" b="1" dirty="0">
                <a:solidFill>
                  <a:srgbClr val="0000FF"/>
                </a:solidFill>
              </a:rPr>
              <a:t>打印</a:t>
            </a:r>
          </a:p>
          <a:p>
            <a:pPr lvl="1" eaLnBrk="1" hangingPunct="1"/>
            <a:endParaRPr lang="en-US" altLang="zh-CN" dirty="0"/>
          </a:p>
        </p:txBody>
      </p:sp>
      <p:sp>
        <p:nvSpPr>
          <p:cNvPr id="35843" name="Rectangle 5"/>
          <p:cNvSpPr/>
          <p:nvPr/>
        </p:nvSpPr>
        <p:spPr>
          <a:xfrm>
            <a:off x="5584032" y="0"/>
            <a:ext cx="3384550" cy="648176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SzTx/>
            </a:pPr>
            <a:r>
              <a:rPr lang="de-DE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ProK  </a:t>
            </a:r>
            <a:endParaRPr lang="de-DE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de-DE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PheadK  p  </a:t>
            </a:r>
            <a:endParaRPr lang="de-DE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de-DE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TypeK  </a:t>
            </a:r>
            <a:endParaRPr lang="de-DE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de-DE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DecK  IntegerK  t1  </a:t>
            </a:r>
            <a:endParaRPr lang="de-DE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de-DE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VarK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DecK  IntegerK  v1  v2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ProcDecK  q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DecK value param:  IntegerK  i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VarK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DecK  IntegerK  a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StmLk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StmtK  Assign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ExpK  a  IdV 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ExpK  i  IdV 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StmtK  Write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ExpK  a  IdV 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StmLk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StmtK  Read  v1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StmtK  If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ExpK  Op  &lt;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ExpK  v1  IdV 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ExpK  Const  10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StmtK  Assign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ExpK  v1  IdV 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ExpK  Op  +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  ExpK  v1  IdV 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  ExpK Const  10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StmtK  Assign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ExpK  v1  IdV 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ExpK  Op  -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  ExpK  v1  IdV 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  ExpK Const  10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StmtK  Call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ExpK  q  IdV   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sz="1200" dirty="0">
                <a:latin typeface="Tahoma" panose="020B0604030504040204" pitchFamily="34" charset="0"/>
                <a:ea typeface="宋体" panose="02010600030101010101" pitchFamily="2" charset="-122"/>
              </a:rPr>
              <a:t>              ExpK  v1  IdV   </a:t>
            </a:r>
          </a:p>
        </p:txBody>
      </p:sp>
      <p:pic>
        <p:nvPicPr>
          <p:cNvPr id="35844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62400"/>
            <a:ext cx="6215063" cy="2438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第三个程序 ：</a:t>
            </a:r>
            <a:br>
              <a:rPr lang="en-US" altLang="zh-CN" dirty="0"/>
            </a:br>
            <a:r>
              <a:rPr lang="en-US" altLang="zh-CN" dirty="0"/>
              <a:t>SNL</a:t>
            </a:r>
            <a:r>
              <a:rPr lang="zh-CN" altLang="en-US" dirty="0"/>
              <a:t>的</a:t>
            </a:r>
            <a:r>
              <a:rPr lang="en-US" altLang="zh-CN" dirty="0"/>
              <a:t>LL(1)</a:t>
            </a:r>
            <a:r>
              <a:rPr lang="zh-CN" altLang="en-US" dirty="0"/>
              <a:t>分析程序</a:t>
            </a:r>
          </a:p>
        </p:txBody>
      </p:sp>
      <p:sp>
        <p:nvSpPr>
          <p:cNvPr id="37890" name="Rectangle 3"/>
          <p:cNvSpPr>
            <a:spLocks noGrp="1"/>
          </p:cNvSpPr>
          <p:nvPr>
            <p:ph idx="1"/>
          </p:nvPr>
        </p:nvSpPr>
        <p:spPr>
          <a:xfrm>
            <a:off x="1182688" y="1905000"/>
            <a:ext cx="7961312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sz="2400" dirty="0"/>
              <a:t>输入：</a:t>
            </a:r>
            <a:r>
              <a:rPr lang="en-US" altLang="zh-CN" sz="2400" dirty="0"/>
              <a:t>Token</a:t>
            </a:r>
            <a:r>
              <a:rPr lang="zh-CN" altLang="en-US" sz="2400" dirty="0"/>
              <a:t>序列</a:t>
            </a:r>
          </a:p>
          <a:p>
            <a:pPr eaLnBrk="1" hangingPunct="1"/>
            <a:r>
              <a:rPr lang="zh-CN" altLang="en-US" sz="2400" dirty="0"/>
              <a:t>输出：语法错误检查信息和语法树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en-US" altLang="zh-CN" dirty="0"/>
          </a:p>
        </p:txBody>
      </p:sp>
      <p:pic>
        <p:nvPicPr>
          <p:cNvPr id="37891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895600"/>
            <a:ext cx="6096000" cy="33639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6"/>
          <p:cNvSpPr/>
          <p:nvPr/>
        </p:nvSpPr>
        <p:spPr>
          <a:xfrm>
            <a:off x="533506" y="6186964"/>
            <a:ext cx="7696200" cy="3381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lvl="2" indent="0" algn="l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600" dirty="0">
                <a:solidFill>
                  <a:schemeClr val="tx1"/>
                </a:solidFill>
                <a:latin typeface="Traditional Arabic" panose="02020603050405020304" pitchFamily="18" charset="-78"/>
                <a:ea typeface="Traditional Arabic" panose="02020603050405020304" pitchFamily="18" charset="-78"/>
              </a:rPr>
              <a:t>Program </a:t>
            </a:r>
            <a:r>
              <a:rPr lang="en-US" altLang="zh-CN" sz="1600" dirty="0">
                <a:solidFill>
                  <a:schemeClr val="tx1"/>
                </a:solidFill>
                <a:latin typeface="Traditional Arabic" panose="02020603050405020304" pitchFamily="18" charset="-78"/>
                <a:ea typeface="Traditional Arabic" panose="02020603050405020304" pitchFamily="18" charset="-78"/>
                <a:sym typeface="Symbol" panose="05050102010706020507" pitchFamily="18" charset="2"/>
              </a:rPr>
              <a:t> ProgramHead DeclarePart ProgramBody .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62200" y="5181600"/>
            <a:ext cx="30048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eaLnBrk="0" hangingPunct="0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   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X1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 V</a:t>
            </a:r>
            <a:r>
              <a:rPr lang="en-US" altLang="zh-CN" b="1" baseline="-25000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T</a:t>
            </a:r>
            <a:r>
              <a:rPr lang="zh-CN" altLang="en-US" b="1" baseline="-25000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：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和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zh-CN" b="1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匹配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   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X1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 V</a:t>
            </a:r>
            <a:r>
              <a:rPr lang="en-US" altLang="zh-CN" b="1" baseline="-25000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b="1" baseline="-25000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：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查表替换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17337" y="5404028"/>
            <a:ext cx="303405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1600" kern="0" dirty="0">
                <a:solidFill>
                  <a:srgbClr val="000000"/>
                </a:solidFill>
                <a:latin typeface="Tahoma"/>
                <a:ea typeface="宋体"/>
              </a:rPr>
              <a:t>#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  <a:t>26</a:t>
            </a:fld>
            <a:endParaRPr lang="zh-CN" altLang="en-US" sz="1400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20713"/>
            <a:ext cx="7772400" cy="1143000"/>
          </a:xfrm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</a:t>
            </a:r>
            <a:r>
              <a:rPr kumimoji="0" lang="zh-CN" altLang="en-US" sz="4400" i="0" u="none" strike="noStrike" cap="none" spc="0" normalizeH="0" baseline="0" dirty="0">
                <a:latin typeface="+mj-lt"/>
                <a:ea typeface="+mj-ea"/>
                <a:cs typeface="+mj-cs"/>
              </a:rPr>
              <a:t> </a:t>
            </a:r>
            <a:r>
              <a:rPr kumimoji="0" lang="en-US" altLang="zh-CN" sz="4400" i="0" u="none" strike="noStrike" cap="none" spc="0" normalizeH="0" baseline="0" dirty="0">
                <a:latin typeface="+mj-lt"/>
                <a:ea typeface="+mj-ea"/>
                <a:cs typeface="+mj-cs"/>
              </a:rPr>
              <a:t>  </a:t>
            </a:r>
            <a:r>
              <a:rPr kumimoji="0" lang="zh-CN" altLang="en-US" sz="4400" i="0" u="none" strike="noStrike" cap="none" spc="0" normalizeH="0" baseline="0" dirty="0">
                <a:latin typeface="+mj-lt"/>
                <a:ea typeface="+mj-ea"/>
                <a:cs typeface="+mj-cs"/>
              </a:rPr>
              <a:t>LL(1)驱动程序构造</a:t>
            </a:r>
            <a:b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534035" y="2155825"/>
            <a:ext cx="8480425" cy="4472305"/>
          </a:xfrm>
        </p:spPr>
        <p:txBody>
          <a:bodyPr wrap="square" lIns="91440" tIns="45720" rIns="91440" bIns="45720" anchor="t" anchorCtr="0"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LL(1)</a:t>
            </a:r>
            <a:r>
              <a:rPr lang="zh-CN" altLang="en-US" sz="2400" b="1" dirty="0">
                <a:solidFill>
                  <a:schemeClr val="tx1"/>
                </a:solidFill>
              </a:rPr>
              <a:t>分析的动作：设符号栈顶和当前输入格局为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             （</a:t>
            </a:r>
            <a:r>
              <a:rPr lang="en-US" altLang="zh-CN" sz="2400" b="1" dirty="0">
                <a:solidFill>
                  <a:schemeClr val="tx1"/>
                </a:solidFill>
              </a:rPr>
              <a:t>..... X</a:t>
            </a:r>
            <a:r>
              <a:rPr lang="en-US" altLang="zh-CN" sz="2400" b="1" baseline="-25000" dirty="0">
                <a:solidFill>
                  <a:schemeClr val="tx1"/>
                </a:solidFill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</a:rPr>
              <a:t>, 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Y</a:t>
            </a:r>
            <a:r>
              <a:rPr lang="en-US" altLang="zh-CN" sz="2400" b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</a:rPr>
              <a:t>.....)</a:t>
            </a:r>
            <a:r>
              <a:rPr lang="zh-CN" altLang="en-US" sz="2400" b="1" dirty="0">
                <a:solidFill>
                  <a:schemeClr val="tx1"/>
                </a:solidFill>
              </a:rPr>
              <a:t>，</a:t>
            </a:r>
          </a:p>
          <a:p>
            <a:pPr eaLnBrk="1" hangingPunct="1">
              <a:lnSpc>
                <a:spcPct val="120000"/>
              </a:lnSpc>
              <a:buClr>
                <a:schemeClr val="accent1"/>
              </a:buClr>
            </a:pP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49" charset="-122"/>
              </a:rPr>
              <a:t>替换：</a:t>
            </a:r>
            <a:r>
              <a:rPr lang="zh-CN" altLang="en-US" sz="2400" b="1" dirty="0">
                <a:solidFill>
                  <a:schemeClr val="tx1"/>
                </a:solidFill>
              </a:rPr>
              <a:t>当</a:t>
            </a:r>
            <a:r>
              <a:rPr lang="en-US" altLang="zh-CN" sz="2400" b="1" dirty="0">
                <a:solidFill>
                  <a:schemeClr val="tx1"/>
                </a:solidFill>
              </a:rPr>
              <a:t>X</a:t>
            </a:r>
            <a:r>
              <a:rPr lang="en-US" altLang="zh-CN" sz="2400" b="1" baseline="-25000" dirty="0">
                <a:solidFill>
                  <a:schemeClr val="tx1"/>
                </a:solidFill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V</a:t>
            </a:r>
            <a:r>
              <a:rPr lang="en-US" altLang="zh-CN" sz="2400" b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zh-CN" altLang="en-US" sz="2400" b="1" dirty="0">
                <a:solidFill>
                  <a:schemeClr val="tx1"/>
                </a:solidFill>
                <a:sym typeface="Symbol" panose="05050102010706020507" pitchFamily="18" charset="2"/>
              </a:rPr>
              <a:t>时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,</a:t>
            </a:r>
            <a:r>
              <a:rPr lang="zh-CN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查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LL(1)</a:t>
            </a:r>
            <a:r>
              <a:rPr lang="zh-CN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分析表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T[X</a:t>
            </a:r>
            <a:r>
              <a:rPr lang="en-US" altLang="zh-CN" sz="2400" b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,Y</a:t>
            </a:r>
            <a:r>
              <a:rPr lang="en-US" altLang="zh-CN" sz="2400" b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]</a:t>
            </a:r>
            <a:r>
              <a:rPr lang="zh-CN" altLang="en-US" sz="2400" b="1" dirty="0">
                <a:solidFill>
                  <a:schemeClr val="tx1"/>
                </a:solidFill>
                <a:sym typeface="Symbol" panose="05050102010706020507" pitchFamily="18" charset="2"/>
              </a:rPr>
              <a:t>对应的候选式</a:t>
            </a:r>
            <a:r>
              <a:rPr lang="zh-CN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逆序入栈</a:t>
            </a:r>
            <a:r>
              <a:rPr lang="zh-CN" altLang="en-US" sz="2400" b="1" dirty="0">
                <a:solidFill>
                  <a:schemeClr val="tx1"/>
                </a:solidFill>
                <a:sym typeface="Symbol" panose="05050102010706020507" pitchFamily="18" charset="2"/>
              </a:rPr>
              <a:t>去替换</a:t>
            </a:r>
            <a:r>
              <a:rPr lang="en-US" altLang="zh-CN" sz="2400" b="1" dirty="0">
                <a:solidFill>
                  <a:schemeClr val="tx1"/>
                </a:solidFill>
              </a:rPr>
              <a:t>X</a:t>
            </a:r>
            <a:r>
              <a:rPr lang="en-US" altLang="zh-CN" sz="2400" b="1" baseline="-25000" dirty="0">
                <a:solidFill>
                  <a:schemeClr val="tx1"/>
                </a:solidFill>
              </a:rPr>
              <a:t>1 </a:t>
            </a:r>
          </a:p>
          <a:p>
            <a:pPr eaLnBrk="1" hangingPunct="1">
              <a:lnSpc>
                <a:spcPct val="120000"/>
              </a:lnSpc>
              <a:buClr>
                <a:schemeClr val="accent1"/>
              </a:buClr>
            </a:pP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49" charset="-122"/>
              </a:rPr>
              <a:t>匹配：</a:t>
            </a:r>
            <a:r>
              <a:rPr lang="zh-CN" altLang="en-US" sz="2400" b="1" dirty="0">
                <a:solidFill>
                  <a:schemeClr val="tx1"/>
                </a:solidFill>
              </a:rPr>
              <a:t>当</a:t>
            </a:r>
            <a:r>
              <a:rPr lang="en-US" altLang="zh-CN" sz="2400" b="1" dirty="0">
                <a:solidFill>
                  <a:schemeClr val="tx1"/>
                </a:solidFill>
              </a:rPr>
              <a:t>X</a:t>
            </a:r>
            <a:r>
              <a:rPr lang="en-US" altLang="zh-CN" sz="2400" b="1" baseline="-25000" dirty="0">
                <a:solidFill>
                  <a:schemeClr val="tx1"/>
                </a:solidFill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V</a:t>
            </a:r>
            <a:r>
              <a:rPr lang="en-US" altLang="zh-CN" sz="2400" b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T</a:t>
            </a:r>
            <a:r>
              <a:rPr lang="zh-CN" altLang="en-US" sz="2400" b="1" dirty="0">
                <a:solidFill>
                  <a:schemeClr val="tx1"/>
                </a:solidFill>
                <a:sym typeface="Symbol" panose="05050102010706020507" pitchFamily="18" charset="2"/>
              </a:rPr>
              <a:t>时，它与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Y</a:t>
            </a:r>
            <a:r>
              <a:rPr lang="en-US" altLang="zh-CN" sz="2400" b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sym typeface="Symbol" panose="05050102010706020507" pitchFamily="18" charset="2"/>
              </a:rPr>
              <a:t>进行匹配，其结果可能成功，也可能失败，如果成功则去掉</a:t>
            </a:r>
            <a:r>
              <a:rPr lang="en-US" altLang="zh-CN" sz="2400" b="1" dirty="0">
                <a:solidFill>
                  <a:schemeClr val="tx1"/>
                </a:solidFill>
              </a:rPr>
              <a:t>X</a:t>
            </a:r>
            <a:r>
              <a:rPr lang="en-US" altLang="zh-CN" sz="2400" b="1" baseline="-25000" dirty="0">
                <a:solidFill>
                  <a:schemeClr val="tx1"/>
                </a:solidFill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</a:rPr>
              <a:t>和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Y</a:t>
            </a:r>
            <a:r>
              <a:rPr lang="en-US" altLang="zh-CN" sz="2400" b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sym typeface="Symbol" panose="05050102010706020507" pitchFamily="18" charset="2"/>
              </a:rPr>
              <a:t>，否则报错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120000"/>
              </a:lnSpc>
              <a:buClr>
                <a:schemeClr val="accent1"/>
              </a:buClr>
            </a:pP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接受：</a:t>
            </a:r>
            <a:r>
              <a:rPr lang="zh-CN" altLang="en-US" sz="2400" b="1" dirty="0">
                <a:solidFill>
                  <a:schemeClr val="tx1"/>
                </a:solidFill>
                <a:sym typeface="Symbol" panose="05050102010706020507" pitchFamily="18" charset="2"/>
              </a:rPr>
              <a:t>当格局为（#，#）时报分析成功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120000"/>
              </a:lnSpc>
              <a:buClr>
                <a:schemeClr val="accent1"/>
              </a:buClr>
            </a:pP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报错：</a:t>
            </a:r>
            <a:endParaRPr lang="en-US" altLang="zh-CN" sz="2400" b="1" dirty="0">
              <a:solidFill>
                <a:schemeClr val="tx1"/>
              </a:solidFill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Clr>
                <a:schemeClr val="accent1"/>
              </a:buClr>
            </a:pP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Predict</a:t>
            </a:r>
            <a:r>
              <a:rPr lang="zh-CN" altLang="en-US" sz="1600" b="1" dirty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集合求解以及</a:t>
            </a: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LL1</a:t>
            </a:r>
            <a:r>
              <a:rPr lang="zh-CN" altLang="en-US" sz="1600" b="1" dirty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分析表构建（会问）</a:t>
            </a:r>
            <a:endParaRPr lang="en-US" altLang="zh-CN" sz="1600" b="1" dirty="0">
              <a:solidFill>
                <a:srgbClr val="0000FF"/>
              </a:solidFill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Clr>
                <a:schemeClr val="accent1"/>
              </a:buClr>
            </a:pPr>
            <a:r>
              <a:rPr lang="zh-CN" altLang="en-US" sz="1600" b="1" dirty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难点：一旦出错，不太好确定出错位置；构建语法树如何去确定</a:t>
            </a:r>
            <a:endParaRPr lang="en-US" altLang="zh-CN" sz="1600" b="1" dirty="0">
              <a:solidFill>
                <a:srgbClr val="0000FF"/>
              </a:solidFill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第四个程序：</a:t>
            </a:r>
            <a:br>
              <a:rPr lang="en-US" altLang="zh-CN" dirty="0"/>
            </a:br>
            <a:r>
              <a:rPr lang="en-US" altLang="zh-CN" dirty="0"/>
              <a:t>SNL</a:t>
            </a:r>
            <a:r>
              <a:rPr lang="zh-CN" altLang="en-US" dirty="0"/>
              <a:t>的语义分析程序</a:t>
            </a:r>
          </a:p>
        </p:txBody>
      </p:sp>
      <p:sp>
        <p:nvSpPr>
          <p:cNvPr id="3993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输入：语法树或</a:t>
            </a:r>
            <a:r>
              <a:rPr lang="en-US" altLang="zh-CN" dirty="0"/>
              <a:t>Token</a:t>
            </a:r>
            <a:r>
              <a:rPr lang="zh-CN" altLang="en-US" dirty="0"/>
              <a:t>序列</a:t>
            </a:r>
            <a:r>
              <a:rPr lang="en-US" altLang="zh-CN" sz="1600" b="1" dirty="0">
                <a:solidFill>
                  <a:srgbClr val="0000FF"/>
                </a:solidFill>
              </a:rPr>
              <a:t>(</a:t>
            </a:r>
            <a:r>
              <a:rPr lang="zh-CN" altLang="en-US" sz="1600" b="1" dirty="0">
                <a:solidFill>
                  <a:srgbClr val="0000FF"/>
                </a:solidFill>
              </a:rPr>
              <a:t>直接设计</a:t>
            </a:r>
            <a:r>
              <a:rPr lang="en-US" altLang="zh-CN" sz="1600" b="1" dirty="0">
                <a:solidFill>
                  <a:srgbClr val="0000FF"/>
                </a:solidFill>
              </a:rPr>
              <a:t>)</a:t>
            </a:r>
            <a:endParaRPr lang="zh-CN" altLang="en-US" sz="1600" b="1" dirty="0">
              <a:solidFill>
                <a:srgbClr val="0000FF"/>
              </a:solidFill>
            </a:endParaRPr>
          </a:p>
          <a:p>
            <a:pPr eaLnBrk="1" hangingPunct="1"/>
            <a:r>
              <a:rPr lang="zh-CN" altLang="en-US" dirty="0"/>
              <a:t>输出：语义错误信息</a:t>
            </a:r>
          </a:p>
          <a:p>
            <a:pPr eaLnBrk="1" hangingPunct="1"/>
            <a:r>
              <a:rPr lang="zh-CN" altLang="en-US" dirty="0"/>
              <a:t>数据结构：</a:t>
            </a:r>
          </a:p>
          <a:p>
            <a:pPr lvl="2" eaLnBrk="1" hangingPunct="1">
              <a:buClr>
                <a:srgbClr val="FF0000"/>
              </a:buClr>
            </a:pPr>
            <a:r>
              <a:rPr lang="zh-CN" altLang="en-US" dirty="0"/>
              <a:t>语法树</a:t>
            </a:r>
          </a:p>
          <a:p>
            <a:pPr lvl="2" eaLnBrk="1" hangingPunct="1">
              <a:buClr>
                <a:srgbClr val="FF0000"/>
              </a:buClr>
            </a:pPr>
            <a:r>
              <a:rPr lang="zh-CN" altLang="en-US" b="1" dirty="0">
                <a:solidFill>
                  <a:srgbClr val="0000FF"/>
                </a:solidFill>
              </a:rPr>
              <a:t>符号表（程序检查）可以借鉴书上</a:t>
            </a:r>
          </a:p>
          <a:p>
            <a:pPr eaLnBrk="1" hangingPunct="1"/>
            <a:r>
              <a:rPr lang="zh-CN" altLang="en-US" dirty="0"/>
              <a:t>算法：</a:t>
            </a:r>
          </a:p>
          <a:p>
            <a:pPr lvl="2" eaLnBrk="1" hangingPunct="1">
              <a:buClr>
                <a:srgbClr val="FF0000"/>
              </a:buClr>
            </a:pPr>
            <a:r>
              <a:rPr lang="zh-CN" altLang="en-US" dirty="0"/>
              <a:t>在扫描声明部分语法树时建立符号表</a:t>
            </a:r>
          </a:p>
          <a:p>
            <a:pPr lvl="2" eaLnBrk="1" hangingPunct="1">
              <a:buClr>
                <a:srgbClr val="FF0000"/>
              </a:buClr>
            </a:pPr>
            <a:r>
              <a:rPr lang="zh-CN" altLang="en-US" dirty="0"/>
              <a:t>在扫描语句部分语法树时查表检查语义</a:t>
            </a:r>
            <a:endParaRPr lang="en-US" altLang="zh-CN" dirty="0"/>
          </a:p>
          <a:p>
            <a:pPr lvl="2" eaLnBrk="1" hangingPunct="1">
              <a:buClr>
                <a:srgbClr val="FF0000"/>
              </a:buClr>
            </a:pPr>
            <a:r>
              <a:rPr lang="zh-CN" altLang="en-US" b="1" dirty="0">
                <a:solidFill>
                  <a:srgbClr val="0000FF"/>
                </a:solidFill>
              </a:rPr>
              <a:t>局部化问题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SNL</a:t>
            </a:r>
            <a:r>
              <a:rPr lang="zh-CN" altLang="en-US" dirty="0"/>
              <a:t>的语义错误</a:t>
            </a:r>
            <a:r>
              <a:rPr lang="zh-CN" altLang="en-US" sz="1600" b="1" dirty="0">
                <a:solidFill>
                  <a:srgbClr val="0000FF"/>
                </a:solidFill>
              </a:rPr>
              <a:t>（最基本，可增加）</a:t>
            </a:r>
          </a:p>
        </p:txBody>
      </p:sp>
      <p:sp>
        <p:nvSpPr>
          <p:cNvPr id="41986" name="Rectangle 3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648200"/>
          </a:xfrm>
        </p:spPr>
        <p:txBody>
          <a:bodyPr vert="horz" wrap="square" lIns="91440" tIns="45720" rIns="91440" bIns="45720" anchor="t" anchorCtr="0"/>
          <a:lstStyle/>
          <a:p>
            <a:pPr lvl="1" eaLnBrk="1" hangingPunct="1">
              <a:lnSpc>
                <a:spcPct val="80000"/>
              </a:lnSpc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 标识符的重复定义；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 无声明的标识符；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） 标识符为非期望的标识符类别（类型标识符，变量标识符，过程名标识符）；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） 数组类型下标越界错误；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5</a:t>
            </a:r>
            <a:r>
              <a:rPr lang="zh-CN" altLang="en-US" sz="2000" b="1" dirty="0"/>
              <a:t>） 数组成员变量和域变量的引用不合法；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6</a:t>
            </a:r>
            <a:r>
              <a:rPr lang="zh-CN" altLang="en-US" sz="2000" b="1" dirty="0"/>
              <a:t>） 赋值语句的左右两边类型不相容；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7</a:t>
            </a:r>
            <a:r>
              <a:rPr lang="zh-CN" altLang="en-US" sz="2000" b="1" dirty="0"/>
              <a:t>） 赋值语句左端不是变量标识符；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8</a:t>
            </a:r>
            <a:r>
              <a:rPr lang="zh-CN" altLang="en-US" sz="2000" b="1" dirty="0"/>
              <a:t>） 过程调用中 ，形实参类型不匹配；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9</a:t>
            </a:r>
            <a:r>
              <a:rPr lang="zh-CN" altLang="en-US" sz="2000" b="1" dirty="0"/>
              <a:t>） 过程调用中， 形实参个数不相同；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10</a:t>
            </a:r>
            <a:r>
              <a:rPr lang="zh-CN" altLang="en-US" sz="2000" b="1" dirty="0"/>
              <a:t>）过程调用语句中，标识符不是过程标识符；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11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if 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while </a:t>
            </a:r>
            <a:r>
              <a:rPr lang="zh-CN" altLang="en-US" sz="2000" b="1" dirty="0"/>
              <a:t>语句的条件部分不是</a:t>
            </a:r>
            <a:r>
              <a:rPr lang="en-US" altLang="zh-CN" sz="2000" b="1" dirty="0"/>
              <a:t>bool</a:t>
            </a:r>
            <a:r>
              <a:rPr lang="zh-CN" altLang="en-US" sz="2000" b="1" dirty="0"/>
              <a:t>类型；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12</a:t>
            </a:r>
            <a:r>
              <a:rPr lang="zh-CN" altLang="en-US" sz="2000" b="1" dirty="0"/>
              <a:t>）表达式中运算符的分量的类型不相容 等等</a:t>
            </a:r>
            <a:endParaRPr lang="en-US" altLang="zh-CN" sz="2000" b="1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1600" b="1" dirty="0">
                <a:solidFill>
                  <a:srgbClr val="0000FF"/>
                </a:solidFill>
              </a:rPr>
              <a:t>重复定义，未声明就使用</a:t>
            </a:r>
            <a:endParaRPr lang="en-US" altLang="zh-CN" sz="1600" b="1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1600" b="1" dirty="0">
                <a:solidFill>
                  <a:srgbClr val="0000FF"/>
                </a:solidFill>
              </a:rPr>
              <a:t>样例以及错误</a:t>
            </a:r>
            <a:endParaRPr lang="en-US" altLang="zh-CN" sz="1600" b="1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1600" b="1" dirty="0">
                <a:solidFill>
                  <a:srgbClr val="0000FF"/>
                </a:solidFill>
              </a:rPr>
              <a:t>符号表建立（检查）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符号表</a:t>
            </a:r>
          </a:p>
        </p:txBody>
      </p:sp>
      <p:sp>
        <p:nvSpPr>
          <p:cNvPr id="44034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611687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sz="2800" b="1" dirty="0"/>
              <a:t>符号表</a:t>
            </a:r>
            <a:r>
              <a:rPr lang="zh-CN" altLang="en-US" sz="2800" dirty="0"/>
              <a:t>：标识符的属性表</a:t>
            </a:r>
          </a:p>
          <a:p>
            <a:pPr lvl="1" eaLnBrk="1" hangingPunct="1"/>
            <a:r>
              <a:rPr lang="zh-CN" altLang="en-US" dirty="0"/>
              <a:t>属性：种类，类型，名字，其他参数等</a:t>
            </a:r>
          </a:p>
          <a:p>
            <a:pPr eaLnBrk="1" hangingPunct="1"/>
            <a:r>
              <a:rPr lang="zh-CN" altLang="en-US" sz="2800" b="1" dirty="0"/>
              <a:t>符号表项的结构</a:t>
            </a:r>
            <a:r>
              <a:rPr lang="zh-CN" altLang="en-US" sz="2800" dirty="0"/>
              <a:t>可参考教材</a:t>
            </a:r>
            <a:r>
              <a:rPr lang="en-US" altLang="zh-CN" sz="2800" dirty="0"/>
              <a:t>156</a:t>
            </a:r>
            <a:r>
              <a:rPr lang="zh-CN" altLang="en-US" sz="2800" dirty="0"/>
              <a:t>页</a:t>
            </a:r>
          </a:p>
          <a:p>
            <a:pPr eaLnBrk="1" hangingPunct="1"/>
            <a:r>
              <a:rPr lang="zh-CN" altLang="en-US" sz="2800" b="1" dirty="0"/>
              <a:t>符号表的组织</a:t>
            </a:r>
            <a:r>
              <a:rPr lang="zh-CN" altLang="en-US" sz="2800" dirty="0"/>
              <a:t>：顺序表、二叉树、散列表</a:t>
            </a:r>
          </a:p>
          <a:p>
            <a:pPr eaLnBrk="1" hangingPunct="1"/>
            <a:r>
              <a:rPr lang="zh-CN" altLang="en-US" sz="2800" b="1" dirty="0"/>
              <a:t>符号表的建立</a:t>
            </a:r>
            <a:r>
              <a:rPr lang="zh-CN" altLang="en-US" sz="2800" dirty="0"/>
              <a:t>：在遍历语法树的过程中，遇到声明类节点时，构造符号表项</a:t>
            </a:r>
          </a:p>
          <a:p>
            <a:pPr eaLnBrk="1" hangingPunct="1"/>
            <a:r>
              <a:rPr lang="zh-CN" altLang="en-US" sz="2800" b="1" dirty="0"/>
              <a:t>符号表的使用</a:t>
            </a:r>
            <a:r>
              <a:rPr lang="zh-CN" altLang="en-US" sz="2800" dirty="0"/>
              <a:t>：在遍历语法树的过程中，遇到语句类节点时，查找符号表项</a:t>
            </a:r>
            <a:endParaRPr lang="en-US" altLang="zh-CN" sz="2800" dirty="0"/>
          </a:p>
          <a:p>
            <a:pPr eaLnBrk="1" hangingPunct="1"/>
            <a:r>
              <a:rPr lang="zh-CN" altLang="en-US" sz="2800" b="1" dirty="0"/>
              <a:t>需要重点考虑符号表的</a:t>
            </a:r>
            <a:r>
              <a:rPr lang="zh-CN" altLang="en-US" sz="2800" b="1" dirty="0">
                <a:solidFill>
                  <a:srgbClr val="0000FF"/>
                </a:solidFill>
              </a:rPr>
              <a:t>局部化问题</a:t>
            </a:r>
            <a:r>
              <a:rPr lang="zh-CN" altLang="en-US" sz="2800" b="1" dirty="0"/>
              <a:t>。</a:t>
            </a:r>
            <a:r>
              <a:rPr lang="zh-CN" altLang="en-US" sz="1600" b="1" dirty="0">
                <a:solidFill>
                  <a:srgbClr val="0000FF"/>
                </a:solidFill>
              </a:rPr>
              <a:t>（嵌套形式）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实验四模块之间的关系</a:t>
            </a:r>
          </a:p>
        </p:txBody>
      </p:sp>
      <p:grpSp>
        <p:nvGrpSpPr>
          <p:cNvPr id="8194" name="组合 16"/>
          <p:cNvGrpSpPr/>
          <p:nvPr/>
        </p:nvGrpSpPr>
        <p:grpSpPr>
          <a:xfrm>
            <a:off x="0" y="1773238"/>
            <a:ext cx="8532813" cy="3816350"/>
            <a:chOff x="0" y="1773238"/>
            <a:chExt cx="8532813" cy="3816350"/>
          </a:xfrm>
        </p:grpSpPr>
        <p:sp>
          <p:nvSpPr>
            <p:cNvPr id="8195" name="Text Box 4"/>
            <p:cNvSpPr txBox="1"/>
            <p:nvPr/>
          </p:nvSpPr>
          <p:spPr>
            <a:xfrm>
              <a:off x="6516688" y="2420938"/>
              <a:ext cx="587375" cy="2736850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anchor="t" anchorCtr="0">
              <a:spAutoFit/>
            </a:bodyPr>
            <a:lstStyle/>
            <a:p>
              <a:pPr algn="ctr">
                <a:spcBef>
                  <a:spcPct val="50000"/>
                </a:spcBef>
                <a:buSzTx/>
              </a:pPr>
              <a:r>
                <a:rPr lang="zh-CN" altLang="en-US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语义分析模块</a:t>
              </a:r>
            </a:p>
          </p:txBody>
        </p:sp>
        <p:sp>
          <p:nvSpPr>
            <p:cNvPr id="8196" name="Text Box 5"/>
            <p:cNvSpPr txBox="1"/>
            <p:nvPr/>
          </p:nvSpPr>
          <p:spPr>
            <a:xfrm>
              <a:off x="1457325" y="2492375"/>
              <a:ext cx="587375" cy="2665413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anchor="t" anchorCtr="0">
              <a:spAutoFit/>
            </a:bodyPr>
            <a:lstStyle/>
            <a:p>
              <a:pPr algn="ctr">
                <a:spcBef>
                  <a:spcPct val="50000"/>
                </a:spcBef>
                <a:buSzTx/>
              </a:pPr>
              <a:r>
                <a:rPr lang="zh-CN" altLang="en-US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词法分析模块</a:t>
              </a:r>
            </a:p>
          </p:txBody>
        </p:sp>
        <p:sp>
          <p:nvSpPr>
            <p:cNvPr id="8197" name="Line 6"/>
            <p:cNvSpPr/>
            <p:nvPr/>
          </p:nvSpPr>
          <p:spPr>
            <a:xfrm>
              <a:off x="250825" y="3789363"/>
              <a:ext cx="115411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198" name="Text Box 7"/>
            <p:cNvSpPr txBox="1"/>
            <p:nvPr/>
          </p:nvSpPr>
          <p:spPr>
            <a:xfrm>
              <a:off x="2771775" y="2492375"/>
              <a:ext cx="3095625" cy="1042988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algn="ctr">
                <a:spcBef>
                  <a:spcPct val="50000"/>
                </a:spcBef>
                <a:buSzTx/>
              </a:pPr>
              <a:r>
                <a:rPr lang="zh-CN" altLang="en-US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语法分析模块</a:t>
              </a:r>
            </a:p>
            <a:p>
              <a:pPr algn="ctr">
                <a:spcBef>
                  <a:spcPct val="50000"/>
                </a:spcBef>
                <a:buSzTx/>
              </a:pPr>
              <a:r>
                <a:rPr lang="zh-CN" altLang="en-US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（递归下降法）</a:t>
              </a:r>
            </a:p>
          </p:txBody>
        </p:sp>
        <p:sp>
          <p:nvSpPr>
            <p:cNvPr id="8199" name="Text Box 8"/>
            <p:cNvSpPr txBox="1"/>
            <p:nvPr/>
          </p:nvSpPr>
          <p:spPr>
            <a:xfrm>
              <a:off x="2771775" y="4149725"/>
              <a:ext cx="3095625" cy="1042988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algn="ctr">
                <a:spcBef>
                  <a:spcPct val="50000"/>
                </a:spcBef>
                <a:buSzTx/>
              </a:pPr>
              <a:r>
                <a:rPr lang="zh-CN" altLang="en-US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语法分析模块</a:t>
              </a:r>
            </a:p>
            <a:p>
              <a:pPr algn="ctr">
                <a:spcBef>
                  <a:spcPct val="50000"/>
                </a:spcBef>
                <a:buSzTx/>
              </a:pPr>
              <a:r>
                <a:rPr lang="zh-CN" altLang="en-US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（</a:t>
              </a: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LL(1)</a:t>
              </a:r>
              <a:r>
                <a:rPr lang="zh-CN" altLang="en-US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方法）</a:t>
              </a:r>
            </a:p>
          </p:txBody>
        </p:sp>
        <p:sp>
          <p:nvSpPr>
            <p:cNvPr id="8200" name="Line 9"/>
            <p:cNvSpPr/>
            <p:nvPr/>
          </p:nvSpPr>
          <p:spPr>
            <a:xfrm flipV="1">
              <a:off x="2051050" y="2851150"/>
              <a:ext cx="649288" cy="2889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201" name="Line 10"/>
            <p:cNvSpPr/>
            <p:nvPr/>
          </p:nvSpPr>
          <p:spPr>
            <a:xfrm>
              <a:off x="2124075" y="4365625"/>
              <a:ext cx="649288" cy="2159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202" name="Line 11"/>
            <p:cNvSpPr/>
            <p:nvPr/>
          </p:nvSpPr>
          <p:spPr>
            <a:xfrm>
              <a:off x="5867400" y="2924175"/>
              <a:ext cx="576263" cy="360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203" name="Line 12"/>
            <p:cNvSpPr/>
            <p:nvPr/>
          </p:nvSpPr>
          <p:spPr>
            <a:xfrm flipV="1">
              <a:off x="5867400" y="4292600"/>
              <a:ext cx="576263" cy="360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204" name="Line 13"/>
            <p:cNvSpPr/>
            <p:nvPr/>
          </p:nvSpPr>
          <p:spPr>
            <a:xfrm>
              <a:off x="7164388" y="3789363"/>
              <a:ext cx="136842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205" name="Rectangle 14"/>
            <p:cNvSpPr/>
            <p:nvPr/>
          </p:nvSpPr>
          <p:spPr>
            <a:xfrm>
              <a:off x="827088" y="1773238"/>
              <a:ext cx="7273925" cy="3816350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buSzTx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6" name="TextBox 14"/>
            <p:cNvSpPr txBox="1"/>
            <p:nvPr/>
          </p:nvSpPr>
          <p:spPr>
            <a:xfrm>
              <a:off x="0" y="3048000"/>
              <a:ext cx="914400" cy="6461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buSzTx/>
              </a:pPr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SNL</a:t>
              </a:r>
              <a:r>
                <a:rPr lang="zh-CN" altLang="en-US" dirty="0">
                  <a:latin typeface="Tahoma" panose="020B0604030504040204" pitchFamily="34" charset="0"/>
                  <a:ea typeface="宋体" panose="02010600030101010101" pitchFamily="2" charset="-122"/>
                </a:rPr>
                <a:t>源程序</a:t>
              </a:r>
            </a:p>
          </p:txBody>
        </p:sp>
        <p:sp>
          <p:nvSpPr>
            <p:cNvPr id="8207" name="TextBox 15"/>
            <p:cNvSpPr txBox="1"/>
            <p:nvPr/>
          </p:nvSpPr>
          <p:spPr>
            <a:xfrm>
              <a:off x="1981200" y="2057400"/>
              <a:ext cx="914400" cy="6461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buSzTx/>
              </a:pPr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Token</a:t>
              </a:r>
              <a:r>
                <a:rPr lang="zh-CN" altLang="en-US" dirty="0">
                  <a:latin typeface="Tahoma" panose="020B0604030504040204" pitchFamily="34" charset="0"/>
                  <a:ea typeface="宋体" panose="02010600030101010101" pitchFamily="2" charset="-122"/>
                </a:rPr>
                <a:t>序列</a:t>
              </a:r>
            </a:p>
          </p:txBody>
        </p:sp>
        <p:sp>
          <p:nvSpPr>
            <p:cNvPr id="8208" name="TextBox 16"/>
            <p:cNvSpPr txBox="1"/>
            <p:nvPr/>
          </p:nvSpPr>
          <p:spPr>
            <a:xfrm>
              <a:off x="5791200" y="2057400"/>
              <a:ext cx="914400" cy="3698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buSzTx/>
              </a:pPr>
              <a:r>
                <a:rPr lang="zh-CN" altLang="en-US" dirty="0">
                  <a:latin typeface="Tahoma" panose="020B0604030504040204" pitchFamily="34" charset="0"/>
                  <a:ea typeface="宋体" panose="02010600030101010101" pitchFamily="2" charset="-122"/>
                </a:rPr>
                <a:t>语法树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实验报告</a:t>
            </a:r>
          </a:p>
        </p:txBody>
      </p:sp>
      <p:sp>
        <p:nvSpPr>
          <p:cNvPr id="4608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本次实验采取三人组成开发小组的形式集体讨论合作完成。要求小组人员分工明确，每个人都要参与，了解整个过程。</a:t>
            </a:r>
            <a:endParaRPr lang="en-US" altLang="zh-CN" dirty="0"/>
          </a:p>
          <a:p>
            <a:pPr eaLnBrk="1" hangingPunct="1"/>
            <a:r>
              <a:rPr lang="zh-CN" altLang="en-US" dirty="0"/>
              <a:t>报告形式见文件“</a:t>
            </a:r>
            <a:r>
              <a:rPr lang="en-US" altLang="zh-CN" dirty="0"/>
              <a:t>《</a:t>
            </a:r>
            <a:r>
              <a:rPr lang="zh-CN" altLang="en-US" dirty="0"/>
              <a:t>编译原理课程设计</a:t>
            </a:r>
            <a:r>
              <a:rPr lang="en-US" altLang="zh-CN" dirty="0"/>
              <a:t>》</a:t>
            </a:r>
            <a:r>
              <a:rPr lang="zh-CN" altLang="en-US" dirty="0"/>
              <a:t>总结报告模版”。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成绩评定</a:t>
            </a:r>
          </a:p>
        </p:txBody>
      </p:sp>
      <p:sp>
        <p:nvSpPr>
          <p:cNvPr id="4813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综合实验的签到情况，实验报告完成情况和老师对程序的检查结果综合评定。</a:t>
            </a:r>
            <a:endParaRPr lang="en-US" altLang="zh-CN" dirty="0"/>
          </a:p>
          <a:p>
            <a:pPr eaLnBrk="1" hangingPunct="1"/>
            <a:r>
              <a:rPr lang="zh-CN" altLang="en-US" dirty="0"/>
              <a:t>检查程序时要求组内成员必须全部到场</a:t>
            </a:r>
          </a:p>
          <a:p>
            <a:pPr eaLnBrk="1" hangingPunct="1"/>
            <a:r>
              <a:rPr lang="zh-CN" altLang="en-US" dirty="0"/>
              <a:t>每组成员因为表现不同，成绩会有不同！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指导教师</a:t>
            </a:r>
          </a:p>
        </p:txBody>
      </p:sp>
      <p:sp>
        <p:nvSpPr>
          <p:cNvPr id="4813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dirty="0"/>
              <a:t>27</a:t>
            </a:r>
            <a:r>
              <a:rPr lang="zh-CN" altLang="en-US" dirty="0"/>
              <a:t>班：刘华虓</a:t>
            </a:r>
            <a:r>
              <a:rPr lang="zh-CN" altLang="en-US" dirty="0">
                <a:sym typeface="+mn-ea"/>
              </a:rPr>
              <a:t>老师</a:t>
            </a:r>
            <a:endParaRPr lang="zh-CN" altLang="en-US" dirty="0"/>
          </a:p>
          <a:p>
            <a:pPr eaLnBrk="1" hangingPunct="1"/>
            <a:r>
              <a:rPr lang="en-US" altLang="zh-CN" dirty="0"/>
              <a:t>28</a:t>
            </a:r>
            <a:r>
              <a:rPr lang="zh-CN" altLang="en-US" dirty="0"/>
              <a:t>班：李荣</a:t>
            </a:r>
            <a:r>
              <a:rPr lang="zh-CN" altLang="en-US" dirty="0">
                <a:sym typeface="+mn-ea"/>
              </a:rPr>
              <a:t>老师</a:t>
            </a:r>
            <a:endParaRPr lang="zh-CN" altLang="en-US" dirty="0"/>
          </a:p>
          <a:p>
            <a:pPr eaLnBrk="1" hangingPunct="1"/>
            <a:r>
              <a:rPr lang="en-US" altLang="zh-CN" dirty="0"/>
              <a:t>29</a:t>
            </a:r>
            <a:r>
              <a:rPr lang="zh-CN" altLang="en-US" dirty="0"/>
              <a:t>班：申春</a:t>
            </a:r>
            <a:r>
              <a:rPr lang="zh-CN" altLang="en-US" dirty="0">
                <a:sym typeface="+mn-ea"/>
              </a:rPr>
              <a:t>老师</a:t>
            </a:r>
            <a:endParaRPr lang="zh-CN" altLang="en-US" dirty="0"/>
          </a:p>
          <a:p>
            <a:pPr eaLnBrk="1" hangingPunct="1"/>
            <a:r>
              <a:rPr lang="en-US" altLang="zh-CN" dirty="0"/>
              <a:t>30</a:t>
            </a:r>
            <a:r>
              <a:rPr lang="zh-CN" altLang="en-US" dirty="0"/>
              <a:t>班：张晶</a:t>
            </a:r>
            <a:r>
              <a:rPr lang="zh-CN" altLang="en-US" dirty="0">
                <a:sym typeface="+mn-ea"/>
              </a:rPr>
              <a:t>老师</a:t>
            </a:r>
            <a:endParaRPr lang="zh-CN" altLang="en-US" dirty="0"/>
          </a:p>
          <a:p>
            <a:pPr eaLnBrk="1" hangingPunct="1"/>
            <a:r>
              <a:rPr lang="en-US" altLang="zh-CN" dirty="0"/>
              <a:t>31</a:t>
            </a:r>
            <a:r>
              <a:rPr lang="zh-CN" altLang="en-US" dirty="0"/>
              <a:t>班：陈娟</a:t>
            </a:r>
            <a:r>
              <a:rPr lang="zh-CN" altLang="en-US" dirty="0">
                <a:sym typeface="+mn-ea"/>
              </a:rPr>
              <a:t>老师</a:t>
            </a:r>
            <a:endParaRPr lang="zh-CN" altLang="en-US" dirty="0"/>
          </a:p>
          <a:p>
            <a:pPr eaLnBrk="1" hangingPunct="1"/>
            <a:r>
              <a:rPr lang="en-US" altLang="zh-CN" dirty="0"/>
              <a:t>32</a:t>
            </a:r>
            <a:r>
              <a:rPr lang="zh-CN" altLang="en-US" dirty="0"/>
              <a:t>班：刘宇舟老师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实验目的</a:t>
            </a:r>
          </a:p>
        </p:txBody>
      </p:sp>
      <p:sp>
        <p:nvSpPr>
          <p:cNvPr id="921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通过对</a:t>
            </a:r>
            <a:r>
              <a:rPr lang="en-US" altLang="zh-CN" dirty="0"/>
              <a:t>SNL</a:t>
            </a:r>
            <a:r>
              <a:rPr lang="zh-CN" altLang="en-US" dirty="0"/>
              <a:t>编译程序的学习和动手实践，使学生可以更加深入、全面地掌握编译程序的工作原理和实现技术；</a:t>
            </a:r>
            <a:endParaRPr lang="en-US" altLang="zh-CN" dirty="0"/>
          </a:p>
          <a:p>
            <a:pPr eaLnBrk="1" hangingPunct="1"/>
            <a:r>
              <a:rPr lang="zh-CN" altLang="en-US" dirty="0"/>
              <a:t>培养大型软件的程序设计方法。</a:t>
            </a:r>
          </a:p>
          <a:p>
            <a:pPr eaLnBrk="1" hangingPunct="1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SNL</a:t>
            </a:r>
            <a:r>
              <a:rPr lang="zh-CN" altLang="en-US" dirty="0"/>
              <a:t>语言简介</a:t>
            </a:r>
          </a:p>
        </p:txBody>
      </p:sp>
      <p:sp>
        <p:nvSpPr>
          <p:cNvPr id="11266" name="Rectangle 3"/>
          <p:cNvSpPr>
            <a:spLocks noGrp="1"/>
          </p:cNvSpPr>
          <p:nvPr>
            <p:ph idx="1"/>
          </p:nvPr>
        </p:nvSpPr>
        <p:spPr>
          <a:xfrm>
            <a:off x="457200" y="2057400"/>
            <a:ext cx="5370513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sz="2800" dirty="0"/>
              <a:t>SNL(Small Nested Language)</a:t>
            </a:r>
            <a:r>
              <a:rPr lang="zh-CN" altLang="en-US" sz="2800" dirty="0"/>
              <a:t>是自行定义的教学模型语言，它是一种类似</a:t>
            </a:r>
            <a:r>
              <a:rPr lang="en-US" altLang="zh-CN" sz="2800" dirty="0"/>
              <a:t>Pascal</a:t>
            </a:r>
            <a:r>
              <a:rPr lang="zh-CN" altLang="en-US" sz="2800" dirty="0"/>
              <a:t>的</a:t>
            </a:r>
            <a:r>
              <a:rPr lang="zh-CN" altLang="en-US" sz="2800" dirty="0">
                <a:latin typeface="Arial" panose="020B0604020202020204" pitchFamily="34" charset="0"/>
              </a:rPr>
              <a:t>”</a:t>
            </a:r>
            <a:r>
              <a:rPr lang="zh-CN" altLang="en-US" sz="2800" dirty="0"/>
              <a:t>高级</a:t>
            </a:r>
            <a:r>
              <a:rPr lang="zh-CN" altLang="en-US" sz="2800" dirty="0">
                <a:latin typeface="Arial" panose="020B0604020202020204" pitchFamily="34" charset="0"/>
              </a:rPr>
              <a:t>”</a:t>
            </a:r>
            <a:r>
              <a:rPr lang="zh-CN" altLang="en-US" sz="2800" dirty="0"/>
              <a:t>程序设计语言</a:t>
            </a:r>
          </a:p>
          <a:p>
            <a:pPr eaLnBrk="1" hangingPunct="1"/>
            <a:r>
              <a:rPr lang="zh-CN" altLang="en-US" sz="2800" dirty="0"/>
              <a:t>数据类型：整型、字符型，数组、记录</a:t>
            </a:r>
          </a:p>
          <a:p>
            <a:pPr eaLnBrk="1" hangingPunct="1"/>
            <a:r>
              <a:rPr lang="zh-CN" altLang="en-US" sz="2800" dirty="0"/>
              <a:t>过程允许嵌套定义，允许递归调用</a:t>
            </a:r>
          </a:p>
          <a:p>
            <a:pPr eaLnBrk="1" hangingPunct="1"/>
            <a:endParaRPr lang="en-US" altLang="zh-CN" dirty="0"/>
          </a:p>
        </p:txBody>
      </p:sp>
      <p:pic>
        <p:nvPicPr>
          <p:cNvPr id="11267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295400"/>
            <a:ext cx="2935288" cy="49799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/>
              <a:t>SNL</a:t>
            </a:r>
            <a:r>
              <a:rPr lang="zh-CN" altLang="en-US" dirty="0"/>
              <a:t>的程序结构</a:t>
            </a:r>
          </a:p>
        </p:txBody>
      </p:sp>
      <p:sp>
        <p:nvSpPr>
          <p:cNvPr id="13314" name="Rectangle 3"/>
          <p:cNvSpPr>
            <a:spLocks noGrp="1"/>
          </p:cNvSpPr>
          <p:nvPr>
            <p:ph idx="1"/>
          </p:nvPr>
        </p:nvSpPr>
        <p:spPr>
          <a:xfrm>
            <a:off x="914400" y="2017713"/>
            <a:ext cx="3886200" cy="4687887"/>
          </a:xfrm>
        </p:spPr>
        <p:txBody>
          <a:bodyPr vert="horz" wrap="square" lIns="91440" tIns="45720" rIns="91440" bIns="45720" anchor="t" anchorCtr="0"/>
          <a:lstStyle/>
          <a:p>
            <a:pPr lvl="1" eaLnBrk="1" hangingPunct="1">
              <a:buClr>
                <a:srgbClr val="0000FF"/>
              </a:buClr>
            </a:pPr>
            <a:r>
              <a:rPr lang="zh-CN" altLang="en-US" dirty="0"/>
              <a:t>程序头</a:t>
            </a:r>
            <a:endParaRPr lang="en-US" altLang="zh-CN" dirty="0"/>
          </a:p>
          <a:p>
            <a:pPr lvl="1" eaLnBrk="1" hangingPunct="1">
              <a:buClr>
                <a:srgbClr val="0000FF"/>
              </a:buClr>
            </a:pPr>
            <a:r>
              <a:rPr lang="zh-CN" altLang="en-US" dirty="0"/>
              <a:t>声明部分</a:t>
            </a:r>
            <a:endParaRPr lang="en-US" altLang="zh-CN" dirty="0"/>
          </a:p>
          <a:p>
            <a:pPr lvl="2" eaLnBrk="1" hangingPunct="1">
              <a:buClr>
                <a:srgbClr val="FF0000"/>
              </a:buClr>
            </a:pPr>
            <a:r>
              <a:rPr lang="zh-CN" altLang="en-US" dirty="0"/>
              <a:t>类型声明部分</a:t>
            </a:r>
          </a:p>
          <a:p>
            <a:pPr lvl="2" eaLnBrk="1" hangingPunct="1">
              <a:buClr>
                <a:srgbClr val="FF0000"/>
              </a:buClr>
            </a:pPr>
            <a:r>
              <a:rPr lang="zh-CN" altLang="en-US" dirty="0"/>
              <a:t>变量声明部分</a:t>
            </a:r>
          </a:p>
          <a:p>
            <a:pPr lvl="2" eaLnBrk="1" hangingPunct="1">
              <a:buClr>
                <a:srgbClr val="FF0000"/>
              </a:buClr>
            </a:pPr>
            <a:r>
              <a:rPr lang="zh-CN" altLang="en-US" dirty="0"/>
              <a:t>过程声明部分</a:t>
            </a:r>
          </a:p>
          <a:p>
            <a:pPr lvl="1" eaLnBrk="1" hangingPunct="1">
              <a:buClr>
                <a:srgbClr val="0000FF"/>
              </a:buClr>
            </a:pPr>
            <a:r>
              <a:rPr lang="zh-CN" altLang="en-US" dirty="0"/>
              <a:t>程序体部分</a:t>
            </a:r>
            <a:endParaRPr lang="en-US" altLang="zh-CN" dirty="0"/>
          </a:p>
          <a:p>
            <a:pPr lvl="1" eaLnBrk="1" hangingPunct="1">
              <a:buClr>
                <a:srgbClr val="0000FF"/>
              </a:buClr>
            </a:pPr>
            <a:endParaRPr lang="en-US" altLang="zh-CN" dirty="0"/>
          </a:p>
          <a:p>
            <a:pPr lvl="1" eaLnBrk="1" hangingPunct="1">
              <a:buClr>
                <a:srgbClr val="0000FF"/>
              </a:buClr>
              <a:buNone/>
            </a:pPr>
            <a:endParaRPr lang="zh-CN" altLang="en-US" dirty="0"/>
          </a:p>
          <a:p>
            <a:pPr eaLnBrk="1" hangingPunct="1">
              <a:lnSpc>
                <a:spcPct val="90000"/>
              </a:lnSpc>
              <a:buNone/>
            </a:pPr>
            <a:endParaRPr lang="zh-CN" altLang="en-US" sz="2400" dirty="0"/>
          </a:p>
        </p:txBody>
      </p:sp>
      <p:sp>
        <p:nvSpPr>
          <p:cNvPr id="13315" name="矩形 3"/>
          <p:cNvSpPr/>
          <p:nvPr/>
        </p:nvSpPr>
        <p:spPr>
          <a:xfrm>
            <a:off x="4876800" y="1981200"/>
            <a:ext cx="3581400" cy="3970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SzTx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program pp</a:t>
            </a:r>
          </a:p>
          <a:p>
            <a:pPr>
              <a:buSzTx/>
            </a:pP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var   integer  v1;</a:t>
            </a:r>
          </a:p>
          <a:p>
            <a:pPr>
              <a:buSzTx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char  c;</a:t>
            </a:r>
          </a:p>
          <a:p>
            <a:pPr>
              <a:buSzTx/>
            </a:pP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procedure f();</a:t>
            </a:r>
          </a:p>
          <a:p>
            <a:pPr>
              <a:buSzTx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begin</a:t>
            </a:r>
          </a:p>
          <a:p>
            <a:pPr>
              <a:buSzTx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    v1 :=2</a:t>
            </a:r>
          </a:p>
          <a:p>
            <a:pPr>
              <a:buSzTx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End</a:t>
            </a:r>
          </a:p>
          <a:p>
            <a:pPr>
              <a:buSzTx/>
            </a:pP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Begin</a:t>
            </a:r>
          </a:p>
          <a:p>
            <a:pPr>
              <a:buSzTx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  f();</a:t>
            </a:r>
          </a:p>
          <a:p>
            <a:pPr>
              <a:buSzTx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  write(v1)</a:t>
            </a:r>
          </a:p>
          <a:p>
            <a:pPr>
              <a:buSzTx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end.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/>
          </p:cNvSpPr>
          <p:nvPr>
            <p:ph type="title"/>
          </p:nvPr>
        </p:nvSpPr>
        <p:spPr>
          <a:xfrm>
            <a:off x="685800" y="106363"/>
            <a:ext cx="7772400" cy="658812"/>
          </a:xfrm>
        </p:spPr>
        <p:txBody>
          <a:bodyPr vert="horz" wrap="square" lIns="91440" tIns="45720" rIns="91440" bIns="45720" anchor="b" anchorCtr="0"/>
          <a:lstStyle/>
          <a:p>
            <a:pPr>
              <a:buNone/>
            </a:pPr>
            <a:r>
              <a:rPr lang="en-US" altLang="zh-CN" sz="4000" b="1" dirty="0"/>
              <a:t>SNL</a:t>
            </a:r>
            <a:r>
              <a:rPr lang="zh-CN" altLang="en-US" sz="4000" b="1" dirty="0"/>
              <a:t>语言的</a:t>
            </a:r>
            <a:r>
              <a:rPr lang="zh-CN" altLang="en-US" b="1" dirty="0"/>
              <a:t>单词</a:t>
            </a:r>
            <a:r>
              <a:rPr lang="zh-CN" altLang="en-US" dirty="0"/>
              <a:t>分类</a:t>
            </a:r>
          </a:p>
        </p:txBody>
      </p:sp>
      <p:sp>
        <p:nvSpPr>
          <p:cNvPr id="15362" name="Rectangle 3"/>
          <p:cNvSpPr>
            <a:spLocks noGrp="1"/>
          </p:cNvSpPr>
          <p:nvPr>
            <p:ph idx="1"/>
          </p:nvPr>
        </p:nvSpPr>
        <p:spPr>
          <a:xfrm>
            <a:off x="323850" y="1341438"/>
            <a:ext cx="8820150" cy="5516562"/>
          </a:xfrm>
        </p:spPr>
        <p:txBody>
          <a:bodyPr vert="horz" wrap="square" lIns="91440" tIns="45720" rIns="91440" bIns="45720" anchor="t" anchorCtr="0"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ym typeface="Wingdings" panose="05000000000000000000" pitchFamily="2" charset="2"/>
              </a:rPr>
              <a:t>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标识符		  		</a:t>
            </a:r>
            <a:r>
              <a:rPr lang="en-US" altLang="zh-CN" sz="2800" b="1" dirty="0"/>
              <a:t>( ID ) </a:t>
            </a:r>
            <a:endParaRPr lang="en-US" altLang="zh-CN" sz="2800" b="1" dirty="0">
              <a:sym typeface="Wingdings" panose="05000000000000000000" pitchFamily="2" charset="2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ym typeface="Wingdings" panose="05000000000000000000" pitchFamily="2" charset="2"/>
              </a:rPr>
              <a:t>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保留字		  		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它是标识符的子集</a:t>
            </a:r>
            <a:r>
              <a:rPr lang="en-US" altLang="zh-CN" sz="2800" b="1" dirty="0"/>
              <a:t>, if,repeat,read,write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…)</a:t>
            </a:r>
            <a:endParaRPr lang="en-US" altLang="zh-CN" sz="2800" b="1" dirty="0">
              <a:sym typeface="Wingdings" panose="05000000000000000000" pitchFamily="2" charset="2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ym typeface="Wingdings" panose="05000000000000000000" pitchFamily="2" charset="2"/>
              </a:rPr>
              <a:t>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无符号整数	  		</a:t>
            </a:r>
            <a:r>
              <a:rPr lang="en-US" altLang="zh-CN" sz="2800" b="1" dirty="0"/>
              <a:t>( INTC )</a:t>
            </a:r>
            <a:endParaRPr lang="en-US" altLang="zh-CN" sz="2800" b="1" dirty="0">
              <a:sym typeface="Wingdings" panose="05000000000000000000" pitchFamily="2" charset="2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ym typeface="Wingdings" panose="05000000000000000000" pitchFamily="2" charset="2"/>
              </a:rPr>
              <a:t>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单字符分界符	  	</a:t>
            </a:r>
            <a:r>
              <a:rPr lang="en-US" altLang="zh-CN" sz="2800" b="1" dirty="0"/>
              <a:t>( + , - , * , / , &lt; ,= ,( , ) , [ , ] , . , ; , EOF ,</a:t>
            </a:r>
            <a:r>
              <a:rPr lang="zh-CN" altLang="en-US" sz="2800" b="1" dirty="0"/>
              <a:t>空白字符 </a:t>
            </a:r>
            <a:r>
              <a:rPr lang="en-US" altLang="zh-CN" sz="2800" b="1" dirty="0"/>
              <a:t>)</a:t>
            </a:r>
            <a:endParaRPr lang="en-US" altLang="zh-CN" sz="2800" b="1" dirty="0">
              <a:sym typeface="Wingdings" panose="05000000000000000000" pitchFamily="2" charset="2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ym typeface="Wingdings" panose="05000000000000000000" pitchFamily="2" charset="2"/>
              </a:rPr>
              <a:t>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双字符分界符	  	</a:t>
            </a:r>
            <a:r>
              <a:rPr lang="en-US" altLang="zh-CN" sz="2800" b="1" dirty="0"/>
              <a:t>( := )</a:t>
            </a:r>
            <a:endParaRPr lang="en-US" altLang="zh-CN" sz="2800" b="1" dirty="0">
              <a:sym typeface="Wingdings" panose="05000000000000000000" pitchFamily="2" charset="2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ym typeface="Wingdings" panose="05000000000000000000" pitchFamily="2" charset="2"/>
              </a:rPr>
              <a:t>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注释头符      		</a:t>
            </a:r>
            <a:r>
              <a:rPr lang="en-US" altLang="zh-CN" sz="2800" b="1" dirty="0"/>
              <a:t>( { )</a:t>
            </a:r>
            <a:endParaRPr lang="en-US" altLang="zh-CN" sz="2800" b="1" dirty="0">
              <a:sym typeface="Wingdings" panose="05000000000000000000" pitchFamily="2" charset="2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ym typeface="Wingdings" panose="05000000000000000000" pitchFamily="2" charset="2"/>
              </a:rPr>
              <a:t>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注释结束符			</a:t>
            </a:r>
            <a:r>
              <a:rPr lang="en-US" altLang="zh-CN" sz="2800" b="1" dirty="0"/>
              <a:t>( } )</a:t>
            </a:r>
            <a:endParaRPr lang="en-US" altLang="zh-CN" sz="2800" b="1" dirty="0">
              <a:sym typeface="Wingdings" panose="05000000000000000000" pitchFamily="2" charset="2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ym typeface="Wingdings" panose="05000000000000000000" pitchFamily="2" charset="2"/>
              </a:rPr>
              <a:t>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字符起始和结束符	</a:t>
            </a:r>
            <a:r>
              <a:rPr lang="en-US" altLang="zh-CN" sz="2800" b="1" dirty="0"/>
              <a:t>( ‘ )</a:t>
            </a:r>
            <a:endParaRPr lang="en-US" altLang="zh-CN" sz="2800" b="1" dirty="0">
              <a:sym typeface="Wingdings" panose="05000000000000000000" pitchFamily="2" charset="2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ym typeface="Wingdings" panose="05000000000000000000" pitchFamily="2" charset="2"/>
              </a:rPr>
              <a:t>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数组下标界限符		</a:t>
            </a:r>
            <a:r>
              <a:rPr lang="en-US" altLang="zh-CN" sz="2800" b="1" dirty="0"/>
              <a:t>( .. )	</a:t>
            </a:r>
            <a:r>
              <a:rPr lang="en-US" altLang="zh-CN" sz="2400" b="1" dirty="0"/>
              <a:t>		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/>
          </p:nvPr>
        </p:nvSpPr>
        <p:spPr>
          <a:xfrm>
            <a:off x="685800" y="106363"/>
            <a:ext cx="7772400" cy="658812"/>
          </a:xfrm>
        </p:spPr>
        <p:txBody>
          <a:bodyPr vert="horz" wrap="square" lIns="91440" tIns="45720" rIns="91440" bIns="45720" anchor="b" anchorCtr="0"/>
          <a:lstStyle/>
          <a:p>
            <a:pPr>
              <a:buNone/>
            </a:pPr>
            <a:r>
              <a:rPr lang="zh-CN" altLang="en-US" dirty="0"/>
              <a:t>符号的巴科斯范式定义</a:t>
            </a:r>
          </a:p>
        </p:txBody>
      </p:sp>
      <p:sp>
        <p:nvSpPr>
          <p:cNvPr id="16386" name="Rectangle 3"/>
          <p:cNvSpPr>
            <a:spLocks noGrp="1"/>
          </p:cNvSpPr>
          <p:nvPr>
            <p:ph idx="1"/>
          </p:nvPr>
        </p:nvSpPr>
        <p:spPr>
          <a:xfrm>
            <a:off x="200025" y="838200"/>
            <a:ext cx="8743950" cy="5178425"/>
          </a:xfrm>
        </p:spPr>
        <p:txBody>
          <a:bodyPr vert="horz" wrap="square" lIns="91440" tIns="45720" rIns="91440" bIns="45720" anchor="t" anchorCtr="0"/>
          <a:lstStyle/>
          <a:p>
            <a:pPr marL="609600" indent="-609600">
              <a:lnSpc>
                <a:spcPct val="90000"/>
              </a:lnSpc>
            </a:pPr>
            <a:r>
              <a:rPr lang="en-US" altLang="zh-CN" sz="2000" b="1" dirty="0"/>
              <a:t>&lt; </a:t>
            </a:r>
            <a:r>
              <a:rPr lang="zh-CN" altLang="en-US" sz="2000" b="1" dirty="0"/>
              <a:t>标识符 </a:t>
            </a:r>
            <a:r>
              <a:rPr lang="en-US" altLang="zh-CN" sz="2000" b="1" dirty="0"/>
              <a:t>&gt; 		     ::=   </a:t>
            </a:r>
            <a:r>
              <a:rPr lang="zh-CN" altLang="en-US" sz="2000" b="1" dirty="0"/>
              <a:t>字母 </a:t>
            </a:r>
            <a:r>
              <a:rPr lang="en-US" altLang="zh-CN" sz="2000" b="1" dirty="0"/>
              <a:t>{ </a:t>
            </a:r>
            <a:r>
              <a:rPr lang="zh-CN" altLang="en-US" sz="2000" b="1" dirty="0"/>
              <a:t>字母 </a:t>
            </a:r>
            <a:r>
              <a:rPr lang="en-US" altLang="zh-CN" sz="2000" b="1" dirty="0"/>
              <a:t>| </a:t>
            </a:r>
            <a:r>
              <a:rPr lang="zh-CN" altLang="en-US" sz="2000" b="1" dirty="0"/>
              <a:t>数字 </a:t>
            </a:r>
            <a:r>
              <a:rPr lang="en-US" altLang="zh-CN" sz="2000" b="1" dirty="0"/>
              <a:t>}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zh-CN" sz="2000" b="1" dirty="0"/>
              <a:t>&lt; </a:t>
            </a:r>
            <a:r>
              <a:rPr lang="zh-CN" altLang="en-US" sz="2000" b="1" dirty="0"/>
              <a:t>无符号整数 </a:t>
            </a:r>
            <a:r>
              <a:rPr lang="en-US" altLang="zh-CN" sz="2000" b="1" dirty="0"/>
              <a:t>&gt; 	     ::=   </a:t>
            </a:r>
            <a:r>
              <a:rPr lang="zh-CN" altLang="en-US" sz="2000" b="1" dirty="0"/>
              <a:t>数字 </a:t>
            </a:r>
            <a:r>
              <a:rPr lang="en-US" altLang="zh-CN" sz="2000" b="1" dirty="0"/>
              <a:t>{ </a:t>
            </a:r>
            <a:r>
              <a:rPr lang="zh-CN" altLang="en-US" sz="2000" b="1" dirty="0"/>
              <a:t>数字 </a:t>
            </a:r>
            <a:r>
              <a:rPr lang="en-US" altLang="zh-CN" sz="2000" b="1" dirty="0"/>
              <a:t>}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zh-CN" sz="2000" b="1" dirty="0"/>
              <a:t>&lt; </a:t>
            </a:r>
            <a:r>
              <a:rPr lang="zh-CN" altLang="en-US" sz="2000" b="1" dirty="0"/>
              <a:t>单字符分界符 </a:t>
            </a:r>
            <a:r>
              <a:rPr lang="en-US" altLang="zh-CN" sz="2000" b="1" dirty="0"/>
              <a:t>&gt;  ::=   + | - | *| / | ( | ) | [ | ] | ; | . | &lt; | = | EOF | </a:t>
            </a:r>
            <a:r>
              <a:rPr lang="zh-CN" altLang="en-US" sz="2000" b="1" dirty="0"/>
              <a:t>空白字符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zh-CN" sz="2000" b="1" dirty="0"/>
              <a:t>&lt; </a:t>
            </a:r>
            <a:r>
              <a:rPr lang="zh-CN" altLang="en-US" sz="2000" b="1" dirty="0"/>
              <a:t>双字符分界符 </a:t>
            </a:r>
            <a:r>
              <a:rPr lang="en-US" altLang="zh-CN" sz="2000" b="1" dirty="0"/>
              <a:t>&gt;   ::=   : =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zh-CN" sz="2000" b="1" dirty="0"/>
              <a:t>&lt; </a:t>
            </a:r>
            <a:r>
              <a:rPr lang="zh-CN" altLang="en-US" sz="2000" b="1" dirty="0"/>
              <a:t>注释头符号 </a:t>
            </a:r>
            <a:r>
              <a:rPr lang="en-US" altLang="zh-CN" sz="2000" b="1" dirty="0"/>
              <a:t>&gt; 	     ::=   {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zh-CN" sz="2000" b="1" dirty="0"/>
              <a:t>&lt; </a:t>
            </a:r>
            <a:r>
              <a:rPr lang="zh-CN" altLang="en-US" sz="2000" b="1" dirty="0"/>
              <a:t>注释结束符号 </a:t>
            </a:r>
            <a:r>
              <a:rPr lang="en-US" altLang="zh-CN" sz="2000" b="1" dirty="0"/>
              <a:t>&gt;  ::=   }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zh-CN" sz="2000" b="1" dirty="0"/>
              <a:t>&lt; </a:t>
            </a:r>
            <a:r>
              <a:rPr lang="zh-CN" altLang="en-US" sz="2000" b="1" dirty="0"/>
              <a:t>字符标示符 </a:t>
            </a:r>
            <a:r>
              <a:rPr lang="en-US" altLang="zh-CN" sz="2000" b="1" dirty="0"/>
              <a:t>&gt;       ::=   ′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zh-CN" sz="2000" b="1" dirty="0"/>
              <a:t>&lt; </a:t>
            </a:r>
            <a:r>
              <a:rPr lang="zh-CN" altLang="en-US" sz="2000" b="1" dirty="0"/>
              <a:t>数组下标界限符 </a:t>
            </a:r>
            <a:r>
              <a:rPr lang="en-US" altLang="zh-CN" sz="2000" b="1" dirty="0"/>
              <a:t>&gt;   ::=   ..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zh-CN" sz="2000" b="1" dirty="0"/>
              <a:t>&lt;</a:t>
            </a:r>
            <a:r>
              <a:rPr lang="zh-CN" altLang="en-US" sz="2000" b="1" dirty="0"/>
              <a:t>字母</a:t>
            </a:r>
            <a:r>
              <a:rPr lang="en-US" altLang="zh-CN" sz="2000" b="1" dirty="0"/>
              <a:t>&gt; 		         ::=   a | b | c | d | e | f | g | h | i | j | k | l | m | n | o | p | q | r | s | t |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zh-CN" sz="2000" b="1" dirty="0"/>
              <a:t>u | v | w | x | y |z | A| B | C | D | E | F | G | H | I | J | K | L |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zh-CN" sz="2000" b="1" dirty="0"/>
              <a:t>M | N | O | P | Q | R | S | T | U |V | W | X| Y | Z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zh-CN" sz="2000" b="1" dirty="0"/>
              <a:t>&lt;</a:t>
            </a:r>
            <a:r>
              <a:rPr lang="zh-CN" altLang="en-US" sz="2000" b="1" dirty="0"/>
              <a:t>数字</a:t>
            </a:r>
            <a:r>
              <a:rPr lang="en-US" altLang="zh-CN" sz="2000" b="1" dirty="0"/>
              <a:t>&gt; 	      ::=   0 | 1 | 2 | 3 | 4 | 5 | 6 | 7 | 8 | 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/>
          </p:cNvSpPr>
          <p:nvPr>
            <p:ph type="title"/>
          </p:nvPr>
        </p:nvSpPr>
        <p:spPr>
          <a:xfrm>
            <a:off x="228714" y="106363"/>
            <a:ext cx="8762770" cy="658812"/>
          </a:xfrm>
        </p:spPr>
        <p:txBody>
          <a:bodyPr vert="horz" wrap="square" lIns="91440" tIns="45720" rIns="91440" bIns="45720" anchor="b" anchorCtr="0"/>
          <a:lstStyle/>
          <a:p>
            <a:pPr>
              <a:buNone/>
            </a:pPr>
            <a:r>
              <a:rPr lang="en-US" altLang="zh-CN" sz="4000" b="1" dirty="0"/>
              <a:t>SNL</a:t>
            </a:r>
            <a:r>
              <a:rPr lang="zh-CN" altLang="en-US" sz="4000" b="1" dirty="0"/>
              <a:t>语言的上下文无关文法（</a:t>
            </a:r>
            <a:r>
              <a:rPr lang="en-US" altLang="zh-CN" sz="4000" b="1" dirty="0"/>
              <a:t>P8</a:t>
            </a:r>
            <a:r>
              <a:rPr lang="zh-CN" altLang="en-US" sz="4000" b="1" dirty="0"/>
              <a:t>页）</a:t>
            </a:r>
            <a:endParaRPr lang="zh-CN" altLang="en-US" sz="40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838200"/>
            <a:ext cx="9296400" cy="55165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1)  Program	::=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ProgramHead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DeclarePart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ProgramBody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2)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ProgramHead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::=	PROGRAM	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ProgramName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3)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ProgramName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::=       ID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4)	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DeclarePart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::=	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TypeDec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VarDec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ProcDec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6)	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TypeDec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::=	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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|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TypeDeclaration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7)	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TypeDeclaration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::= 	TYPE	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TypeDecList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8)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TypeDecList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::=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TypeId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TypeName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;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TypeDecMore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9)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TypeDecMore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::= 	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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10)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 	        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TypeDecList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	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11)	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TypeId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::= 	ID			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117</TotalTime>
  <Words>1379</Words>
  <Application>Microsoft Office PowerPoint</Application>
  <PresentationFormat>全屏显示(4:3)</PresentationFormat>
  <Paragraphs>347</Paragraphs>
  <Slides>32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黑体</vt:lpstr>
      <vt:lpstr>宋体</vt:lpstr>
      <vt:lpstr>Arial</vt:lpstr>
      <vt:lpstr>Symbol</vt:lpstr>
      <vt:lpstr>Tahoma</vt:lpstr>
      <vt:lpstr>Times New Roman</vt:lpstr>
      <vt:lpstr>Traditional Arabic</vt:lpstr>
      <vt:lpstr>Wingdings</vt:lpstr>
      <vt:lpstr>Wingdings 2</vt:lpstr>
      <vt:lpstr>Blends</vt:lpstr>
      <vt:lpstr>1_Blends</vt:lpstr>
      <vt:lpstr>Microsoft Word Picture</vt:lpstr>
      <vt:lpstr>编译原理课程设计</vt:lpstr>
      <vt:lpstr>实验内容</vt:lpstr>
      <vt:lpstr>实验四模块之间的关系</vt:lpstr>
      <vt:lpstr>实验目的</vt:lpstr>
      <vt:lpstr>SNL语言简介</vt:lpstr>
      <vt:lpstr>SNL的程序结构</vt:lpstr>
      <vt:lpstr>SNL语言的单词分类</vt:lpstr>
      <vt:lpstr>符号的巴科斯范式定义</vt:lpstr>
      <vt:lpstr>SNL语言的上下文无关文法（P8页）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第一个程序： SNL的词法分析程序</vt:lpstr>
      <vt:lpstr>PowerPoint 演示文稿</vt:lpstr>
      <vt:lpstr>词法分析程序涉及的一些问题</vt:lpstr>
      <vt:lpstr>第二个程序： SNL的递归下降分析程序</vt:lpstr>
      <vt:lpstr> 递归下降程序涉及的一些问题</vt:lpstr>
      <vt:lpstr>递归下降分析模块</vt:lpstr>
      <vt:lpstr>第三个程序 ： SNL的LL(1)分析程序</vt:lpstr>
      <vt:lpstr>      LL(1)驱动程序构造 </vt:lpstr>
      <vt:lpstr>第四个程序： SNL的语义分析程序</vt:lpstr>
      <vt:lpstr>SNL的语义错误（最基本，可增加）</vt:lpstr>
      <vt:lpstr>符号表</vt:lpstr>
      <vt:lpstr>实验报告</vt:lpstr>
      <vt:lpstr>成绩评定</vt:lpstr>
      <vt:lpstr>指导教师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许馨月</cp:lastModifiedBy>
  <cp:revision>90</cp:revision>
  <dcterms:created xsi:type="dcterms:W3CDTF">2021-03-18T03:19:00Z</dcterms:created>
  <dcterms:modified xsi:type="dcterms:W3CDTF">2022-04-08T03:30:30Z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2052-11.1.0.11035</vt:lpwstr>
  </property>
  <property fmtid="{D5CDD505-2E9C-101B-9397-08002B2CF9AE}" pid="4" name="ICV">
    <vt:lpwstr>584D8F87CD434E21AE8EBE28A13CC787</vt:lpwstr>
  </property>
</Properties>
</file>