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nny\Desktop\data%20science\porfolio\Apple%20business%20performance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nny\Desktop\data%20science\porfolio\Apple%20business%20performance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R&amp;D Expenditure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'Descriptive statistics '!$D$5</c:f>
              <c:strCache>
                <c:ptCount val="1"/>
                <c:pt idx="0">
                  <c:v>R&amp;D (In million $)</c:v>
                </c:pt>
              </c:strCache>
            </c:strRef>
          </c:tx>
          <c:spPr>
            <a:solidFill>
              <a:schemeClr val="accent6"/>
            </a:solidFill>
            <a:ln w="9525" cap="flat" cmpd="sng" algn="ctr">
              <a:solidFill>
                <a:schemeClr val="accent6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numRef>
              <c:f>'Descriptive statistics '!$B$6:$B$15</c:f>
              <c:numCache>
                <c:formatCode>General</c:formatCode>
                <c:ptCount val="10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</c:numCache>
            </c:numRef>
          </c:cat>
          <c:val>
            <c:numRef>
              <c:f>'Descriptive statistics '!$D$6:$D$15</c:f>
              <c:numCache>
                <c:formatCode>General</c:formatCode>
                <c:ptCount val="10"/>
                <c:pt idx="0">
                  <c:v>8067</c:v>
                </c:pt>
                <c:pt idx="1">
                  <c:v>10045</c:v>
                </c:pt>
                <c:pt idx="2">
                  <c:v>11581</c:v>
                </c:pt>
                <c:pt idx="3">
                  <c:v>14236</c:v>
                </c:pt>
                <c:pt idx="4">
                  <c:v>16217</c:v>
                </c:pt>
                <c:pt idx="5">
                  <c:v>18752</c:v>
                </c:pt>
                <c:pt idx="6">
                  <c:v>21914</c:v>
                </c:pt>
                <c:pt idx="7">
                  <c:v>26251</c:v>
                </c:pt>
                <c:pt idx="8">
                  <c:v>29915</c:v>
                </c:pt>
                <c:pt idx="9">
                  <c:v>31370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8F-42D0-B3CD-829C311059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910217103"/>
        <c:axId val="910221263"/>
      </c:barChart>
      <c:catAx>
        <c:axId val="9102171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0221263"/>
        <c:crosses val="autoZero"/>
        <c:auto val="1"/>
        <c:lblAlgn val="ctr"/>
        <c:lblOffset val="100"/>
        <c:noMultiLvlLbl val="0"/>
      </c:catAx>
      <c:valAx>
        <c:axId val="9102212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 &amp; D (In million 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0217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Revenue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'Descriptive statistics '!$C$5</c:f>
              <c:strCache>
                <c:ptCount val="1"/>
                <c:pt idx="0">
                  <c:v>Revenue (In million $)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'Descriptive statistics '!$B$6:$B$15</c:f>
              <c:numCache>
                <c:formatCode>General</c:formatCode>
                <c:ptCount val="10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</c:numCache>
            </c:numRef>
          </c:cat>
          <c:val>
            <c:numRef>
              <c:f>'Descriptive statistics '!$C$6:$C$15</c:f>
              <c:numCache>
                <c:formatCode>General</c:formatCode>
                <c:ptCount val="10"/>
                <c:pt idx="0">
                  <c:v>233715</c:v>
                </c:pt>
                <c:pt idx="1">
                  <c:v>215639</c:v>
                </c:pt>
                <c:pt idx="2">
                  <c:v>229234</c:v>
                </c:pt>
                <c:pt idx="3">
                  <c:v>265595</c:v>
                </c:pt>
                <c:pt idx="4">
                  <c:v>260174</c:v>
                </c:pt>
                <c:pt idx="5">
                  <c:v>274515</c:v>
                </c:pt>
                <c:pt idx="6">
                  <c:v>365817</c:v>
                </c:pt>
                <c:pt idx="7">
                  <c:v>394328</c:v>
                </c:pt>
                <c:pt idx="8">
                  <c:v>383285</c:v>
                </c:pt>
                <c:pt idx="9">
                  <c:v>391035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C0-464D-A2D8-55BD2C2559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9548975"/>
        <c:axId val="1219536079"/>
      </c:lineChart>
      <c:catAx>
        <c:axId val="12195489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yeras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536079"/>
        <c:crosses val="autoZero"/>
        <c:auto val="1"/>
        <c:lblAlgn val="ctr"/>
        <c:lblOffset val="100"/>
        <c:noMultiLvlLbl val="0"/>
      </c:catAx>
      <c:valAx>
        <c:axId val="121953607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 (In million 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548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5790-D449-4A39-9BCC-DC082343B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358C2-0E5E-42D3-A161-64AE7451A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1A763-8F38-4BF7-B91C-11783538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ADD5-1F7A-44DF-A4D0-C08E7BE4A145}" type="datetimeFigureOut">
              <a:rPr lang="en-US" smtClean="0"/>
              <a:t>26-Aug-25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22963-2661-4449-83E8-206B629F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4518F-3ABE-44DD-AE57-6AE2DCF1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5F7B-DE6F-40A2-AF16-890FDD31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9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136B-A089-4079-9826-E54D31A6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C89E2-439F-4D07-AA1B-346A40418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AF84B-43DA-4285-8A1D-CF063C04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ADD5-1F7A-44DF-A4D0-C08E7BE4A145}" type="datetimeFigureOut">
              <a:rPr lang="en-US" smtClean="0"/>
              <a:t>26-Aug-25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A5960-5631-4565-B20A-BF49D08A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6B740-01B8-45E1-9615-E2570D05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5F7B-DE6F-40A2-AF16-890FDD31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7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04696-A2F7-4EAC-AF13-BCDE7AACF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B3A6D-ACE5-4B6A-8263-57212521E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29204-2640-47DF-8361-FE09B599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ADD5-1F7A-44DF-A4D0-C08E7BE4A145}" type="datetimeFigureOut">
              <a:rPr lang="en-US" smtClean="0"/>
              <a:t>26-Aug-25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62A9-FA24-4062-BA34-46156D4F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876A3-FEB6-405F-8228-AABF0411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5F7B-DE6F-40A2-AF16-890FDD31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1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ED55-6816-4A67-BF55-13A2CE19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281AA-CC27-4310-84B6-6B687D083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319C5-EF78-4A1B-AE9C-9D610CC6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ADD5-1F7A-44DF-A4D0-C08E7BE4A145}" type="datetimeFigureOut">
              <a:rPr lang="en-US" smtClean="0"/>
              <a:t>26-Aug-25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75536-B626-4ABA-8BA1-1CE84B36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0704E-F53F-4079-A488-F0695EDD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5F7B-DE6F-40A2-AF16-890FDD31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8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7707-09AF-40E2-9D03-BD91F2DA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D8DC4-94C8-4DF4-860B-6A6D798CE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6974C-9AF0-443C-8778-DAE8A26E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ADD5-1F7A-44DF-A4D0-C08E7BE4A145}" type="datetimeFigureOut">
              <a:rPr lang="en-US" smtClean="0"/>
              <a:t>26-Aug-25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4DB77-9722-436E-B59D-6C5FABD0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8AF62-0BD7-4897-8B11-1156A728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5F7B-DE6F-40A2-AF16-890FDD31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8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B1B6-67E0-4F6E-8980-A0CF5529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6D4F-278C-42F2-8BA2-AF0D94067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8F21A-DA98-4BED-9E06-00579B376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CAE59-BDF2-4C3F-99DB-A24FFAFA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ADD5-1F7A-44DF-A4D0-C08E7BE4A145}" type="datetimeFigureOut">
              <a:rPr lang="en-US" smtClean="0"/>
              <a:t>26-Aug-25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BF0FF-BBEC-4993-922C-88EEFD1B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9214A-4926-4CD4-B422-12CDEEEF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5F7B-DE6F-40A2-AF16-890FDD31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0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7E52-969F-4DBF-9E2C-481805E7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3D4B7-B7B2-4A7A-801C-417B3912C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FC682-57E6-4009-B4FB-EA9BD11EF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441EC-1444-4DBD-8F4D-81B338B04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44A88-4D91-4781-999F-C33387B4B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A80E0-66AE-4B89-ADD1-2A11E80E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ADD5-1F7A-44DF-A4D0-C08E7BE4A145}" type="datetimeFigureOut">
              <a:rPr lang="en-US" smtClean="0"/>
              <a:t>26-Aug-25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579FF-ECE9-485C-A78E-C8106218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EB308-76B0-4B53-83E6-51CEDE42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5F7B-DE6F-40A2-AF16-890FDD31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0861-403B-45B6-AEA1-3AB1621D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1ACD31-ED2D-468B-BE07-B30DCE85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ADD5-1F7A-44DF-A4D0-C08E7BE4A145}" type="datetimeFigureOut">
              <a:rPr lang="en-US" smtClean="0"/>
              <a:t>26-Aug-25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32E0F-56A6-488D-967F-77710C6E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D1A32-3E55-4130-8CE5-3884ADAF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5F7B-DE6F-40A2-AF16-890FDD31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8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76BB1-3A41-4C99-B007-0E7A9B8F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ADD5-1F7A-44DF-A4D0-C08E7BE4A145}" type="datetimeFigureOut">
              <a:rPr lang="en-US" smtClean="0"/>
              <a:t>26-Aug-25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C8B6C-86B6-4F69-9A2E-0AE146F6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13C5-2679-4C7F-A5CE-A2923630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5F7B-DE6F-40A2-AF16-890FDD31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C980-5DE4-493F-9EB9-FD284FDA9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3045D-FE1F-423E-B321-354E28493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11CEB-DD6A-4F66-BB7A-994B91D3F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E954C-54E3-407B-8B6D-07C3E172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ADD5-1F7A-44DF-A4D0-C08E7BE4A145}" type="datetimeFigureOut">
              <a:rPr lang="en-US" smtClean="0"/>
              <a:t>26-Aug-25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C9333-D953-447D-9681-C3E82037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7B942-0974-465F-844E-ADBAF856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5F7B-DE6F-40A2-AF16-890FDD31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3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60F5-2F10-41E3-B437-699911FD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A3B51-234E-4658-B64F-0664BD22A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9596F-1243-4B7B-B05F-911F9C952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36A9F-E9E7-4318-8EDF-B97E2238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ADD5-1F7A-44DF-A4D0-C08E7BE4A145}" type="datetimeFigureOut">
              <a:rPr lang="en-US" smtClean="0"/>
              <a:t>26-Aug-25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7AF33-0AAC-4E46-B551-D65051EB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12532-FFF0-45E0-A7D0-6A8FACDB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5F7B-DE6F-40A2-AF16-890FDD31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8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D0475-5FE2-4E30-868F-47BD054E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8ADCF-A7AD-4BBF-83FB-D8E9B2DD3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D3AA4-60BA-4547-8931-82F6CDA9E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7ADD5-1F7A-44DF-A4D0-C08E7BE4A145}" type="datetimeFigureOut">
              <a:rPr lang="en-US" smtClean="0"/>
              <a:t>26-Aug-25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56EFF-157D-4B1D-BA17-F2C7F0CFB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726A4-4AB9-4014-9F65-78EE8F8E3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B5F7B-DE6F-40A2-AF16-890FDD31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1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F171A7-F2E4-43E8-9680-10351EBC94DF}"/>
              </a:ext>
            </a:extLst>
          </p:cNvPr>
          <p:cNvSpPr txBox="1"/>
          <p:nvPr/>
        </p:nvSpPr>
        <p:spPr>
          <a:xfrm>
            <a:off x="1808922" y="805070"/>
            <a:ext cx="8624679" cy="4613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accent6">
                    <a:lumMod val="50000"/>
                  </a:schemeClr>
                </a:solidFill>
              </a:rPr>
              <a:t>Is Apple still worth investing in? 🍏📊”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99473-BBB6-4514-9CD7-3B89349E2587}"/>
              </a:ext>
            </a:extLst>
          </p:cNvPr>
          <p:cNvSpPr txBox="1"/>
          <p:nvPr/>
        </p:nvSpPr>
        <p:spPr>
          <a:xfrm>
            <a:off x="1935645" y="5609848"/>
            <a:ext cx="74270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“10 years of R&amp;D, revenue &amp; performance trends (2015–2024)”</a:t>
            </a:r>
          </a:p>
        </p:txBody>
      </p:sp>
      <p:pic>
        <p:nvPicPr>
          <p:cNvPr id="2050" name="Picture 2" descr="Apple Logo and symbol, meaning, history, PNG, brand">
            <a:extLst>
              <a:ext uri="{FF2B5EF4-FFF2-40B4-BE49-F238E27FC236}">
                <a16:creationId xmlns:a16="http://schemas.microsoft.com/office/drawing/2014/main" id="{AE89CC15-BE80-43F4-8F42-CF76858C7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922" y="0"/>
            <a:ext cx="3074506" cy="172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22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E3E1A2-67EA-4C75-B9A9-04913312D1DD}"/>
              </a:ext>
            </a:extLst>
          </p:cNvPr>
          <p:cNvSpPr txBox="1"/>
          <p:nvPr/>
        </p:nvSpPr>
        <p:spPr>
          <a:xfrm>
            <a:off x="474592" y="432137"/>
            <a:ext cx="104087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/>
              <a:t>“📊 The Dataset” </a:t>
            </a:r>
            <a:r>
              <a:rPr lang="en-US" sz="6000" dirty="0"/>
              <a:t>(</a:t>
            </a:r>
            <a:r>
              <a:rPr kumimoji="0" lang="en-US" altLang="en-US" sz="6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2015–2024)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ED02D1F-F168-452E-B9BC-B6D5A3824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739" y="2151727"/>
            <a:ext cx="873649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🔬 </a:t>
            </a: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R&amp;D Expenditure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💰 Revenue (in $ millions)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📈 ROA, ROE, ROI (in percentage)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📉 EPS (in thousand $)</a:t>
            </a:r>
          </a:p>
        </p:txBody>
      </p:sp>
    </p:spTree>
    <p:extLst>
      <p:ext uri="{BB962C8B-B14F-4D97-AF65-F5344CB8AC3E}">
        <p14:creationId xmlns:p14="http://schemas.microsoft.com/office/powerpoint/2010/main" val="273804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CE4D4E-12C9-4004-90D9-1A047F5C5A35}"/>
              </a:ext>
            </a:extLst>
          </p:cNvPr>
          <p:cNvSpPr txBox="1"/>
          <p:nvPr/>
        </p:nvSpPr>
        <p:spPr>
          <a:xfrm>
            <a:off x="2117034" y="370547"/>
            <a:ext cx="60976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/>
              <a:t>✅ Key Findings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2E1B7E-2022-444F-9821-D8B0562CD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79" y="2019838"/>
            <a:ext cx="609765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R&amp;D grew from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$8B in 2015 → $31B in 2024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 peaked at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$394B (2022)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Correlations with R&amp;D: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📈 Revenue: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0.95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ROA: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0.86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ROE: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0.92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ROI: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0.93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❌ EPS volatile (-0.56 correlation)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F368F50-CD4F-4F97-98F7-3C5D9EF267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2395560"/>
              </p:ext>
            </p:extLst>
          </p:nvPr>
        </p:nvGraphicFramePr>
        <p:xfrm>
          <a:off x="6946692" y="1386210"/>
          <a:ext cx="5089595" cy="2585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AF51ACC-431E-4D11-9AF7-BDC37F655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704316"/>
              </p:ext>
            </p:extLst>
          </p:nvPr>
        </p:nvGraphicFramePr>
        <p:xfrm>
          <a:off x="6946692" y="3971534"/>
          <a:ext cx="5089595" cy="2720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002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C4CE76-5586-407F-B952-809732BBFFD3}"/>
              </a:ext>
            </a:extLst>
          </p:cNvPr>
          <p:cNvSpPr txBox="1"/>
          <p:nvPr/>
        </p:nvSpPr>
        <p:spPr>
          <a:xfrm>
            <a:off x="1589019" y="378548"/>
            <a:ext cx="72965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/>
              <a:t>💡 What This Means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A50398-4ADD-4F8F-9705-84CDFDB32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1" y="2073986"/>
            <a:ext cx="510871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R&amp;D is Apple’s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engine of growth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R&amp;D → stronger profitability (ROA, ROE, ROI)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 remains resilient despite global challenges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EPS noise ≠ weakness — fundamentals are solid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D2CFC-B449-4AAF-BA17-9E92F89E2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671" y="1625101"/>
            <a:ext cx="6445329" cy="413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6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2AB072-7318-4C5F-A319-32A58DF517A7}"/>
              </a:ext>
            </a:extLst>
          </p:cNvPr>
          <p:cNvSpPr txBox="1"/>
          <p:nvPr/>
        </p:nvSpPr>
        <p:spPr>
          <a:xfrm>
            <a:off x="1587775" y="372117"/>
            <a:ext cx="74071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Investment Outlook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1640D34-FCFE-43F1-A05B-4A9A60E42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62" y="1659285"/>
            <a:ext cx="559862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Apple is a 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buy-and-hold stock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Long-term growth supported by R&amp;D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Shareholder value likely to remain strong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15346-9E0B-43BD-B189-F5AFC9C9C68B}"/>
              </a:ext>
            </a:extLst>
          </p:cNvPr>
          <p:cNvSpPr txBox="1"/>
          <p:nvPr/>
        </p:nvSpPr>
        <p:spPr>
          <a:xfrm>
            <a:off x="215762" y="5837418"/>
            <a:ext cx="106874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See full analysis &amp; dashboard on GitHub: [https://github.com/Tayoowonikoko/Excel-Data-analysis-project]</a:t>
            </a:r>
          </a:p>
        </p:txBody>
      </p:sp>
      <p:pic>
        <p:nvPicPr>
          <p:cNvPr id="9" name="Picture 6" descr="Stock market graph Images - Free Download on Freepik">
            <a:extLst>
              <a:ext uri="{FF2B5EF4-FFF2-40B4-BE49-F238E27FC236}">
                <a16:creationId xmlns:a16="http://schemas.microsoft.com/office/drawing/2014/main" id="{D43A4395-FF19-4E28-99BF-92ECCDD46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743" y="1443037"/>
            <a:ext cx="6189257" cy="412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02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214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Tayo Owonikoko</dc:creator>
  <cp:lastModifiedBy>Tayo Owonikoko</cp:lastModifiedBy>
  <cp:revision>8</cp:revision>
  <dcterms:created xsi:type="dcterms:W3CDTF">2025-08-26T15:58:00Z</dcterms:created>
  <dcterms:modified xsi:type="dcterms:W3CDTF">2025-08-26T20:34:31Z</dcterms:modified>
</cp:coreProperties>
</file>