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58" r:id="rId2"/>
    <p:sldId id="259" r:id="rId3"/>
  </p:sldIdLst>
  <p:sldSz cx="30275213" cy="21388388"/>
  <p:notesSz cx="6858000" cy="9144000"/>
  <p:defaultTextStyle>
    <a:defPPr>
      <a:defRPr lang="en-US"/>
    </a:defPPr>
    <a:lvl1pPr marL="0" algn="l" defTabSz="2155685" rtl="0" eaLnBrk="1" latinLnBrk="0" hangingPunct="1">
      <a:defRPr sz="4244" kern="1200">
        <a:solidFill>
          <a:schemeClr val="tx1"/>
        </a:solidFill>
        <a:latin typeface="+mn-lt"/>
        <a:ea typeface="+mn-ea"/>
        <a:cs typeface="+mn-cs"/>
      </a:defRPr>
    </a:lvl1pPr>
    <a:lvl2pPr marL="1077841" algn="l" defTabSz="2155685" rtl="0" eaLnBrk="1" latinLnBrk="0" hangingPunct="1">
      <a:defRPr sz="4244" kern="1200">
        <a:solidFill>
          <a:schemeClr val="tx1"/>
        </a:solidFill>
        <a:latin typeface="+mn-lt"/>
        <a:ea typeface="+mn-ea"/>
        <a:cs typeface="+mn-cs"/>
      </a:defRPr>
    </a:lvl2pPr>
    <a:lvl3pPr marL="2155685" algn="l" defTabSz="2155685" rtl="0" eaLnBrk="1" latinLnBrk="0" hangingPunct="1">
      <a:defRPr sz="4244" kern="1200">
        <a:solidFill>
          <a:schemeClr val="tx1"/>
        </a:solidFill>
        <a:latin typeface="+mn-lt"/>
        <a:ea typeface="+mn-ea"/>
        <a:cs typeface="+mn-cs"/>
      </a:defRPr>
    </a:lvl3pPr>
    <a:lvl4pPr marL="3233523" algn="l" defTabSz="2155685" rtl="0" eaLnBrk="1" latinLnBrk="0" hangingPunct="1">
      <a:defRPr sz="4244" kern="1200">
        <a:solidFill>
          <a:schemeClr val="tx1"/>
        </a:solidFill>
        <a:latin typeface="+mn-lt"/>
        <a:ea typeface="+mn-ea"/>
        <a:cs typeface="+mn-cs"/>
      </a:defRPr>
    </a:lvl4pPr>
    <a:lvl5pPr marL="4311364" algn="l" defTabSz="2155685" rtl="0" eaLnBrk="1" latinLnBrk="0" hangingPunct="1">
      <a:defRPr sz="4244" kern="1200">
        <a:solidFill>
          <a:schemeClr val="tx1"/>
        </a:solidFill>
        <a:latin typeface="+mn-lt"/>
        <a:ea typeface="+mn-ea"/>
        <a:cs typeface="+mn-cs"/>
      </a:defRPr>
    </a:lvl5pPr>
    <a:lvl6pPr marL="5389205" algn="l" defTabSz="2155685" rtl="0" eaLnBrk="1" latinLnBrk="0" hangingPunct="1">
      <a:defRPr sz="4244" kern="1200">
        <a:solidFill>
          <a:schemeClr val="tx1"/>
        </a:solidFill>
        <a:latin typeface="+mn-lt"/>
        <a:ea typeface="+mn-ea"/>
        <a:cs typeface="+mn-cs"/>
      </a:defRPr>
    </a:lvl6pPr>
    <a:lvl7pPr marL="6467046" algn="l" defTabSz="2155685" rtl="0" eaLnBrk="1" latinLnBrk="0" hangingPunct="1">
      <a:defRPr sz="4244" kern="1200">
        <a:solidFill>
          <a:schemeClr val="tx1"/>
        </a:solidFill>
        <a:latin typeface="+mn-lt"/>
        <a:ea typeface="+mn-ea"/>
        <a:cs typeface="+mn-cs"/>
      </a:defRPr>
    </a:lvl7pPr>
    <a:lvl8pPr marL="7544887" algn="l" defTabSz="2155685" rtl="0" eaLnBrk="1" latinLnBrk="0" hangingPunct="1">
      <a:defRPr sz="4244" kern="1200">
        <a:solidFill>
          <a:schemeClr val="tx1"/>
        </a:solidFill>
        <a:latin typeface="+mn-lt"/>
        <a:ea typeface="+mn-ea"/>
        <a:cs typeface="+mn-cs"/>
      </a:defRPr>
    </a:lvl8pPr>
    <a:lvl9pPr marL="8622728" algn="l" defTabSz="2155685" rtl="0" eaLnBrk="1" latinLnBrk="0" hangingPunct="1">
      <a:defRPr sz="424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yo Owonikoko" initials="TO" lastIdx="1" clrIdx="0">
    <p:extLst>
      <p:ext uri="{19B8F6BF-5375-455C-9EA6-DF929625EA0E}">
        <p15:presenceInfo xmlns:p15="http://schemas.microsoft.com/office/powerpoint/2012/main" userId="bf75d53097b315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6" d="100"/>
          <a:sy n="36" d="100"/>
        </p:scale>
        <p:origin x="13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AC67FC-6FE5-4CF8-9C6F-DDB55BA0373A}"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328630E4-E6C2-4D22-948B-3D0314E346A9}">
      <dgm:prSet phldrT="[Text]" custT="1"/>
      <dgm:spPr/>
      <dgm:t>
        <a:bodyPr/>
        <a:lstStyle/>
        <a:p>
          <a:r>
            <a:rPr lang="en-US" sz="2400" b="1" dirty="0">
              <a:effectLst/>
              <a:latin typeface="Arial" panose="020B0604020202020204" pitchFamily="34" charset="0"/>
              <a:ea typeface="Calibri" panose="020F0502020204030204" pitchFamily="34" charset="0"/>
              <a:cs typeface="Arial" panose="020B0604020202020204" pitchFamily="34" charset="0"/>
            </a:rPr>
            <a:t>COMPONENTS OF THE PRODUCT </a:t>
          </a:r>
          <a:endParaRPr lang="en-US" sz="2400" dirty="0"/>
        </a:p>
      </dgm:t>
    </dgm:pt>
    <dgm:pt modelId="{632298D2-81D4-4B43-A688-ED2739606F8D}" type="parTrans" cxnId="{E65D5D1D-CAD5-4FFE-93AE-AC3FAD4E3219}">
      <dgm:prSet/>
      <dgm:spPr/>
      <dgm:t>
        <a:bodyPr/>
        <a:lstStyle/>
        <a:p>
          <a:endParaRPr lang="en-US"/>
        </a:p>
      </dgm:t>
    </dgm:pt>
    <dgm:pt modelId="{27467653-BE1E-440D-BBF7-53913C2F2692}" type="sibTrans" cxnId="{E65D5D1D-CAD5-4FFE-93AE-AC3FAD4E3219}">
      <dgm:prSet/>
      <dgm:spPr/>
      <dgm:t>
        <a:bodyPr/>
        <a:lstStyle/>
        <a:p>
          <a:endParaRPr lang="en-US"/>
        </a:p>
      </dgm:t>
    </dgm:pt>
    <dgm:pt modelId="{61737674-7374-4063-B311-EC28B7BB2E8D}">
      <dgm:prSet phldrT="[Text]" custT="1"/>
      <dgm:spPr/>
      <dgm: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Physical elements </a:t>
          </a:r>
          <a:endParaRPr lang="en-US" sz="2400" dirty="0"/>
        </a:p>
      </dgm:t>
    </dgm:pt>
    <dgm:pt modelId="{92F80499-DFF3-4567-8116-3055BFA12611}" type="parTrans" cxnId="{E152016A-E12A-4B79-88A3-D9821396A0BA}">
      <dgm:prSet/>
      <dgm:spPr/>
      <dgm:t>
        <a:bodyPr/>
        <a:lstStyle/>
        <a:p>
          <a:endParaRPr lang="en-US"/>
        </a:p>
      </dgm:t>
    </dgm:pt>
    <dgm:pt modelId="{CDB09FB6-ACBC-4CC8-9761-E35F1163E9EA}" type="sibTrans" cxnId="{E152016A-E12A-4B79-88A3-D9821396A0BA}">
      <dgm:prSet/>
      <dgm:spPr/>
      <dgm:t>
        <a:bodyPr/>
        <a:lstStyle/>
        <a:p>
          <a:endParaRPr lang="en-US"/>
        </a:p>
      </dgm:t>
    </dgm:pt>
    <dgm:pt modelId="{313E0938-0D8E-47F0-89C5-00FD2C8719B6}">
      <dgm:prSet custT="1"/>
      <dgm:spPr/>
      <dgm:t>
        <a:bodyPr/>
        <a:lstStyle/>
        <a:p>
          <a:r>
            <a:rPr lang="en-US" sz="2400">
              <a:effectLst/>
              <a:latin typeface="Calibri" panose="020F0502020204030204" pitchFamily="34" charset="0"/>
              <a:ea typeface="Calibri" panose="020F0502020204030204" pitchFamily="34" charset="0"/>
              <a:cs typeface="Times New Roman" panose="02020603050405020304" pitchFamily="18" charset="0"/>
            </a:rPr>
            <a:t>Brand identity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dgm:t>
    </dgm:pt>
    <dgm:pt modelId="{69918642-BC72-4609-8E23-5AADC887D689}" type="parTrans" cxnId="{36849DB3-895E-4CEF-AE23-8D57B935946D}">
      <dgm:prSet/>
      <dgm:spPr/>
      <dgm:t>
        <a:bodyPr/>
        <a:lstStyle/>
        <a:p>
          <a:endParaRPr lang="en-US"/>
        </a:p>
      </dgm:t>
    </dgm:pt>
    <dgm:pt modelId="{65174C7F-0FE1-4C8E-9F62-AAAAFC8BEAE0}" type="sibTrans" cxnId="{36849DB3-895E-4CEF-AE23-8D57B935946D}">
      <dgm:prSet/>
      <dgm:spPr/>
      <dgm:t>
        <a:bodyPr/>
        <a:lstStyle/>
        <a:p>
          <a:endParaRPr lang="en-US"/>
        </a:p>
      </dgm:t>
    </dgm:pt>
    <dgm:pt modelId="{0EF72077-FF76-4B28-A2E8-F322AF2994B0}">
      <dgm:prSet custT="1"/>
      <dgm:spPr/>
      <dgm:t>
        <a:bodyPr/>
        <a:lstStyle/>
        <a:p>
          <a:r>
            <a:rPr lang="en-US" sz="2400">
              <a:effectLst/>
              <a:latin typeface="Calibri" panose="020F0502020204030204" pitchFamily="34" charset="0"/>
              <a:ea typeface="Calibri" panose="020F0502020204030204" pitchFamily="34" charset="0"/>
              <a:cs typeface="Times New Roman" panose="02020603050405020304" pitchFamily="18" charset="0"/>
            </a:rPr>
            <a:t>Confidence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dgm:t>
    </dgm:pt>
    <dgm:pt modelId="{92F0BAA6-558F-4073-8667-B3810ECA4EF7}" type="parTrans" cxnId="{BC6AC4CA-BF59-4E6D-B12C-34D354EDD690}">
      <dgm:prSet/>
      <dgm:spPr/>
      <dgm:t>
        <a:bodyPr/>
        <a:lstStyle/>
        <a:p>
          <a:endParaRPr lang="en-US"/>
        </a:p>
      </dgm:t>
    </dgm:pt>
    <dgm:pt modelId="{3748ACB7-25BB-48FA-9903-9F80C20F4ABE}" type="sibTrans" cxnId="{BC6AC4CA-BF59-4E6D-B12C-34D354EDD690}">
      <dgm:prSet/>
      <dgm:spPr/>
      <dgm:t>
        <a:bodyPr/>
        <a:lstStyle/>
        <a:p>
          <a:endParaRPr lang="en-US"/>
        </a:p>
      </dgm:t>
    </dgm:pt>
    <dgm:pt modelId="{5790309B-CB95-44A6-B19F-A0372B46BD9A}">
      <dgm:prSet custT="1"/>
      <dgm:spPr/>
      <dgm:t>
        <a:bodyPr/>
        <a:lstStyle/>
        <a:p>
          <a:r>
            <a:rPr lang="en-US" sz="2400">
              <a:effectLst/>
              <a:latin typeface="Calibri" panose="020F0502020204030204" pitchFamily="34" charset="0"/>
              <a:ea typeface="Calibri" panose="020F0502020204030204" pitchFamily="34" charset="0"/>
              <a:cs typeface="Times New Roman" panose="02020603050405020304" pitchFamily="18" charset="0"/>
            </a:rPr>
            <a:t>Tangible benefits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dgm:t>
    </dgm:pt>
    <dgm:pt modelId="{33C2DA9E-E3F9-4317-A280-5EE845DBE48C}" type="parTrans" cxnId="{8FD35DE6-546B-484A-8634-306C93F4F342}">
      <dgm:prSet/>
      <dgm:spPr/>
      <dgm:t>
        <a:bodyPr/>
        <a:lstStyle/>
        <a:p>
          <a:endParaRPr lang="en-US"/>
        </a:p>
      </dgm:t>
    </dgm:pt>
    <dgm:pt modelId="{E4930365-1CF3-4D38-B434-98E295A59B5E}" type="sibTrans" cxnId="{8FD35DE6-546B-484A-8634-306C93F4F342}">
      <dgm:prSet/>
      <dgm:spPr/>
      <dgm:t>
        <a:bodyPr/>
        <a:lstStyle/>
        <a:p>
          <a:endParaRPr lang="en-US"/>
        </a:p>
      </dgm:t>
    </dgm:pt>
    <dgm:pt modelId="{86C9F746-ACA3-435A-8CE7-BBE1378CA75E}">
      <dgm:prSet custT="1"/>
      <dgm:spPr/>
      <dgm: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Quality and guarantee </a:t>
          </a:r>
        </a:p>
      </dgm:t>
    </dgm:pt>
    <dgm:pt modelId="{2629A645-0B31-47DD-A6B0-DC94A95148AC}" type="parTrans" cxnId="{D8AB3C59-B073-4575-B895-58665596874E}">
      <dgm:prSet/>
      <dgm:spPr/>
      <dgm:t>
        <a:bodyPr/>
        <a:lstStyle/>
        <a:p>
          <a:endParaRPr lang="en-US"/>
        </a:p>
      </dgm:t>
    </dgm:pt>
    <dgm:pt modelId="{FAECA6EA-BF26-4D99-BA57-8093F97A6F07}" type="sibTrans" cxnId="{D8AB3C59-B073-4575-B895-58665596874E}">
      <dgm:prSet/>
      <dgm:spPr/>
      <dgm:t>
        <a:bodyPr/>
        <a:lstStyle/>
        <a:p>
          <a:endParaRPr lang="en-US"/>
        </a:p>
      </dgm:t>
    </dgm:pt>
    <dgm:pt modelId="{27836352-BED8-4E3E-870B-BE2536593DD2}">
      <dgm:prSet custT="1"/>
      <dgm:spPr/>
      <dgm: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Psychological benefits </a:t>
          </a:r>
        </a:p>
      </dgm:t>
    </dgm:pt>
    <dgm:pt modelId="{0C5C2660-8206-4F6C-A76B-38CE64F889F3}" type="parTrans" cxnId="{450FAF20-D5C5-4137-8EE1-9BDC66E3E07E}">
      <dgm:prSet/>
      <dgm:spPr/>
      <dgm:t>
        <a:bodyPr/>
        <a:lstStyle/>
        <a:p>
          <a:endParaRPr lang="en-US"/>
        </a:p>
      </dgm:t>
    </dgm:pt>
    <dgm:pt modelId="{7DC404CB-02AF-475F-96CA-DEBA64574402}" type="sibTrans" cxnId="{450FAF20-D5C5-4137-8EE1-9BDC66E3E07E}">
      <dgm:prSet/>
      <dgm:spPr/>
      <dgm:t>
        <a:bodyPr/>
        <a:lstStyle/>
        <a:p>
          <a:endParaRPr lang="en-US"/>
        </a:p>
      </dgm:t>
    </dgm:pt>
    <dgm:pt modelId="{2FC2565A-1EC2-4CBC-9C7A-76D77D911BA5}">
      <dgm:prSet custT="1"/>
      <dgm:spPr/>
      <dgm: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After sale services </a:t>
          </a:r>
          <a:endParaRPr lang="en-US" sz="2400" dirty="0"/>
        </a:p>
      </dgm:t>
    </dgm:pt>
    <dgm:pt modelId="{061C39B8-CB4D-41E2-AFA5-EA86C922CEF2}" type="parTrans" cxnId="{0AEBC482-903B-4C17-8E4C-9EDAB43372FC}">
      <dgm:prSet/>
      <dgm:spPr/>
      <dgm:t>
        <a:bodyPr/>
        <a:lstStyle/>
        <a:p>
          <a:endParaRPr lang="en-US"/>
        </a:p>
      </dgm:t>
    </dgm:pt>
    <dgm:pt modelId="{0BB52276-C59A-42B4-A98D-C3222727365D}" type="sibTrans" cxnId="{0AEBC482-903B-4C17-8E4C-9EDAB43372FC}">
      <dgm:prSet/>
      <dgm:spPr/>
      <dgm:t>
        <a:bodyPr/>
        <a:lstStyle/>
        <a:p>
          <a:endParaRPr lang="en-US"/>
        </a:p>
      </dgm:t>
    </dgm:pt>
    <dgm:pt modelId="{46687827-827B-4CF7-9ABB-25517AA91EEE}" type="pres">
      <dgm:prSet presAssocID="{B6AC67FC-6FE5-4CF8-9C6F-DDB55BA0373A}" presName="cycle" presStyleCnt="0">
        <dgm:presLayoutVars>
          <dgm:chMax val="1"/>
          <dgm:dir/>
          <dgm:animLvl val="ctr"/>
          <dgm:resizeHandles val="exact"/>
        </dgm:presLayoutVars>
      </dgm:prSet>
      <dgm:spPr/>
    </dgm:pt>
    <dgm:pt modelId="{C4C15AB0-B626-446D-9217-EBD9EEA6CE00}" type="pres">
      <dgm:prSet presAssocID="{328630E4-E6C2-4D22-948B-3D0314E346A9}" presName="centerShape" presStyleLbl="node0" presStyleIdx="0" presStyleCnt="1" custScaleX="156522"/>
      <dgm:spPr/>
    </dgm:pt>
    <dgm:pt modelId="{DFFF5F5C-7301-4567-83D9-52A0B2D8F865}" type="pres">
      <dgm:prSet presAssocID="{92F80499-DFF3-4567-8116-3055BFA12611}" presName="Name9" presStyleLbl="parChTrans1D2" presStyleIdx="0" presStyleCnt="7"/>
      <dgm:spPr/>
    </dgm:pt>
    <dgm:pt modelId="{499BB657-2366-4291-B7BB-F831B0D18382}" type="pres">
      <dgm:prSet presAssocID="{92F80499-DFF3-4567-8116-3055BFA12611}" presName="connTx" presStyleLbl="parChTrans1D2" presStyleIdx="0" presStyleCnt="7"/>
      <dgm:spPr/>
    </dgm:pt>
    <dgm:pt modelId="{754185D4-15D5-45AC-9E7A-B677A1F3DAAC}" type="pres">
      <dgm:prSet presAssocID="{61737674-7374-4063-B311-EC28B7BB2E8D}" presName="node" presStyleLbl="node1" presStyleIdx="0" presStyleCnt="7">
        <dgm:presLayoutVars>
          <dgm:bulletEnabled val="1"/>
        </dgm:presLayoutVars>
      </dgm:prSet>
      <dgm:spPr/>
    </dgm:pt>
    <dgm:pt modelId="{437EBA19-7332-4E14-9219-05E19D594615}" type="pres">
      <dgm:prSet presAssocID="{69918642-BC72-4609-8E23-5AADC887D689}" presName="Name9" presStyleLbl="parChTrans1D2" presStyleIdx="1" presStyleCnt="7"/>
      <dgm:spPr/>
    </dgm:pt>
    <dgm:pt modelId="{EB9CF85E-8F81-4D0A-96A9-5BFFB049EC92}" type="pres">
      <dgm:prSet presAssocID="{69918642-BC72-4609-8E23-5AADC887D689}" presName="connTx" presStyleLbl="parChTrans1D2" presStyleIdx="1" presStyleCnt="7"/>
      <dgm:spPr/>
    </dgm:pt>
    <dgm:pt modelId="{EC8D7E39-9501-4238-AE65-2EDBA6D59CC8}" type="pres">
      <dgm:prSet presAssocID="{313E0938-0D8E-47F0-89C5-00FD2C8719B6}" presName="node" presStyleLbl="node1" presStyleIdx="1" presStyleCnt="7">
        <dgm:presLayoutVars>
          <dgm:bulletEnabled val="1"/>
        </dgm:presLayoutVars>
      </dgm:prSet>
      <dgm:spPr/>
    </dgm:pt>
    <dgm:pt modelId="{07595FF5-51F9-4349-AABB-4BE163F277C6}" type="pres">
      <dgm:prSet presAssocID="{92F0BAA6-558F-4073-8667-B3810ECA4EF7}" presName="Name9" presStyleLbl="parChTrans1D2" presStyleIdx="2" presStyleCnt="7"/>
      <dgm:spPr/>
    </dgm:pt>
    <dgm:pt modelId="{EC8B4675-2CE6-4912-9F01-417044CE0EF5}" type="pres">
      <dgm:prSet presAssocID="{92F0BAA6-558F-4073-8667-B3810ECA4EF7}" presName="connTx" presStyleLbl="parChTrans1D2" presStyleIdx="2" presStyleCnt="7"/>
      <dgm:spPr/>
    </dgm:pt>
    <dgm:pt modelId="{EF6D543D-8F7A-4778-AE83-344932CFAA9B}" type="pres">
      <dgm:prSet presAssocID="{0EF72077-FF76-4B28-A2E8-F322AF2994B0}" presName="node" presStyleLbl="node1" presStyleIdx="2" presStyleCnt="7">
        <dgm:presLayoutVars>
          <dgm:bulletEnabled val="1"/>
        </dgm:presLayoutVars>
      </dgm:prSet>
      <dgm:spPr/>
    </dgm:pt>
    <dgm:pt modelId="{6A4A816B-4283-4F97-A3F1-356D7FB18A86}" type="pres">
      <dgm:prSet presAssocID="{33C2DA9E-E3F9-4317-A280-5EE845DBE48C}" presName="Name9" presStyleLbl="parChTrans1D2" presStyleIdx="3" presStyleCnt="7"/>
      <dgm:spPr/>
    </dgm:pt>
    <dgm:pt modelId="{98276838-E4C6-4C92-A997-1A5B5C9C308C}" type="pres">
      <dgm:prSet presAssocID="{33C2DA9E-E3F9-4317-A280-5EE845DBE48C}" presName="connTx" presStyleLbl="parChTrans1D2" presStyleIdx="3" presStyleCnt="7"/>
      <dgm:spPr/>
    </dgm:pt>
    <dgm:pt modelId="{3909AF50-5BF5-4213-8EFE-D0747697A5D9}" type="pres">
      <dgm:prSet presAssocID="{5790309B-CB95-44A6-B19F-A0372B46BD9A}" presName="node" presStyleLbl="node1" presStyleIdx="3" presStyleCnt="7">
        <dgm:presLayoutVars>
          <dgm:bulletEnabled val="1"/>
        </dgm:presLayoutVars>
      </dgm:prSet>
      <dgm:spPr/>
    </dgm:pt>
    <dgm:pt modelId="{A09CFD35-61E4-447E-A666-263BB342E14D}" type="pres">
      <dgm:prSet presAssocID="{2629A645-0B31-47DD-A6B0-DC94A95148AC}" presName="Name9" presStyleLbl="parChTrans1D2" presStyleIdx="4" presStyleCnt="7"/>
      <dgm:spPr/>
    </dgm:pt>
    <dgm:pt modelId="{117D21A3-8DA3-45B8-8AF9-0A69B5823591}" type="pres">
      <dgm:prSet presAssocID="{2629A645-0B31-47DD-A6B0-DC94A95148AC}" presName="connTx" presStyleLbl="parChTrans1D2" presStyleIdx="4" presStyleCnt="7"/>
      <dgm:spPr/>
    </dgm:pt>
    <dgm:pt modelId="{8D0F9DF6-4F0A-41E2-BF22-B98F8E23F638}" type="pres">
      <dgm:prSet presAssocID="{86C9F746-ACA3-435A-8CE7-BBE1378CA75E}" presName="node" presStyleLbl="node1" presStyleIdx="4" presStyleCnt="7">
        <dgm:presLayoutVars>
          <dgm:bulletEnabled val="1"/>
        </dgm:presLayoutVars>
      </dgm:prSet>
      <dgm:spPr/>
    </dgm:pt>
    <dgm:pt modelId="{0564ABA9-29CA-4AAD-9A1A-06FE170E73C5}" type="pres">
      <dgm:prSet presAssocID="{0C5C2660-8206-4F6C-A76B-38CE64F889F3}" presName="Name9" presStyleLbl="parChTrans1D2" presStyleIdx="5" presStyleCnt="7"/>
      <dgm:spPr/>
    </dgm:pt>
    <dgm:pt modelId="{D4B0F9C2-163E-4ACF-9F95-3E65666764B4}" type="pres">
      <dgm:prSet presAssocID="{0C5C2660-8206-4F6C-A76B-38CE64F889F3}" presName="connTx" presStyleLbl="parChTrans1D2" presStyleIdx="5" presStyleCnt="7"/>
      <dgm:spPr/>
    </dgm:pt>
    <dgm:pt modelId="{A124C994-D676-4FF0-B418-EE7BE7B264CB}" type="pres">
      <dgm:prSet presAssocID="{27836352-BED8-4E3E-870B-BE2536593DD2}" presName="node" presStyleLbl="node1" presStyleIdx="5" presStyleCnt="7">
        <dgm:presLayoutVars>
          <dgm:bulletEnabled val="1"/>
        </dgm:presLayoutVars>
      </dgm:prSet>
      <dgm:spPr/>
    </dgm:pt>
    <dgm:pt modelId="{40A4771C-8706-4C00-B752-0120E94B8522}" type="pres">
      <dgm:prSet presAssocID="{061C39B8-CB4D-41E2-AFA5-EA86C922CEF2}" presName="Name9" presStyleLbl="parChTrans1D2" presStyleIdx="6" presStyleCnt="7"/>
      <dgm:spPr/>
    </dgm:pt>
    <dgm:pt modelId="{B699DC30-27D4-4DCB-B14C-0C79FDD5E41C}" type="pres">
      <dgm:prSet presAssocID="{061C39B8-CB4D-41E2-AFA5-EA86C922CEF2}" presName="connTx" presStyleLbl="parChTrans1D2" presStyleIdx="6" presStyleCnt="7"/>
      <dgm:spPr/>
    </dgm:pt>
    <dgm:pt modelId="{82AAD815-A395-4D51-952A-425035052DA8}" type="pres">
      <dgm:prSet presAssocID="{2FC2565A-1EC2-4CBC-9C7A-76D77D911BA5}" presName="node" presStyleLbl="node1" presStyleIdx="6" presStyleCnt="7" custRadScaleRad="100383" custRadScaleInc="-3385">
        <dgm:presLayoutVars>
          <dgm:bulletEnabled val="1"/>
        </dgm:presLayoutVars>
      </dgm:prSet>
      <dgm:spPr/>
    </dgm:pt>
  </dgm:ptLst>
  <dgm:cxnLst>
    <dgm:cxn modelId="{892E410E-6285-496B-87CF-DF172930FFEB}" type="presOf" srcId="{0C5C2660-8206-4F6C-A76B-38CE64F889F3}" destId="{D4B0F9C2-163E-4ACF-9F95-3E65666764B4}" srcOrd="1" destOrd="0" presId="urn:microsoft.com/office/officeart/2005/8/layout/radial1"/>
    <dgm:cxn modelId="{E65D5D1D-CAD5-4FFE-93AE-AC3FAD4E3219}" srcId="{B6AC67FC-6FE5-4CF8-9C6F-DDB55BA0373A}" destId="{328630E4-E6C2-4D22-948B-3D0314E346A9}" srcOrd="0" destOrd="0" parTransId="{632298D2-81D4-4B43-A688-ED2739606F8D}" sibTransId="{27467653-BE1E-440D-BBF7-53913C2F2692}"/>
    <dgm:cxn modelId="{450FAF20-D5C5-4137-8EE1-9BDC66E3E07E}" srcId="{328630E4-E6C2-4D22-948B-3D0314E346A9}" destId="{27836352-BED8-4E3E-870B-BE2536593DD2}" srcOrd="5" destOrd="0" parTransId="{0C5C2660-8206-4F6C-A76B-38CE64F889F3}" sibTransId="{7DC404CB-02AF-475F-96CA-DEBA64574402}"/>
    <dgm:cxn modelId="{AE95CD28-839D-4E11-8B6D-A94DE9B237F8}" type="presOf" srcId="{313E0938-0D8E-47F0-89C5-00FD2C8719B6}" destId="{EC8D7E39-9501-4238-AE65-2EDBA6D59CC8}" srcOrd="0" destOrd="0" presId="urn:microsoft.com/office/officeart/2005/8/layout/radial1"/>
    <dgm:cxn modelId="{A8AD7632-35AD-4043-BE73-3382C0510B39}" type="presOf" srcId="{33C2DA9E-E3F9-4317-A280-5EE845DBE48C}" destId="{6A4A816B-4283-4F97-A3F1-356D7FB18A86}" srcOrd="0" destOrd="0" presId="urn:microsoft.com/office/officeart/2005/8/layout/radial1"/>
    <dgm:cxn modelId="{68D7E132-0557-42FD-80A5-6D377A165AA4}" type="presOf" srcId="{0EF72077-FF76-4B28-A2E8-F322AF2994B0}" destId="{EF6D543D-8F7A-4778-AE83-344932CFAA9B}" srcOrd="0" destOrd="0" presId="urn:microsoft.com/office/officeart/2005/8/layout/radial1"/>
    <dgm:cxn modelId="{18319234-9626-4B3F-B2DA-74F980972C1E}" type="presOf" srcId="{69918642-BC72-4609-8E23-5AADC887D689}" destId="{EB9CF85E-8F81-4D0A-96A9-5BFFB049EC92}" srcOrd="1" destOrd="0" presId="urn:microsoft.com/office/officeart/2005/8/layout/radial1"/>
    <dgm:cxn modelId="{B2F1BB3B-C9DA-477E-B78A-297BF3C91760}" type="presOf" srcId="{0C5C2660-8206-4F6C-A76B-38CE64F889F3}" destId="{0564ABA9-29CA-4AAD-9A1A-06FE170E73C5}" srcOrd="0" destOrd="0" presId="urn:microsoft.com/office/officeart/2005/8/layout/radial1"/>
    <dgm:cxn modelId="{300DCB5E-D7F4-44BF-B33B-5EB53B15F037}" type="presOf" srcId="{33C2DA9E-E3F9-4317-A280-5EE845DBE48C}" destId="{98276838-E4C6-4C92-A997-1A5B5C9C308C}" srcOrd="1" destOrd="0" presId="urn:microsoft.com/office/officeart/2005/8/layout/radial1"/>
    <dgm:cxn modelId="{4EB73364-81C0-48C7-BA16-6F774CBCED7D}" type="presOf" srcId="{92F0BAA6-558F-4073-8667-B3810ECA4EF7}" destId="{EC8B4675-2CE6-4912-9F01-417044CE0EF5}" srcOrd="1" destOrd="0" presId="urn:microsoft.com/office/officeart/2005/8/layout/radial1"/>
    <dgm:cxn modelId="{E152016A-E12A-4B79-88A3-D9821396A0BA}" srcId="{328630E4-E6C2-4D22-948B-3D0314E346A9}" destId="{61737674-7374-4063-B311-EC28B7BB2E8D}" srcOrd="0" destOrd="0" parTransId="{92F80499-DFF3-4567-8116-3055BFA12611}" sibTransId="{CDB09FB6-ACBC-4CC8-9761-E35F1163E9EA}"/>
    <dgm:cxn modelId="{BFF39A6B-CCAC-4B20-9A16-E2667FE20556}" type="presOf" srcId="{2629A645-0B31-47DD-A6B0-DC94A95148AC}" destId="{117D21A3-8DA3-45B8-8AF9-0A69B5823591}" srcOrd="1" destOrd="0" presId="urn:microsoft.com/office/officeart/2005/8/layout/radial1"/>
    <dgm:cxn modelId="{9601326D-A867-47C1-ADD3-FE131922D285}" type="presOf" srcId="{61737674-7374-4063-B311-EC28B7BB2E8D}" destId="{754185D4-15D5-45AC-9E7A-B677A1F3DAAC}" srcOrd="0" destOrd="0" presId="urn:microsoft.com/office/officeart/2005/8/layout/radial1"/>
    <dgm:cxn modelId="{1F888C75-4AF0-43E3-9121-803A382A9FA3}" type="presOf" srcId="{92F80499-DFF3-4567-8116-3055BFA12611}" destId="{DFFF5F5C-7301-4567-83D9-52A0B2D8F865}" srcOrd="0" destOrd="0" presId="urn:microsoft.com/office/officeart/2005/8/layout/radial1"/>
    <dgm:cxn modelId="{D8AB3C59-B073-4575-B895-58665596874E}" srcId="{328630E4-E6C2-4D22-948B-3D0314E346A9}" destId="{86C9F746-ACA3-435A-8CE7-BBE1378CA75E}" srcOrd="4" destOrd="0" parTransId="{2629A645-0B31-47DD-A6B0-DC94A95148AC}" sibTransId="{FAECA6EA-BF26-4D99-BA57-8093F97A6F07}"/>
    <dgm:cxn modelId="{17182F7B-5D5B-4C5E-835D-786E2ED8B30A}" type="presOf" srcId="{69918642-BC72-4609-8E23-5AADC887D689}" destId="{437EBA19-7332-4E14-9219-05E19D594615}" srcOrd="0" destOrd="0" presId="urn:microsoft.com/office/officeart/2005/8/layout/radial1"/>
    <dgm:cxn modelId="{2A46727D-D2E8-4816-B9D1-4EF36CD80711}" type="presOf" srcId="{86C9F746-ACA3-435A-8CE7-BBE1378CA75E}" destId="{8D0F9DF6-4F0A-41E2-BF22-B98F8E23F638}" srcOrd="0" destOrd="0" presId="urn:microsoft.com/office/officeart/2005/8/layout/radial1"/>
    <dgm:cxn modelId="{0AEBC482-903B-4C17-8E4C-9EDAB43372FC}" srcId="{328630E4-E6C2-4D22-948B-3D0314E346A9}" destId="{2FC2565A-1EC2-4CBC-9C7A-76D77D911BA5}" srcOrd="6" destOrd="0" parTransId="{061C39B8-CB4D-41E2-AFA5-EA86C922CEF2}" sibTransId="{0BB52276-C59A-42B4-A98D-C3222727365D}"/>
    <dgm:cxn modelId="{04AD749C-AFE9-4DE1-A41A-EC36CBE3B33F}" type="presOf" srcId="{061C39B8-CB4D-41E2-AFA5-EA86C922CEF2}" destId="{B699DC30-27D4-4DCB-B14C-0C79FDD5E41C}" srcOrd="1" destOrd="0" presId="urn:microsoft.com/office/officeart/2005/8/layout/radial1"/>
    <dgm:cxn modelId="{36849DB3-895E-4CEF-AE23-8D57B935946D}" srcId="{328630E4-E6C2-4D22-948B-3D0314E346A9}" destId="{313E0938-0D8E-47F0-89C5-00FD2C8719B6}" srcOrd="1" destOrd="0" parTransId="{69918642-BC72-4609-8E23-5AADC887D689}" sibTransId="{65174C7F-0FE1-4C8E-9F62-AAAAFC8BEAE0}"/>
    <dgm:cxn modelId="{225583BB-79EF-4ECE-A6CC-A770EC21855C}" type="presOf" srcId="{27836352-BED8-4E3E-870B-BE2536593DD2}" destId="{A124C994-D676-4FF0-B418-EE7BE7B264CB}" srcOrd="0" destOrd="0" presId="urn:microsoft.com/office/officeart/2005/8/layout/radial1"/>
    <dgm:cxn modelId="{C85938BC-94C5-4A9E-AA08-A3EE1F6BDC8D}" type="presOf" srcId="{328630E4-E6C2-4D22-948B-3D0314E346A9}" destId="{C4C15AB0-B626-446D-9217-EBD9EEA6CE00}" srcOrd="0" destOrd="0" presId="urn:microsoft.com/office/officeart/2005/8/layout/radial1"/>
    <dgm:cxn modelId="{050BE6BE-59DE-44C9-9478-8D8E7130C4A2}" type="presOf" srcId="{061C39B8-CB4D-41E2-AFA5-EA86C922CEF2}" destId="{40A4771C-8706-4C00-B752-0120E94B8522}" srcOrd="0" destOrd="0" presId="urn:microsoft.com/office/officeart/2005/8/layout/radial1"/>
    <dgm:cxn modelId="{BC6AC4CA-BF59-4E6D-B12C-34D354EDD690}" srcId="{328630E4-E6C2-4D22-948B-3D0314E346A9}" destId="{0EF72077-FF76-4B28-A2E8-F322AF2994B0}" srcOrd="2" destOrd="0" parTransId="{92F0BAA6-558F-4073-8667-B3810ECA4EF7}" sibTransId="{3748ACB7-25BB-48FA-9903-9F80C20F4ABE}"/>
    <dgm:cxn modelId="{2AB5ABCD-4AE0-48F5-9CED-D94BD56B2E8D}" type="presOf" srcId="{92F80499-DFF3-4567-8116-3055BFA12611}" destId="{499BB657-2366-4291-B7BB-F831B0D18382}" srcOrd="1" destOrd="0" presId="urn:microsoft.com/office/officeart/2005/8/layout/radial1"/>
    <dgm:cxn modelId="{4890F8D1-DDB2-4E04-A3D3-3E3BEDAED3F8}" type="presOf" srcId="{92F0BAA6-558F-4073-8667-B3810ECA4EF7}" destId="{07595FF5-51F9-4349-AABB-4BE163F277C6}" srcOrd="0" destOrd="0" presId="urn:microsoft.com/office/officeart/2005/8/layout/radial1"/>
    <dgm:cxn modelId="{8ACAACE4-46BD-4F56-884D-6D8503A7C553}" type="presOf" srcId="{B6AC67FC-6FE5-4CF8-9C6F-DDB55BA0373A}" destId="{46687827-827B-4CF7-9ABB-25517AA91EEE}" srcOrd="0" destOrd="0" presId="urn:microsoft.com/office/officeart/2005/8/layout/radial1"/>
    <dgm:cxn modelId="{8FD35DE6-546B-484A-8634-306C93F4F342}" srcId="{328630E4-E6C2-4D22-948B-3D0314E346A9}" destId="{5790309B-CB95-44A6-B19F-A0372B46BD9A}" srcOrd="3" destOrd="0" parTransId="{33C2DA9E-E3F9-4317-A280-5EE845DBE48C}" sibTransId="{E4930365-1CF3-4D38-B434-98E295A59B5E}"/>
    <dgm:cxn modelId="{9DD009E7-0FF7-42A7-9CAE-B99FD6090E3D}" type="presOf" srcId="{5790309B-CB95-44A6-B19F-A0372B46BD9A}" destId="{3909AF50-5BF5-4213-8EFE-D0747697A5D9}" srcOrd="0" destOrd="0" presId="urn:microsoft.com/office/officeart/2005/8/layout/radial1"/>
    <dgm:cxn modelId="{33C589EE-6A63-4D72-8C3F-A8D579E433F7}" type="presOf" srcId="{2629A645-0B31-47DD-A6B0-DC94A95148AC}" destId="{A09CFD35-61E4-447E-A666-263BB342E14D}" srcOrd="0" destOrd="0" presId="urn:microsoft.com/office/officeart/2005/8/layout/radial1"/>
    <dgm:cxn modelId="{155189F3-E2BE-43A5-B6B9-6B247B380674}" type="presOf" srcId="{2FC2565A-1EC2-4CBC-9C7A-76D77D911BA5}" destId="{82AAD815-A395-4D51-952A-425035052DA8}" srcOrd="0" destOrd="0" presId="urn:microsoft.com/office/officeart/2005/8/layout/radial1"/>
    <dgm:cxn modelId="{D714FE51-B9C4-47F1-8925-CEA49EA647F3}" type="presParOf" srcId="{46687827-827B-4CF7-9ABB-25517AA91EEE}" destId="{C4C15AB0-B626-446D-9217-EBD9EEA6CE00}" srcOrd="0" destOrd="0" presId="urn:microsoft.com/office/officeart/2005/8/layout/radial1"/>
    <dgm:cxn modelId="{3981CBDA-E12A-44EF-8D19-77A491E88A03}" type="presParOf" srcId="{46687827-827B-4CF7-9ABB-25517AA91EEE}" destId="{DFFF5F5C-7301-4567-83D9-52A0B2D8F865}" srcOrd="1" destOrd="0" presId="urn:microsoft.com/office/officeart/2005/8/layout/radial1"/>
    <dgm:cxn modelId="{4AD973E3-87F6-48F5-B5A5-D24D1804700D}" type="presParOf" srcId="{DFFF5F5C-7301-4567-83D9-52A0B2D8F865}" destId="{499BB657-2366-4291-B7BB-F831B0D18382}" srcOrd="0" destOrd="0" presId="urn:microsoft.com/office/officeart/2005/8/layout/radial1"/>
    <dgm:cxn modelId="{578ED7D4-8169-4F47-8853-F35B0C743A2A}" type="presParOf" srcId="{46687827-827B-4CF7-9ABB-25517AA91EEE}" destId="{754185D4-15D5-45AC-9E7A-B677A1F3DAAC}" srcOrd="2" destOrd="0" presId="urn:microsoft.com/office/officeart/2005/8/layout/radial1"/>
    <dgm:cxn modelId="{1DA4E531-C2EA-4B59-B62D-E06742291454}" type="presParOf" srcId="{46687827-827B-4CF7-9ABB-25517AA91EEE}" destId="{437EBA19-7332-4E14-9219-05E19D594615}" srcOrd="3" destOrd="0" presId="urn:microsoft.com/office/officeart/2005/8/layout/radial1"/>
    <dgm:cxn modelId="{E5651CA7-8329-49E1-BEE1-CACBA28C805A}" type="presParOf" srcId="{437EBA19-7332-4E14-9219-05E19D594615}" destId="{EB9CF85E-8F81-4D0A-96A9-5BFFB049EC92}" srcOrd="0" destOrd="0" presId="urn:microsoft.com/office/officeart/2005/8/layout/radial1"/>
    <dgm:cxn modelId="{678DA77D-09D8-4C28-A96A-5F1497E75C3E}" type="presParOf" srcId="{46687827-827B-4CF7-9ABB-25517AA91EEE}" destId="{EC8D7E39-9501-4238-AE65-2EDBA6D59CC8}" srcOrd="4" destOrd="0" presId="urn:microsoft.com/office/officeart/2005/8/layout/radial1"/>
    <dgm:cxn modelId="{73639A49-9D3B-4AFA-A01D-9ABD2240AD53}" type="presParOf" srcId="{46687827-827B-4CF7-9ABB-25517AA91EEE}" destId="{07595FF5-51F9-4349-AABB-4BE163F277C6}" srcOrd="5" destOrd="0" presId="urn:microsoft.com/office/officeart/2005/8/layout/radial1"/>
    <dgm:cxn modelId="{28C9B7C6-B0C8-408D-BBDD-C8487ADE330F}" type="presParOf" srcId="{07595FF5-51F9-4349-AABB-4BE163F277C6}" destId="{EC8B4675-2CE6-4912-9F01-417044CE0EF5}" srcOrd="0" destOrd="0" presId="urn:microsoft.com/office/officeart/2005/8/layout/radial1"/>
    <dgm:cxn modelId="{6A71D822-04A0-4B50-827A-302D2AC1F109}" type="presParOf" srcId="{46687827-827B-4CF7-9ABB-25517AA91EEE}" destId="{EF6D543D-8F7A-4778-AE83-344932CFAA9B}" srcOrd="6" destOrd="0" presId="urn:microsoft.com/office/officeart/2005/8/layout/radial1"/>
    <dgm:cxn modelId="{5F113A0C-1AAB-4FB9-AF78-16C5832C6DED}" type="presParOf" srcId="{46687827-827B-4CF7-9ABB-25517AA91EEE}" destId="{6A4A816B-4283-4F97-A3F1-356D7FB18A86}" srcOrd="7" destOrd="0" presId="urn:microsoft.com/office/officeart/2005/8/layout/radial1"/>
    <dgm:cxn modelId="{2CAFB307-EB50-4DD9-80F5-13859D77C638}" type="presParOf" srcId="{6A4A816B-4283-4F97-A3F1-356D7FB18A86}" destId="{98276838-E4C6-4C92-A997-1A5B5C9C308C}" srcOrd="0" destOrd="0" presId="urn:microsoft.com/office/officeart/2005/8/layout/radial1"/>
    <dgm:cxn modelId="{5C370D08-1B56-4AEC-8FA0-453598DD86D1}" type="presParOf" srcId="{46687827-827B-4CF7-9ABB-25517AA91EEE}" destId="{3909AF50-5BF5-4213-8EFE-D0747697A5D9}" srcOrd="8" destOrd="0" presId="urn:microsoft.com/office/officeart/2005/8/layout/radial1"/>
    <dgm:cxn modelId="{6069D295-E17F-402A-BF7B-467397F0FEB8}" type="presParOf" srcId="{46687827-827B-4CF7-9ABB-25517AA91EEE}" destId="{A09CFD35-61E4-447E-A666-263BB342E14D}" srcOrd="9" destOrd="0" presId="urn:microsoft.com/office/officeart/2005/8/layout/radial1"/>
    <dgm:cxn modelId="{13AC96E5-6D5F-45B4-902A-6D008F615A1D}" type="presParOf" srcId="{A09CFD35-61E4-447E-A666-263BB342E14D}" destId="{117D21A3-8DA3-45B8-8AF9-0A69B5823591}" srcOrd="0" destOrd="0" presId="urn:microsoft.com/office/officeart/2005/8/layout/radial1"/>
    <dgm:cxn modelId="{CDBAD085-D13B-4E96-A5A6-2D9D97FA78C5}" type="presParOf" srcId="{46687827-827B-4CF7-9ABB-25517AA91EEE}" destId="{8D0F9DF6-4F0A-41E2-BF22-B98F8E23F638}" srcOrd="10" destOrd="0" presId="urn:microsoft.com/office/officeart/2005/8/layout/radial1"/>
    <dgm:cxn modelId="{9F768327-CA37-4083-BC5D-B490AC3F6657}" type="presParOf" srcId="{46687827-827B-4CF7-9ABB-25517AA91EEE}" destId="{0564ABA9-29CA-4AAD-9A1A-06FE170E73C5}" srcOrd="11" destOrd="0" presId="urn:microsoft.com/office/officeart/2005/8/layout/radial1"/>
    <dgm:cxn modelId="{E467DDF5-4714-4D50-995E-0220FEE80278}" type="presParOf" srcId="{0564ABA9-29CA-4AAD-9A1A-06FE170E73C5}" destId="{D4B0F9C2-163E-4ACF-9F95-3E65666764B4}" srcOrd="0" destOrd="0" presId="urn:microsoft.com/office/officeart/2005/8/layout/radial1"/>
    <dgm:cxn modelId="{B31B33C3-D857-463C-BC73-ED52EC7F6AEA}" type="presParOf" srcId="{46687827-827B-4CF7-9ABB-25517AA91EEE}" destId="{A124C994-D676-4FF0-B418-EE7BE7B264CB}" srcOrd="12" destOrd="0" presId="urn:microsoft.com/office/officeart/2005/8/layout/radial1"/>
    <dgm:cxn modelId="{864A9FFA-FB89-4026-BF82-72856AE8F278}" type="presParOf" srcId="{46687827-827B-4CF7-9ABB-25517AA91EEE}" destId="{40A4771C-8706-4C00-B752-0120E94B8522}" srcOrd="13" destOrd="0" presId="urn:microsoft.com/office/officeart/2005/8/layout/radial1"/>
    <dgm:cxn modelId="{2A22445E-F205-4BF4-A257-4AE953BF3587}" type="presParOf" srcId="{40A4771C-8706-4C00-B752-0120E94B8522}" destId="{B699DC30-27D4-4DCB-B14C-0C79FDD5E41C}" srcOrd="0" destOrd="0" presId="urn:microsoft.com/office/officeart/2005/8/layout/radial1"/>
    <dgm:cxn modelId="{C283C1DF-93DC-45AE-9F61-C796FD5F5290}" type="presParOf" srcId="{46687827-827B-4CF7-9ABB-25517AA91EEE}" destId="{82AAD815-A395-4D51-952A-425035052DA8}" srcOrd="14" destOrd="0" presId="urn:microsoft.com/office/officeart/2005/8/layout/radial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871C18-F3E7-44B6-8377-810EFADF7F0B}"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B20A4C70-202E-4E8E-9AB3-444634E64F24}">
      <dgm:prSet phldrT="[Text]" custT="1"/>
      <dgm:spPr/>
      <dgm:t>
        <a:bodyPr/>
        <a:lstStyle/>
        <a:p>
          <a:pPr algn="just"/>
          <a:r>
            <a:rPr lang="en-US" sz="2400" b="1" dirty="0">
              <a:solidFill>
                <a:schemeClr val="tx1"/>
              </a:solidFill>
              <a:latin typeface="Arial" panose="020B0604020202020204" pitchFamily="34" charset="0"/>
              <a:cs typeface="Arial" panose="020B0604020202020204" pitchFamily="34" charset="0"/>
            </a:rPr>
            <a:t>STRENGTH </a:t>
          </a:r>
        </a:p>
        <a:p>
          <a:pPr algn="just"/>
          <a:endParaRPr lang="en-US" sz="2400" dirty="0">
            <a:solidFill>
              <a:schemeClr val="tx1"/>
            </a:solidFill>
            <a:latin typeface="Arial" panose="020B0604020202020204" pitchFamily="34" charset="0"/>
            <a:cs typeface="Arial" panose="020B0604020202020204" pitchFamily="34" charset="0"/>
          </a:endParaRPr>
        </a:p>
        <a:p>
          <a:pPr algn="just"/>
          <a:r>
            <a:rPr lang="en-US" sz="2400" dirty="0">
              <a:solidFill>
                <a:schemeClr val="tx1"/>
              </a:solidFill>
              <a:latin typeface="Arial" panose="020B0604020202020204" pitchFamily="34" charset="0"/>
              <a:cs typeface="Arial" panose="020B0604020202020204" pitchFamily="34" charset="0"/>
            </a:rPr>
            <a:t>One of the biggest diary companies in the world in terms of volume.</a:t>
          </a:r>
        </a:p>
        <a:p>
          <a:pPr algn="just"/>
          <a:r>
            <a:rPr lang="en-US" sz="2400" dirty="0">
              <a:solidFill>
                <a:schemeClr val="tx1"/>
              </a:solidFill>
              <a:latin typeface="Arial" panose="020B0604020202020204" pitchFamily="34" charset="0"/>
              <a:cs typeface="Arial" panose="020B0604020202020204" pitchFamily="34" charset="0"/>
            </a:rPr>
            <a:t>Established, reliable with consumer trust and loyalty hence, </a:t>
          </a:r>
        </a:p>
        <a:p>
          <a:pPr algn="just"/>
          <a:r>
            <a:rPr lang="en-US" sz="2400" dirty="0">
              <a:solidFill>
                <a:schemeClr val="tx1"/>
              </a:solidFill>
              <a:latin typeface="Arial" panose="020B0604020202020204" pitchFamily="34" charset="0"/>
              <a:cs typeface="Arial" panose="020B0604020202020204" pitchFamily="34" charset="0"/>
            </a:rPr>
            <a:t>Can thrive on existing prestige thus reducing market entry risk.</a:t>
          </a:r>
        </a:p>
        <a:p>
          <a:pPr algn="just"/>
          <a:r>
            <a:rPr lang="en-US" sz="2400" dirty="0">
              <a:solidFill>
                <a:schemeClr val="tx1"/>
              </a:solidFill>
              <a:latin typeface="Arial" panose="020B0604020202020204" pitchFamily="34" charset="0"/>
              <a:cs typeface="Arial" panose="020B0604020202020204" pitchFamily="34" charset="0"/>
            </a:rPr>
            <a:t>Innovative workforce </a:t>
          </a:r>
        </a:p>
      </dgm:t>
    </dgm:pt>
    <dgm:pt modelId="{85ACC066-8953-4C2C-A33C-8ED830D90796}" type="parTrans" cxnId="{91645252-8BA9-4859-A4E7-6A01DD921A05}">
      <dgm:prSet/>
      <dgm:spPr/>
      <dgm:t>
        <a:bodyPr/>
        <a:lstStyle/>
        <a:p>
          <a:endParaRPr lang="en-US"/>
        </a:p>
      </dgm:t>
    </dgm:pt>
    <dgm:pt modelId="{BE21CD01-348B-41AC-87F8-7CC62EB5F949}" type="sibTrans" cxnId="{91645252-8BA9-4859-A4E7-6A01DD921A05}">
      <dgm:prSet/>
      <dgm:spPr/>
      <dgm:t>
        <a:bodyPr/>
        <a:lstStyle/>
        <a:p>
          <a:endParaRPr lang="en-US"/>
        </a:p>
      </dgm:t>
    </dgm:pt>
    <dgm:pt modelId="{44E0AE7D-8B4B-4967-AC3E-CA80DCBBAC4C}">
      <dgm:prSet phldrT="[Text]" custT="1"/>
      <dgm:spPr/>
      <dgm:t>
        <a:bodyPr/>
        <a:lstStyle/>
        <a:p>
          <a:pPr algn="l">
            <a:buFont typeface="Symbol" panose="05050102010706020507" pitchFamily="18" charset="2"/>
            <a:buNone/>
          </a:pPr>
          <a:r>
            <a:rPr lang="en-US" sz="2400" b="1" dirty="0">
              <a:solidFill>
                <a:schemeClr val="tx1"/>
              </a:solidFill>
              <a:latin typeface="Arial" panose="020B0604020202020204" pitchFamily="34" charset="0"/>
              <a:cs typeface="Arial" panose="020B0604020202020204" pitchFamily="34" charset="0"/>
            </a:rPr>
            <a:t>WEAKNESSES </a:t>
          </a:r>
        </a:p>
        <a:p>
          <a:pPr algn="l">
            <a:buFont typeface="Symbol" panose="05050102010706020507" pitchFamily="18" charset="2"/>
            <a:buNone/>
          </a:pPr>
          <a:endParaRPr lang="en-US" sz="2400" dirty="0">
            <a:solidFill>
              <a:schemeClr val="tx1"/>
            </a:solidFill>
            <a:latin typeface="Arial" panose="020B0604020202020204" pitchFamily="34" charset="0"/>
            <a:cs typeface="Arial" panose="020B0604020202020204" pitchFamily="34" charset="0"/>
          </a:endParaRPr>
        </a:p>
        <a:p>
          <a:pPr algn="l">
            <a:buFont typeface="Symbol" panose="05050102010706020507" pitchFamily="18" charset="2"/>
            <a:buChar char=""/>
          </a:pPr>
          <a:r>
            <a:rPr lang="en-US" sz="2400" dirty="0">
              <a:solidFill>
                <a:schemeClr val="tx1"/>
              </a:solidFill>
              <a:latin typeface="Arial" panose="020B0604020202020204" pitchFamily="34" charset="0"/>
              <a:cs typeface="Arial" panose="020B0604020202020204" pitchFamily="34" charset="0"/>
            </a:rPr>
            <a:t>Arla is known for dairy products only.</a:t>
          </a:r>
        </a:p>
      </dgm:t>
    </dgm:pt>
    <dgm:pt modelId="{3C6D7FD6-ADDA-4F17-AD85-E1A3727D2E7C}" type="parTrans" cxnId="{3B8CC982-B86C-4DC1-AAFB-803C9A1C5460}">
      <dgm:prSet/>
      <dgm:spPr/>
      <dgm:t>
        <a:bodyPr/>
        <a:lstStyle/>
        <a:p>
          <a:endParaRPr lang="en-US"/>
        </a:p>
      </dgm:t>
    </dgm:pt>
    <dgm:pt modelId="{55BC79C9-2314-4A75-8C5E-89BEA85F5033}" type="sibTrans" cxnId="{3B8CC982-B86C-4DC1-AAFB-803C9A1C5460}">
      <dgm:prSet/>
      <dgm:spPr/>
      <dgm:t>
        <a:bodyPr/>
        <a:lstStyle/>
        <a:p>
          <a:endParaRPr lang="en-US"/>
        </a:p>
      </dgm:t>
    </dgm:pt>
    <dgm:pt modelId="{652CAB1F-5860-4465-8AF3-27ACA8AC6404}">
      <dgm:prSet phldrT="[Text]" custT="1"/>
      <dgm:spPr/>
      <dgm:t>
        <a:bodyPr/>
        <a:lstStyle/>
        <a:p>
          <a:pPr algn="just">
            <a:buFont typeface="Symbol" panose="05050102010706020507" pitchFamily="18" charset="2"/>
            <a:buChar char=""/>
          </a:pPr>
          <a:r>
            <a:rPr lang="en-US" sz="2400" b="1" dirty="0">
              <a:solidFill>
                <a:schemeClr val="tx1"/>
              </a:solidFill>
              <a:latin typeface="Arial" panose="020B0604020202020204" pitchFamily="34" charset="0"/>
              <a:cs typeface="Arial" panose="020B0604020202020204" pitchFamily="34" charset="0"/>
            </a:rPr>
            <a:t>OPPORTUNITIES </a:t>
          </a:r>
        </a:p>
        <a:p>
          <a:pPr algn="just">
            <a:buFont typeface="Symbol" panose="05050102010706020507" pitchFamily="18" charset="2"/>
            <a:buChar char=""/>
          </a:pPr>
          <a:endParaRPr lang="en-US" sz="2400" dirty="0">
            <a:solidFill>
              <a:schemeClr val="tx1"/>
            </a:solidFill>
            <a:latin typeface="Arial" panose="020B0604020202020204" pitchFamily="34" charset="0"/>
            <a:cs typeface="Arial" panose="020B0604020202020204" pitchFamily="34" charset="0"/>
          </a:endParaRPr>
        </a:p>
        <a:p>
          <a:pPr algn="just">
            <a:buFont typeface="Symbol" panose="05050102010706020507" pitchFamily="18" charset="2"/>
            <a:buChar char=""/>
          </a:pPr>
          <a:r>
            <a:rPr lang="en-US" sz="2400" dirty="0">
              <a:solidFill>
                <a:schemeClr val="tx1"/>
              </a:solidFill>
              <a:latin typeface="Arial" panose="020B0604020202020204" pitchFamily="34" charset="0"/>
              <a:cs typeface="Arial" panose="020B0604020202020204" pitchFamily="34" charset="0"/>
            </a:rPr>
            <a:t>The global growing cereal market (as at 2016 was estimated to be US$ 37 billion projected to grow to US$ 50 billion in 2030) (Credence research, 2016). </a:t>
          </a:r>
        </a:p>
        <a:p>
          <a:pPr algn="just">
            <a:buFont typeface="Symbol" panose="05050102010706020507" pitchFamily="18" charset="2"/>
            <a:buChar char=""/>
          </a:pPr>
          <a:r>
            <a:rPr lang="en-US" sz="2400" dirty="0">
              <a:solidFill>
                <a:schemeClr val="tx1"/>
              </a:solidFill>
              <a:latin typeface="Arial" panose="020B0604020202020204" pitchFamily="34" charset="0"/>
              <a:cs typeface="Arial" panose="020B0604020202020204" pitchFamily="34" charset="0"/>
            </a:rPr>
            <a:t>North America and Europe are the largest cereal markets at first and second respectively (</a:t>
          </a:r>
          <a:r>
            <a:rPr lang="en-US" sz="2400" dirty="0" err="1">
              <a:solidFill>
                <a:schemeClr val="tx1"/>
              </a:solidFill>
              <a:latin typeface="Arial" panose="020B0604020202020204" pitchFamily="34" charset="0"/>
              <a:cs typeface="Arial" panose="020B0604020202020204" pitchFamily="34" charset="0"/>
            </a:rPr>
            <a:t>Perdon</a:t>
          </a:r>
          <a:r>
            <a:rPr lang="en-US" sz="2400" dirty="0">
              <a:solidFill>
                <a:schemeClr val="tx1"/>
              </a:solidFill>
              <a:latin typeface="Arial" panose="020B0604020202020204" pitchFamily="34" charset="0"/>
              <a:cs typeface="Arial" panose="020B0604020202020204" pitchFamily="34" charset="0"/>
            </a:rPr>
            <a:t> et al., 2020). </a:t>
          </a:r>
        </a:p>
        <a:p>
          <a:pPr algn="just">
            <a:buFont typeface="Symbol" panose="05050102010706020507" pitchFamily="18" charset="2"/>
            <a:buChar char=""/>
          </a:pPr>
          <a:r>
            <a:rPr lang="en-US" sz="2400" dirty="0">
              <a:solidFill>
                <a:schemeClr val="tx1"/>
              </a:solidFill>
              <a:latin typeface="Arial" panose="020B0604020202020204" pitchFamily="34" charset="0"/>
              <a:cs typeface="Arial" panose="020B0604020202020204" pitchFamily="34" charset="0"/>
            </a:rPr>
            <a:t>The changing consumer needs and increasing awareness for healthier meals and its source.</a:t>
          </a:r>
        </a:p>
        <a:p>
          <a:pPr algn="just">
            <a:buFont typeface="Symbol" panose="05050102010706020507" pitchFamily="18" charset="2"/>
            <a:buChar char=""/>
          </a:pPr>
          <a:r>
            <a:rPr lang="en-US" sz="2400" dirty="0">
              <a:solidFill>
                <a:schemeClr val="tx1"/>
              </a:solidFill>
              <a:latin typeface="Arial" panose="020B0604020202020204" pitchFamily="34" charset="0"/>
              <a:cs typeface="Arial" panose="020B0604020202020204" pitchFamily="34" charset="0"/>
            </a:rPr>
            <a:t>Cereals are mostly taken with milk in which Arla has gained significance recognition for. </a:t>
          </a:r>
        </a:p>
        <a:p>
          <a:pPr algn="just">
            <a:buFont typeface="Symbol" panose="05050102010706020507" pitchFamily="18" charset="2"/>
            <a:buChar char=""/>
          </a:pPr>
          <a:r>
            <a:rPr lang="en-US" sz="2400" dirty="0">
              <a:solidFill>
                <a:schemeClr val="tx1"/>
              </a:solidFill>
              <a:latin typeface="Arial" panose="020B0604020202020204" pitchFamily="34" charset="0"/>
              <a:cs typeface="Arial" panose="020B0604020202020204" pitchFamily="34" charset="0"/>
            </a:rPr>
            <a:t>The cereals can be sold alongside the milk as breakfast meals. Some of the cereals will be milk incorporated according to consumer needs. </a:t>
          </a:r>
        </a:p>
      </dgm:t>
    </dgm:pt>
    <dgm:pt modelId="{D2C58280-4725-4C18-9C7D-8B7F9BEA123F}" type="parTrans" cxnId="{935DBD28-2EC9-448D-802E-8F20275AA008}">
      <dgm:prSet/>
      <dgm:spPr/>
      <dgm:t>
        <a:bodyPr/>
        <a:lstStyle/>
        <a:p>
          <a:endParaRPr lang="en-US"/>
        </a:p>
      </dgm:t>
    </dgm:pt>
    <dgm:pt modelId="{36B48FB1-AEA8-4228-8D5B-8E7716862190}" type="sibTrans" cxnId="{935DBD28-2EC9-448D-802E-8F20275AA008}">
      <dgm:prSet/>
      <dgm:spPr/>
      <dgm:t>
        <a:bodyPr/>
        <a:lstStyle/>
        <a:p>
          <a:endParaRPr lang="en-US"/>
        </a:p>
      </dgm:t>
    </dgm:pt>
    <dgm:pt modelId="{8247B809-AB5B-40A5-877B-FD7AAB00113C}">
      <dgm:prSet phldrT="[Text]" custT="1"/>
      <dgm:spPr/>
      <dgm:t>
        <a:bodyPr/>
        <a:lstStyle/>
        <a:p>
          <a:pPr algn="just">
            <a:buFont typeface="Symbol" panose="05050102010706020507" pitchFamily="18" charset="2"/>
            <a:buChar char=""/>
          </a:pPr>
          <a:r>
            <a:rPr lang="en-US" sz="2400" b="1" dirty="0">
              <a:solidFill>
                <a:schemeClr val="tx1"/>
              </a:solidFill>
              <a:latin typeface="Arial" panose="020B0604020202020204" pitchFamily="34" charset="0"/>
              <a:cs typeface="Arial" panose="020B0604020202020204" pitchFamily="34" charset="0"/>
            </a:rPr>
            <a:t>THREAT </a:t>
          </a:r>
        </a:p>
        <a:p>
          <a:pPr algn="just">
            <a:buFont typeface="Symbol" panose="05050102010706020507" pitchFamily="18" charset="2"/>
            <a:buChar char=""/>
          </a:pPr>
          <a:endParaRPr lang="en-US" sz="2400" dirty="0">
            <a:solidFill>
              <a:schemeClr val="tx1"/>
            </a:solidFill>
            <a:latin typeface="Arial" panose="020B0604020202020204" pitchFamily="34" charset="0"/>
            <a:cs typeface="Arial" panose="020B0604020202020204" pitchFamily="34" charset="0"/>
          </a:endParaRPr>
        </a:p>
        <a:p>
          <a:pPr algn="just">
            <a:buFont typeface="Symbol" panose="05050102010706020507" pitchFamily="18" charset="2"/>
            <a:buChar char=""/>
          </a:pPr>
          <a:r>
            <a:rPr lang="en-US" sz="2400" dirty="0">
              <a:solidFill>
                <a:schemeClr val="tx1"/>
              </a:solidFill>
              <a:latin typeface="Arial" panose="020B0604020202020204" pitchFamily="34" charset="0"/>
              <a:cs typeface="Arial" panose="020B0604020202020204" pitchFamily="34" charset="0"/>
            </a:rPr>
            <a:t>The cereal industry is an oligopoly where very few companies dominate, hence threat to new entrants.</a:t>
          </a:r>
        </a:p>
        <a:p>
          <a:pPr algn="just">
            <a:buFont typeface="Symbol" panose="05050102010706020507" pitchFamily="18" charset="2"/>
            <a:buChar char=""/>
          </a:pPr>
          <a:r>
            <a:rPr lang="en-US" sz="2400" dirty="0">
              <a:solidFill>
                <a:schemeClr val="tx1"/>
              </a:solidFill>
              <a:latin typeface="Arial" panose="020B0604020202020204" pitchFamily="34" charset="0"/>
              <a:cs typeface="Arial" panose="020B0604020202020204" pitchFamily="34" charset="0"/>
            </a:rPr>
            <a:t>Availability of alternative breakfast options which is perceived cheaper and fresher (such as eggs, toasts </a:t>
          </a:r>
          <a:r>
            <a:rPr lang="en-US" sz="2400" dirty="0" err="1">
              <a:solidFill>
                <a:schemeClr val="tx1"/>
              </a:solidFill>
              <a:latin typeface="Arial" panose="020B0604020202020204" pitchFamily="34" charset="0"/>
              <a:cs typeface="Arial" panose="020B0604020202020204" pitchFamily="34" charset="0"/>
            </a:rPr>
            <a:t>etc</a:t>
          </a:r>
          <a:r>
            <a:rPr lang="en-US" sz="2400" dirty="0">
              <a:solidFill>
                <a:schemeClr val="tx1"/>
              </a:solidFill>
              <a:latin typeface="Arial" panose="020B0604020202020204" pitchFamily="34" charset="0"/>
              <a:cs typeface="Arial" panose="020B0604020202020204" pitchFamily="34" charset="0"/>
            </a:rPr>
            <a:t>) than cereal has affected the cereal market (</a:t>
          </a:r>
          <a:r>
            <a:rPr lang="en-US" sz="2400" dirty="0" err="1">
              <a:solidFill>
                <a:schemeClr val="tx1"/>
              </a:solidFill>
              <a:latin typeface="Arial" panose="020B0604020202020204" pitchFamily="34" charset="0"/>
              <a:cs typeface="Arial" panose="020B0604020202020204" pitchFamily="34" charset="0"/>
            </a:rPr>
            <a:t>Perdon</a:t>
          </a:r>
          <a:r>
            <a:rPr lang="en-US" sz="2400" dirty="0">
              <a:solidFill>
                <a:schemeClr val="tx1"/>
              </a:solidFill>
              <a:latin typeface="Arial" panose="020B0604020202020204" pitchFamily="34" charset="0"/>
              <a:cs typeface="Arial" panose="020B0604020202020204" pitchFamily="34" charset="0"/>
            </a:rPr>
            <a:t> et al., 2020).</a:t>
          </a:r>
        </a:p>
      </dgm:t>
    </dgm:pt>
    <dgm:pt modelId="{FA4FC44B-5505-44B2-A5C9-C0B1686BC04D}" type="sibTrans" cxnId="{729DB014-9DFB-49B1-8CA2-FECDFF382FEF}">
      <dgm:prSet/>
      <dgm:spPr/>
      <dgm:t>
        <a:bodyPr/>
        <a:lstStyle/>
        <a:p>
          <a:endParaRPr lang="en-US"/>
        </a:p>
      </dgm:t>
    </dgm:pt>
    <dgm:pt modelId="{C5856B4F-83FE-48EA-BDFF-AE0A6B7ADF04}" type="parTrans" cxnId="{729DB014-9DFB-49B1-8CA2-FECDFF382FEF}">
      <dgm:prSet/>
      <dgm:spPr/>
      <dgm:t>
        <a:bodyPr/>
        <a:lstStyle/>
        <a:p>
          <a:endParaRPr lang="en-US"/>
        </a:p>
      </dgm:t>
    </dgm:pt>
    <dgm:pt modelId="{D461EA26-6A8F-4CF8-AD9B-0F517804E090}" type="pres">
      <dgm:prSet presAssocID="{11871C18-F3E7-44B6-8377-810EFADF7F0B}" presName="diagram" presStyleCnt="0">
        <dgm:presLayoutVars>
          <dgm:dir/>
          <dgm:resizeHandles val="exact"/>
        </dgm:presLayoutVars>
      </dgm:prSet>
      <dgm:spPr/>
    </dgm:pt>
    <dgm:pt modelId="{70F336E4-FDEC-4EF5-822F-746F1C4DB1DA}" type="pres">
      <dgm:prSet presAssocID="{B20A4C70-202E-4E8E-9AB3-444634E64F24}" presName="node" presStyleLbl="node1" presStyleIdx="0" presStyleCnt="4" custScaleX="86187" custScaleY="69948" custLinFactNeighborX="-19866" custLinFactNeighborY="13176">
        <dgm:presLayoutVars>
          <dgm:bulletEnabled val="1"/>
        </dgm:presLayoutVars>
      </dgm:prSet>
      <dgm:spPr/>
    </dgm:pt>
    <dgm:pt modelId="{66D4A8F8-5CF4-4401-A841-14610FF13B45}" type="pres">
      <dgm:prSet presAssocID="{BE21CD01-348B-41AC-87F8-7CC62EB5F949}" presName="sibTrans" presStyleCnt="0"/>
      <dgm:spPr/>
    </dgm:pt>
    <dgm:pt modelId="{78310C94-9E8F-40D5-912F-52FD74247164}" type="pres">
      <dgm:prSet presAssocID="{44E0AE7D-8B4B-4967-AC3E-CA80DCBBAC4C}" presName="node" presStyleLbl="node1" presStyleIdx="1" presStyleCnt="4" custScaleX="73690" custScaleY="58454" custLinFactNeighborX="-16836" custLinFactNeighborY="12125">
        <dgm:presLayoutVars>
          <dgm:bulletEnabled val="1"/>
        </dgm:presLayoutVars>
      </dgm:prSet>
      <dgm:spPr/>
    </dgm:pt>
    <dgm:pt modelId="{3089E65A-B877-471D-A29F-A7C1629925F6}" type="pres">
      <dgm:prSet presAssocID="{55BC79C9-2314-4A75-8C5E-89BEA85F5033}" presName="sibTrans" presStyleCnt="0"/>
      <dgm:spPr/>
    </dgm:pt>
    <dgm:pt modelId="{D1923EBA-A1FA-4DB6-AC38-F07DC1225ED3}" type="pres">
      <dgm:prSet presAssocID="{652CAB1F-5860-4465-8AF3-27ACA8AC6404}" presName="node" presStyleLbl="node1" presStyleIdx="2" presStyleCnt="4" custScaleX="114058" custScaleY="85899" custLinFactX="499" custLinFactNeighborX="100000" custLinFactNeighborY="-8209">
        <dgm:presLayoutVars>
          <dgm:bulletEnabled val="1"/>
        </dgm:presLayoutVars>
      </dgm:prSet>
      <dgm:spPr/>
    </dgm:pt>
    <dgm:pt modelId="{B0E6CA07-483A-4301-B06B-3B1852EF65A6}" type="pres">
      <dgm:prSet presAssocID="{36B48FB1-AEA8-4228-8D5B-8E7716862190}" presName="sibTrans" presStyleCnt="0"/>
      <dgm:spPr/>
    </dgm:pt>
    <dgm:pt modelId="{A9AF49D7-F900-476C-B238-74E4E78E212B}" type="pres">
      <dgm:prSet presAssocID="{8247B809-AB5B-40A5-877B-FD7AAB00113C}" presName="node" presStyleLbl="node1" presStyleIdx="3" presStyleCnt="4" custScaleX="88116" custScaleY="69967" custLinFactX="-23076" custLinFactNeighborX="-100000" custLinFactNeighborY="-9911">
        <dgm:presLayoutVars>
          <dgm:bulletEnabled val="1"/>
        </dgm:presLayoutVars>
      </dgm:prSet>
      <dgm:spPr/>
    </dgm:pt>
  </dgm:ptLst>
  <dgm:cxnLst>
    <dgm:cxn modelId="{729DB014-9DFB-49B1-8CA2-FECDFF382FEF}" srcId="{11871C18-F3E7-44B6-8377-810EFADF7F0B}" destId="{8247B809-AB5B-40A5-877B-FD7AAB00113C}" srcOrd="3" destOrd="0" parTransId="{C5856B4F-83FE-48EA-BDFF-AE0A6B7ADF04}" sibTransId="{FA4FC44B-5505-44B2-A5C9-C0B1686BC04D}"/>
    <dgm:cxn modelId="{935DBD28-2EC9-448D-802E-8F20275AA008}" srcId="{11871C18-F3E7-44B6-8377-810EFADF7F0B}" destId="{652CAB1F-5860-4465-8AF3-27ACA8AC6404}" srcOrd="2" destOrd="0" parTransId="{D2C58280-4725-4C18-9C7D-8B7F9BEA123F}" sibTransId="{36B48FB1-AEA8-4228-8D5B-8E7716862190}"/>
    <dgm:cxn modelId="{50AC4B64-4196-458F-87AB-017C8617C1C5}" type="presOf" srcId="{44E0AE7D-8B4B-4967-AC3E-CA80DCBBAC4C}" destId="{78310C94-9E8F-40D5-912F-52FD74247164}" srcOrd="0" destOrd="0" presId="urn:microsoft.com/office/officeart/2005/8/layout/default"/>
    <dgm:cxn modelId="{9B94B449-6A89-4180-85F8-9914D5B5E7B6}" type="presOf" srcId="{B20A4C70-202E-4E8E-9AB3-444634E64F24}" destId="{70F336E4-FDEC-4EF5-822F-746F1C4DB1DA}" srcOrd="0" destOrd="0" presId="urn:microsoft.com/office/officeart/2005/8/layout/default"/>
    <dgm:cxn modelId="{91645252-8BA9-4859-A4E7-6A01DD921A05}" srcId="{11871C18-F3E7-44B6-8377-810EFADF7F0B}" destId="{B20A4C70-202E-4E8E-9AB3-444634E64F24}" srcOrd="0" destOrd="0" parTransId="{85ACC066-8953-4C2C-A33C-8ED830D90796}" sibTransId="{BE21CD01-348B-41AC-87F8-7CC62EB5F949}"/>
    <dgm:cxn modelId="{3B8CC982-B86C-4DC1-AAFB-803C9A1C5460}" srcId="{11871C18-F3E7-44B6-8377-810EFADF7F0B}" destId="{44E0AE7D-8B4B-4967-AC3E-CA80DCBBAC4C}" srcOrd="1" destOrd="0" parTransId="{3C6D7FD6-ADDA-4F17-AD85-E1A3727D2E7C}" sibTransId="{55BC79C9-2314-4A75-8C5E-89BEA85F5033}"/>
    <dgm:cxn modelId="{2913F682-071B-4C98-B7B6-CC995075A4A2}" type="presOf" srcId="{11871C18-F3E7-44B6-8377-810EFADF7F0B}" destId="{D461EA26-6A8F-4CF8-AD9B-0F517804E090}" srcOrd="0" destOrd="0" presId="urn:microsoft.com/office/officeart/2005/8/layout/default"/>
    <dgm:cxn modelId="{E1B2089D-69C8-4356-8650-7B0F7F57C6F0}" type="presOf" srcId="{652CAB1F-5860-4465-8AF3-27ACA8AC6404}" destId="{D1923EBA-A1FA-4DB6-AC38-F07DC1225ED3}" srcOrd="0" destOrd="0" presId="urn:microsoft.com/office/officeart/2005/8/layout/default"/>
    <dgm:cxn modelId="{4D0746C5-5947-4E7E-91EC-697FE469F09C}" type="presOf" srcId="{8247B809-AB5B-40A5-877B-FD7AAB00113C}" destId="{A9AF49D7-F900-476C-B238-74E4E78E212B}" srcOrd="0" destOrd="0" presId="urn:microsoft.com/office/officeart/2005/8/layout/default"/>
    <dgm:cxn modelId="{3328CECD-8D95-4D5F-B671-E991745D0DC4}" type="presParOf" srcId="{D461EA26-6A8F-4CF8-AD9B-0F517804E090}" destId="{70F336E4-FDEC-4EF5-822F-746F1C4DB1DA}" srcOrd="0" destOrd="0" presId="urn:microsoft.com/office/officeart/2005/8/layout/default"/>
    <dgm:cxn modelId="{C4C3E0DE-EFDD-4871-AB40-BFF4EA9A039B}" type="presParOf" srcId="{D461EA26-6A8F-4CF8-AD9B-0F517804E090}" destId="{66D4A8F8-5CF4-4401-A841-14610FF13B45}" srcOrd="1" destOrd="0" presId="urn:microsoft.com/office/officeart/2005/8/layout/default"/>
    <dgm:cxn modelId="{35A693A3-E8D0-487E-88C6-6DC065C74D71}" type="presParOf" srcId="{D461EA26-6A8F-4CF8-AD9B-0F517804E090}" destId="{78310C94-9E8F-40D5-912F-52FD74247164}" srcOrd="2" destOrd="0" presId="urn:microsoft.com/office/officeart/2005/8/layout/default"/>
    <dgm:cxn modelId="{C5095A2A-68A9-43A2-BB34-6C192D9F2ABF}" type="presParOf" srcId="{D461EA26-6A8F-4CF8-AD9B-0F517804E090}" destId="{3089E65A-B877-471D-A29F-A7C1629925F6}" srcOrd="3" destOrd="0" presId="urn:microsoft.com/office/officeart/2005/8/layout/default"/>
    <dgm:cxn modelId="{9CD19B9B-3C33-4A4C-B34F-2513A7C41E62}" type="presParOf" srcId="{D461EA26-6A8F-4CF8-AD9B-0F517804E090}" destId="{D1923EBA-A1FA-4DB6-AC38-F07DC1225ED3}" srcOrd="4" destOrd="0" presId="urn:microsoft.com/office/officeart/2005/8/layout/default"/>
    <dgm:cxn modelId="{7BB2AEDB-544E-49A7-A7A6-B0991102D9F3}" type="presParOf" srcId="{D461EA26-6A8F-4CF8-AD9B-0F517804E090}" destId="{B0E6CA07-483A-4301-B06B-3B1852EF65A6}" srcOrd="5" destOrd="0" presId="urn:microsoft.com/office/officeart/2005/8/layout/default"/>
    <dgm:cxn modelId="{63E0E6EE-7F3E-46CF-9A72-635219262F9B}" type="presParOf" srcId="{D461EA26-6A8F-4CF8-AD9B-0F517804E090}" destId="{A9AF49D7-F900-476C-B238-74E4E78E212B}" srcOrd="6" destOrd="0" presId="urn:microsoft.com/office/officeart/2005/8/layout/defaul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15AB0-B626-446D-9217-EBD9EEA6CE00}">
      <dsp:nvSpPr>
        <dsp:cNvPr id="0" name=""/>
        <dsp:cNvSpPr/>
      </dsp:nvSpPr>
      <dsp:spPr>
        <a:xfrm>
          <a:off x="5953437" y="3152864"/>
          <a:ext cx="3286041" cy="20994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effectLst/>
              <a:latin typeface="Arial" panose="020B0604020202020204" pitchFamily="34" charset="0"/>
              <a:ea typeface="Calibri" panose="020F0502020204030204" pitchFamily="34" charset="0"/>
              <a:cs typeface="Arial" panose="020B0604020202020204" pitchFamily="34" charset="0"/>
            </a:rPr>
            <a:t>COMPONENTS OF THE PRODUCT </a:t>
          </a:r>
          <a:endParaRPr lang="en-US" sz="2400" kern="1200" dirty="0"/>
        </a:p>
      </dsp:txBody>
      <dsp:txXfrm>
        <a:off x="6434667" y="3460316"/>
        <a:ext cx="2323581" cy="1484507"/>
      </dsp:txXfrm>
    </dsp:sp>
    <dsp:sp modelId="{DFFF5F5C-7301-4567-83D9-52A0B2D8F865}">
      <dsp:nvSpPr>
        <dsp:cNvPr id="0" name=""/>
        <dsp:cNvSpPr/>
      </dsp:nvSpPr>
      <dsp:spPr>
        <a:xfrm rot="16200000">
          <a:off x="7073036" y="2617006"/>
          <a:ext cx="1046843" cy="24873"/>
        </a:xfrm>
        <a:custGeom>
          <a:avLst/>
          <a:gdLst/>
          <a:ahLst/>
          <a:cxnLst/>
          <a:rect l="0" t="0" r="0" b="0"/>
          <a:pathLst>
            <a:path>
              <a:moveTo>
                <a:pt x="0" y="12436"/>
              </a:moveTo>
              <a:lnTo>
                <a:pt x="1046843" y="124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70286" y="2603271"/>
        <a:ext cx="52342" cy="52342"/>
      </dsp:txXfrm>
    </dsp:sp>
    <dsp:sp modelId="{754185D4-15D5-45AC-9E7A-B677A1F3DAAC}">
      <dsp:nvSpPr>
        <dsp:cNvPr id="0" name=""/>
        <dsp:cNvSpPr/>
      </dsp:nvSpPr>
      <dsp:spPr>
        <a:xfrm>
          <a:off x="6546752" y="6609"/>
          <a:ext cx="2099411" cy="20994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effectLst/>
              <a:latin typeface="Calibri" panose="020F0502020204030204" pitchFamily="34" charset="0"/>
              <a:ea typeface="Calibri" panose="020F0502020204030204" pitchFamily="34" charset="0"/>
              <a:cs typeface="Times New Roman" panose="02020603050405020304" pitchFamily="18" charset="0"/>
            </a:rPr>
            <a:t>Physical elements </a:t>
          </a:r>
          <a:endParaRPr lang="en-US" sz="2400" kern="1200" dirty="0"/>
        </a:p>
      </dsp:txBody>
      <dsp:txXfrm>
        <a:off x="6854204" y="314061"/>
        <a:ext cx="1484507" cy="1484507"/>
      </dsp:txXfrm>
    </dsp:sp>
    <dsp:sp modelId="{437EBA19-7332-4E14-9219-05E19D594615}">
      <dsp:nvSpPr>
        <dsp:cNvPr id="0" name=""/>
        <dsp:cNvSpPr/>
      </dsp:nvSpPr>
      <dsp:spPr>
        <a:xfrm rot="19285714">
          <a:off x="8538365" y="3126931"/>
          <a:ext cx="782611" cy="24873"/>
        </a:xfrm>
        <a:custGeom>
          <a:avLst/>
          <a:gdLst/>
          <a:ahLst/>
          <a:cxnLst/>
          <a:rect l="0" t="0" r="0" b="0"/>
          <a:pathLst>
            <a:path>
              <a:moveTo>
                <a:pt x="0" y="12436"/>
              </a:moveTo>
              <a:lnTo>
                <a:pt x="782611" y="124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910105" y="3119802"/>
        <a:ext cx="39130" cy="39130"/>
      </dsp:txXfrm>
    </dsp:sp>
    <dsp:sp modelId="{EC8D7E39-9501-4238-AE65-2EDBA6D59CC8}">
      <dsp:nvSpPr>
        <dsp:cNvPr id="0" name=""/>
        <dsp:cNvSpPr/>
      </dsp:nvSpPr>
      <dsp:spPr>
        <a:xfrm>
          <a:off x="9006593" y="1191206"/>
          <a:ext cx="2099411" cy="20994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effectLst/>
              <a:latin typeface="Calibri" panose="020F0502020204030204" pitchFamily="34" charset="0"/>
              <a:ea typeface="Calibri" panose="020F0502020204030204" pitchFamily="34" charset="0"/>
              <a:cs typeface="Times New Roman" panose="02020603050405020304" pitchFamily="18" charset="0"/>
            </a:rPr>
            <a:t>Brand identity </a:t>
          </a:r>
          <a:endParaRPr lang="en-US" sz="2400" kern="1200" dirty="0">
            <a:effectLst/>
            <a:latin typeface="Calibri" panose="020F0502020204030204" pitchFamily="34" charset="0"/>
            <a:ea typeface="Calibri" panose="020F0502020204030204" pitchFamily="34" charset="0"/>
            <a:cs typeface="Times New Roman" panose="02020603050405020304" pitchFamily="18" charset="0"/>
          </a:endParaRPr>
        </a:p>
      </dsp:txBody>
      <dsp:txXfrm>
        <a:off x="9314045" y="1498658"/>
        <a:ext cx="1484507" cy="1484507"/>
      </dsp:txXfrm>
    </dsp:sp>
    <dsp:sp modelId="{07595FF5-51F9-4349-AABB-4BE163F277C6}">
      <dsp:nvSpPr>
        <dsp:cNvPr id="0" name=""/>
        <dsp:cNvSpPr/>
      </dsp:nvSpPr>
      <dsp:spPr>
        <a:xfrm rot="771429">
          <a:off x="9137318" y="4599971"/>
          <a:ext cx="509510" cy="24873"/>
        </a:xfrm>
        <a:custGeom>
          <a:avLst/>
          <a:gdLst/>
          <a:ahLst/>
          <a:cxnLst/>
          <a:rect l="0" t="0" r="0" b="0"/>
          <a:pathLst>
            <a:path>
              <a:moveTo>
                <a:pt x="0" y="12436"/>
              </a:moveTo>
              <a:lnTo>
                <a:pt x="509510" y="124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79336" y="4599670"/>
        <a:ext cx="25475" cy="25475"/>
      </dsp:txXfrm>
    </dsp:sp>
    <dsp:sp modelId="{EF6D543D-8F7A-4778-AE83-344932CFAA9B}">
      <dsp:nvSpPr>
        <dsp:cNvPr id="0" name=""/>
        <dsp:cNvSpPr/>
      </dsp:nvSpPr>
      <dsp:spPr>
        <a:xfrm>
          <a:off x="9614124" y="3852971"/>
          <a:ext cx="2099411" cy="20994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effectLst/>
              <a:latin typeface="Calibri" panose="020F0502020204030204" pitchFamily="34" charset="0"/>
              <a:ea typeface="Calibri" panose="020F0502020204030204" pitchFamily="34" charset="0"/>
              <a:cs typeface="Times New Roman" panose="02020603050405020304" pitchFamily="18" charset="0"/>
            </a:rPr>
            <a:t>Confidence </a:t>
          </a:r>
          <a:endParaRPr lang="en-US" sz="2400" kern="1200" dirty="0">
            <a:effectLst/>
            <a:latin typeface="Calibri" panose="020F0502020204030204" pitchFamily="34" charset="0"/>
            <a:ea typeface="Calibri" panose="020F0502020204030204" pitchFamily="34" charset="0"/>
            <a:cs typeface="Times New Roman" panose="02020603050405020304" pitchFamily="18" charset="0"/>
          </a:endParaRPr>
        </a:p>
      </dsp:txBody>
      <dsp:txXfrm>
        <a:off x="9921576" y="4160423"/>
        <a:ext cx="1484507" cy="1484507"/>
      </dsp:txXfrm>
    </dsp:sp>
    <dsp:sp modelId="{6A4A816B-4283-4F97-A3F1-356D7FB18A86}">
      <dsp:nvSpPr>
        <dsp:cNvPr id="0" name=""/>
        <dsp:cNvSpPr/>
      </dsp:nvSpPr>
      <dsp:spPr>
        <a:xfrm rot="3857143">
          <a:off x="7801378" y="5636242"/>
          <a:ext cx="982978" cy="24873"/>
        </a:xfrm>
        <a:custGeom>
          <a:avLst/>
          <a:gdLst/>
          <a:ahLst/>
          <a:cxnLst/>
          <a:rect l="0" t="0" r="0" b="0"/>
          <a:pathLst>
            <a:path>
              <a:moveTo>
                <a:pt x="0" y="12436"/>
              </a:moveTo>
              <a:lnTo>
                <a:pt x="982978" y="124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68292" y="5624104"/>
        <a:ext cx="49148" cy="49148"/>
      </dsp:txXfrm>
    </dsp:sp>
    <dsp:sp modelId="{3909AF50-5BF5-4213-8EFE-D0747697A5D9}">
      <dsp:nvSpPr>
        <dsp:cNvPr id="0" name=""/>
        <dsp:cNvSpPr/>
      </dsp:nvSpPr>
      <dsp:spPr>
        <a:xfrm>
          <a:off x="7911861" y="5987542"/>
          <a:ext cx="2099411" cy="20994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effectLst/>
              <a:latin typeface="Calibri" panose="020F0502020204030204" pitchFamily="34" charset="0"/>
              <a:ea typeface="Calibri" panose="020F0502020204030204" pitchFamily="34" charset="0"/>
              <a:cs typeface="Times New Roman" panose="02020603050405020304" pitchFamily="18" charset="0"/>
            </a:rPr>
            <a:t>Tangible benefits</a:t>
          </a:r>
          <a:endParaRPr lang="en-US" sz="2400" kern="1200" dirty="0">
            <a:effectLst/>
            <a:latin typeface="Calibri" panose="020F0502020204030204" pitchFamily="34" charset="0"/>
            <a:ea typeface="Calibri" panose="020F0502020204030204" pitchFamily="34" charset="0"/>
            <a:cs typeface="Times New Roman" panose="02020603050405020304" pitchFamily="18" charset="0"/>
          </a:endParaRPr>
        </a:p>
      </dsp:txBody>
      <dsp:txXfrm>
        <a:off x="8219313" y="6294994"/>
        <a:ext cx="1484507" cy="1484507"/>
      </dsp:txXfrm>
    </dsp:sp>
    <dsp:sp modelId="{A09CFD35-61E4-447E-A666-263BB342E14D}">
      <dsp:nvSpPr>
        <dsp:cNvPr id="0" name=""/>
        <dsp:cNvSpPr/>
      </dsp:nvSpPr>
      <dsp:spPr>
        <a:xfrm rot="6942857">
          <a:off x="6408559" y="5636242"/>
          <a:ext cx="982978" cy="24873"/>
        </a:xfrm>
        <a:custGeom>
          <a:avLst/>
          <a:gdLst/>
          <a:ahLst/>
          <a:cxnLst/>
          <a:rect l="0" t="0" r="0" b="0"/>
          <a:pathLst>
            <a:path>
              <a:moveTo>
                <a:pt x="0" y="12436"/>
              </a:moveTo>
              <a:lnTo>
                <a:pt x="982978" y="124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6875474" y="5624104"/>
        <a:ext cx="49148" cy="49148"/>
      </dsp:txXfrm>
    </dsp:sp>
    <dsp:sp modelId="{8D0F9DF6-4F0A-41E2-BF22-B98F8E23F638}">
      <dsp:nvSpPr>
        <dsp:cNvPr id="0" name=""/>
        <dsp:cNvSpPr/>
      </dsp:nvSpPr>
      <dsp:spPr>
        <a:xfrm>
          <a:off x="5181643" y="5987542"/>
          <a:ext cx="2099411" cy="20994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effectLst/>
              <a:latin typeface="Calibri" panose="020F0502020204030204" pitchFamily="34" charset="0"/>
              <a:ea typeface="Calibri" panose="020F0502020204030204" pitchFamily="34" charset="0"/>
              <a:cs typeface="Times New Roman" panose="02020603050405020304" pitchFamily="18" charset="0"/>
            </a:rPr>
            <a:t>Quality and guarantee </a:t>
          </a:r>
        </a:p>
      </dsp:txBody>
      <dsp:txXfrm>
        <a:off x="5489095" y="6294994"/>
        <a:ext cx="1484507" cy="1484507"/>
      </dsp:txXfrm>
    </dsp:sp>
    <dsp:sp modelId="{0564ABA9-29CA-4AAD-9A1A-06FE170E73C5}">
      <dsp:nvSpPr>
        <dsp:cNvPr id="0" name=""/>
        <dsp:cNvSpPr/>
      </dsp:nvSpPr>
      <dsp:spPr>
        <a:xfrm rot="10028571">
          <a:off x="5546086" y="4599971"/>
          <a:ext cx="509510" cy="24873"/>
        </a:xfrm>
        <a:custGeom>
          <a:avLst/>
          <a:gdLst/>
          <a:ahLst/>
          <a:cxnLst/>
          <a:rect l="0" t="0" r="0" b="0"/>
          <a:pathLst>
            <a:path>
              <a:moveTo>
                <a:pt x="0" y="12436"/>
              </a:moveTo>
              <a:lnTo>
                <a:pt x="509510" y="124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5788103" y="4599670"/>
        <a:ext cx="25475" cy="25475"/>
      </dsp:txXfrm>
    </dsp:sp>
    <dsp:sp modelId="{A124C994-D676-4FF0-B418-EE7BE7B264CB}">
      <dsp:nvSpPr>
        <dsp:cNvPr id="0" name=""/>
        <dsp:cNvSpPr/>
      </dsp:nvSpPr>
      <dsp:spPr>
        <a:xfrm>
          <a:off x="3479380" y="3852971"/>
          <a:ext cx="2099411" cy="20994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effectLst/>
              <a:latin typeface="Calibri" panose="020F0502020204030204" pitchFamily="34" charset="0"/>
              <a:ea typeface="Calibri" panose="020F0502020204030204" pitchFamily="34" charset="0"/>
              <a:cs typeface="Times New Roman" panose="02020603050405020304" pitchFamily="18" charset="0"/>
            </a:rPr>
            <a:t>Psychological benefits </a:t>
          </a:r>
        </a:p>
      </dsp:txBody>
      <dsp:txXfrm>
        <a:off x="3786832" y="4160423"/>
        <a:ext cx="1484507" cy="1484507"/>
      </dsp:txXfrm>
    </dsp:sp>
    <dsp:sp modelId="{40A4771C-8706-4C00-B752-0120E94B8522}">
      <dsp:nvSpPr>
        <dsp:cNvPr id="0" name=""/>
        <dsp:cNvSpPr/>
      </dsp:nvSpPr>
      <dsp:spPr>
        <a:xfrm rot="13062060">
          <a:off x="5846097" y="3140845"/>
          <a:ext cx="785578" cy="24873"/>
        </a:xfrm>
        <a:custGeom>
          <a:avLst/>
          <a:gdLst/>
          <a:ahLst/>
          <a:cxnLst/>
          <a:rect l="0" t="0" r="0" b="0"/>
          <a:pathLst>
            <a:path>
              <a:moveTo>
                <a:pt x="0" y="12436"/>
              </a:moveTo>
              <a:lnTo>
                <a:pt x="785578" y="124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6219247" y="3133642"/>
        <a:ext cx="39278" cy="39278"/>
      </dsp:txXfrm>
    </dsp:sp>
    <dsp:sp modelId="{82AAD815-A395-4D51-952A-425035052DA8}">
      <dsp:nvSpPr>
        <dsp:cNvPr id="0" name=""/>
        <dsp:cNvSpPr/>
      </dsp:nvSpPr>
      <dsp:spPr>
        <a:xfrm>
          <a:off x="4047860" y="1221431"/>
          <a:ext cx="2099411" cy="209941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effectLst/>
              <a:latin typeface="Calibri" panose="020F0502020204030204" pitchFamily="34" charset="0"/>
              <a:ea typeface="Calibri" panose="020F0502020204030204" pitchFamily="34" charset="0"/>
              <a:cs typeface="Times New Roman" panose="02020603050405020304" pitchFamily="18" charset="0"/>
            </a:rPr>
            <a:t>After sale services </a:t>
          </a:r>
          <a:endParaRPr lang="en-US" sz="2400" kern="1200" dirty="0"/>
        </a:p>
      </dsp:txBody>
      <dsp:txXfrm>
        <a:off x="4355312" y="1528883"/>
        <a:ext cx="1484507" cy="14845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336E4-FDEC-4EF5-822F-746F1C4DB1DA}">
      <dsp:nvSpPr>
        <dsp:cNvPr id="0" name=""/>
        <dsp:cNvSpPr/>
      </dsp:nvSpPr>
      <dsp:spPr>
        <a:xfrm>
          <a:off x="358172" y="749448"/>
          <a:ext cx="8155599" cy="397137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1" kern="1200" dirty="0">
              <a:solidFill>
                <a:schemeClr val="tx1"/>
              </a:solidFill>
              <a:latin typeface="Arial" panose="020B0604020202020204" pitchFamily="34" charset="0"/>
              <a:cs typeface="Arial" panose="020B0604020202020204" pitchFamily="34" charset="0"/>
            </a:rPr>
            <a:t>STRENGTH </a:t>
          </a:r>
        </a:p>
        <a:p>
          <a:pPr marL="0" lvl="0" indent="0" algn="just" defTabSz="1066800">
            <a:lnSpc>
              <a:spcPct val="90000"/>
            </a:lnSpc>
            <a:spcBef>
              <a:spcPct val="0"/>
            </a:spcBef>
            <a:spcAft>
              <a:spcPct val="35000"/>
            </a:spcAft>
            <a:buNone/>
          </a:pPr>
          <a:endParaRPr lang="en-US" sz="2400" kern="1200" dirty="0">
            <a:solidFill>
              <a:schemeClr val="tx1"/>
            </a:solidFill>
            <a:latin typeface="Arial" panose="020B0604020202020204" pitchFamily="34" charset="0"/>
            <a:cs typeface="Arial" panose="020B0604020202020204" pitchFamily="34" charset="0"/>
          </a:endParaRPr>
        </a:p>
        <a:p>
          <a:pPr marL="0" lvl="0" indent="0" algn="just"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One of the biggest diary companies in the world in terms of volume.</a:t>
          </a:r>
        </a:p>
        <a:p>
          <a:pPr marL="0" lvl="0" indent="0" algn="just"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Established, reliable with consumer trust and loyalty hence, </a:t>
          </a:r>
        </a:p>
        <a:p>
          <a:pPr marL="0" lvl="0" indent="0" algn="just"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Can thrive on existing prestige thus reducing market entry risk.</a:t>
          </a:r>
        </a:p>
        <a:p>
          <a:pPr marL="0" lvl="0" indent="0" algn="just"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Innovative workforce </a:t>
          </a:r>
        </a:p>
      </dsp:txBody>
      <dsp:txXfrm>
        <a:off x="358172" y="749448"/>
        <a:ext cx="8155599" cy="3971373"/>
      </dsp:txXfrm>
    </dsp:sp>
    <dsp:sp modelId="{78310C94-9E8F-40D5-912F-52FD74247164}">
      <dsp:nvSpPr>
        <dsp:cNvPr id="0" name=""/>
        <dsp:cNvSpPr/>
      </dsp:nvSpPr>
      <dsp:spPr>
        <a:xfrm>
          <a:off x="9746759" y="1016069"/>
          <a:ext cx="6973048" cy="3318788"/>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Symbol" panose="05050102010706020507" pitchFamily="18" charset="2"/>
            <a:buNone/>
          </a:pPr>
          <a:r>
            <a:rPr lang="en-US" sz="2400" b="1" kern="1200" dirty="0">
              <a:solidFill>
                <a:schemeClr val="tx1"/>
              </a:solidFill>
              <a:latin typeface="Arial" panose="020B0604020202020204" pitchFamily="34" charset="0"/>
              <a:cs typeface="Arial" panose="020B0604020202020204" pitchFamily="34" charset="0"/>
            </a:rPr>
            <a:t>WEAKNESSES </a:t>
          </a:r>
        </a:p>
        <a:p>
          <a:pPr marL="0" lvl="0" indent="0" algn="l" defTabSz="1066800">
            <a:lnSpc>
              <a:spcPct val="90000"/>
            </a:lnSpc>
            <a:spcBef>
              <a:spcPct val="0"/>
            </a:spcBef>
            <a:spcAft>
              <a:spcPct val="35000"/>
            </a:spcAft>
            <a:buFont typeface="Symbol" panose="05050102010706020507" pitchFamily="18" charset="2"/>
            <a:buNone/>
          </a:pPr>
          <a:endParaRPr lang="en-US" sz="2400" kern="1200" dirty="0">
            <a:solidFill>
              <a:schemeClr val="tx1"/>
            </a:solidFill>
            <a:latin typeface="Arial" panose="020B0604020202020204" pitchFamily="34" charset="0"/>
            <a:cs typeface="Arial" panose="020B0604020202020204" pitchFamily="34" charset="0"/>
          </a:endParaRPr>
        </a:p>
        <a:p>
          <a:pPr marL="0" lvl="0" indent="0" algn="l" defTabSz="1066800">
            <a:lnSpc>
              <a:spcPct val="90000"/>
            </a:lnSpc>
            <a:spcBef>
              <a:spcPct val="0"/>
            </a:spcBef>
            <a:spcAft>
              <a:spcPct val="35000"/>
            </a:spcAft>
            <a:buFont typeface="Symbol" panose="05050102010706020507" pitchFamily="18" charset="2"/>
            <a:buNone/>
          </a:pPr>
          <a:r>
            <a:rPr lang="en-US" sz="2400" kern="1200" dirty="0">
              <a:solidFill>
                <a:schemeClr val="tx1"/>
              </a:solidFill>
              <a:latin typeface="Arial" panose="020B0604020202020204" pitchFamily="34" charset="0"/>
              <a:cs typeface="Arial" panose="020B0604020202020204" pitchFamily="34" charset="0"/>
            </a:rPr>
            <a:t>Arla is known for dairy products only.</a:t>
          </a:r>
        </a:p>
      </dsp:txBody>
      <dsp:txXfrm>
        <a:off x="9746759" y="1016069"/>
        <a:ext cx="6973048" cy="3318788"/>
      </dsp:txXfrm>
    </dsp:sp>
    <dsp:sp modelId="{D1923EBA-A1FA-4DB6-AC38-F07DC1225ED3}">
      <dsp:nvSpPr>
        <dsp:cNvPr id="0" name=""/>
        <dsp:cNvSpPr/>
      </dsp:nvSpPr>
      <dsp:spPr>
        <a:xfrm>
          <a:off x="9746711" y="4452933"/>
          <a:ext cx="10792942" cy="4877008"/>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Font typeface="Symbol" panose="05050102010706020507" pitchFamily="18" charset="2"/>
            <a:buNone/>
          </a:pPr>
          <a:r>
            <a:rPr lang="en-US" sz="2400" b="1" kern="1200" dirty="0">
              <a:solidFill>
                <a:schemeClr val="tx1"/>
              </a:solidFill>
              <a:latin typeface="Arial" panose="020B0604020202020204" pitchFamily="34" charset="0"/>
              <a:cs typeface="Arial" panose="020B0604020202020204" pitchFamily="34" charset="0"/>
            </a:rPr>
            <a:t>OPPORTUNITIES </a:t>
          </a:r>
        </a:p>
        <a:p>
          <a:pPr marL="0" lvl="0" indent="0" algn="just" defTabSz="1066800">
            <a:lnSpc>
              <a:spcPct val="90000"/>
            </a:lnSpc>
            <a:spcBef>
              <a:spcPct val="0"/>
            </a:spcBef>
            <a:spcAft>
              <a:spcPct val="35000"/>
            </a:spcAft>
            <a:buFont typeface="Symbol" panose="05050102010706020507" pitchFamily="18" charset="2"/>
            <a:buNone/>
          </a:pPr>
          <a:endParaRPr lang="en-US" sz="2400" kern="1200" dirty="0">
            <a:solidFill>
              <a:schemeClr val="tx1"/>
            </a:solidFill>
            <a:latin typeface="Arial" panose="020B0604020202020204" pitchFamily="34" charset="0"/>
            <a:cs typeface="Arial" panose="020B0604020202020204" pitchFamily="34" charset="0"/>
          </a:endParaRPr>
        </a:p>
        <a:p>
          <a:pPr marL="0" lvl="0" indent="0" algn="just" defTabSz="1066800">
            <a:lnSpc>
              <a:spcPct val="90000"/>
            </a:lnSpc>
            <a:spcBef>
              <a:spcPct val="0"/>
            </a:spcBef>
            <a:spcAft>
              <a:spcPct val="35000"/>
            </a:spcAft>
            <a:buFont typeface="Symbol" panose="05050102010706020507" pitchFamily="18" charset="2"/>
            <a:buNone/>
          </a:pPr>
          <a:r>
            <a:rPr lang="en-US" sz="2400" kern="1200" dirty="0">
              <a:solidFill>
                <a:schemeClr val="tx1"/>
              </a:solidFill>
              <a:latin typeface="Arial" panose="020B0604020202020204" pitchFamily="34" charset="0"/>
              <a:cs typeface="Arial" panose="020B0604020202020204" pitchFamily="34" charset="0"/>
            </a:rPr>
            <a:t>The global growing cereal market (as at 2016 was estimated to be US$ 37 billion projected to grow to US$ 50 billion in 2030) (Credence research, 2016). </a:t>
          </a:r>
        </a:p>
        <a:p>
          <a:pPr marL="0" lvl="0" indent="0" algn="just" defTabSz="1066800">
            <a:lnSpc>
              <a:spcPct val="90000"/>
            </a:lnSpc>
            <a:spcBef>
              <a:spcPct val="0"/>
            </a:spcBef>
            <a:spcAft>
              <a:spcPct val="35000"/>
            </a:spcAft>
            <a:buFont typeface="Symbol" panose="05050102010706020507" pitchFamily="18" charset="2"/>
            <a:buNone/>
          </a:pPr>
          <a:r>
            <a:rPr lang="en-US" sz="2400" kern="1200" dirty="0">
              <a:solidFill>
                <a:schemeClr val="tx1"/>
              </a:solidFill>
              <a:latin typeface="Arial" panose="020B0604020202020204" pitchFamily="34" charset="0"/>
              <a:cs typeface="Arial" panose="020B0604020202020204" pitchFamily="34" charset="0"/>
            </a:rPr>
            <a:t>North America and Europe are the largest cereal markets at first and second respectively (</a:t>
          </a:r>
          <a:r>
            <a:rPr lang="en-US" sz="2400" kern="1200" dirty="0" err="1">
              <a:solidFill>
                <a:schemeClr val="tx1"/>
              </a:solidFill>
              <a:latin typeface="Arial" panose="020B0604020202020204" pitchFamily="34" charset="0"/>
              <a:cs typeface="Arial" panose="020B0604020202020204" pitchFamily="34" charset="0"/>
            </a:rPr>
            <a:t>Perdon</a:t>
          </a:r>
          <a:r>
            <a:rPr lang="en-US" sz="2400" kern="1200" dirty="0">
              <a:solidFill>
                <a:schemeClr val="tx1"/>
              </a:solidFill>
              <a:latin typeface="Arial" panose="020B0604020202020204" pitchFamily="34" charset="0"/>
              <a:cs typeface="Arial" panose="020B0604020202020204" pitchFamily="34" charset="0"/>
            </a:rPr>
            <a:t> et al., 2020). </a:t>
          </a:r>
        </a:p>
        <a:p>
          <a:pPr marL="0" lvl="0" indent="0" algn="just" defTabSz="1066800">
            <a:lnSpc>
              <a:spcPct val="90000"/>
            </a:lnSpc>
            <a:spcBef>
              <a:spcPct val="0"/>
            </a:spcBef>
            <a:spcAft>
              <a:spcPct val="35000"/>
            </a:spcAft>
            <a:buFont typeface="Symbol" panose="05050102010706020507" pitchFamily="18" charset="2"/>
            <a:buNone/>
          </a:pPr>
          <a:r>
            <a:rPr lang="en-US" sz="2400" kern="1200" dirty="0">
              <a:solidFill>
                <a:schemeClr val="tx1"/>
              </a:solidFill>
              <a:latin typeface="Arial" panose="020B0604020202020204" pitchFamily="34" charset="0"/>
              <a:cs typeface="Arial" panose="020B0604020202020204" pitchFamily="34" charset="0"/>
            </a:rPr>
            <a:t>The changing consumer needs and increasing awareness for healthier meals and its source.</a:t>
          </a:r>
        </a:p>
        <a:p>
          <a:pPr marL="0" lvl="0" indent="0" algn="just" defTabSz="1066800">
            <a:lnSpc>
              <a:spcPct val="90000"/>
            </a:lnSpc>
            <a:spcBef>
              <a:spcPct val="0"/>
            </a:spcBef>
            <a:spcAft>
              <a:spcPct val="35000"/>
            </a:spcAft>
            <a:buFont typeface="Symbol" panose="05050102010706020507" pitchFamily="18" charset="2"/>
            <a:buNone/>
          </a:pPr>
          <a:r>
            <a:rPr lang="en-US" sz="2400" kern="1200" dirty="0">
              <a:solidFill>
                <a:schemeClr val="tx1"/>
              </a:solidFill>
              <a:latin typeface="Arial" panose="020B0604020202020204" pitchFamily="34" charset="0"/>
              <a:cs typeface="Arial" panose="020B0604020202020204" pitchFamily="34" charset="0"/>
            </a:rPr>
            <a:t>Cereals are mostly taken with milk in which Arla has gained significance recognition for. </a:t>
          </a:r>
        </a:p>
        <a:p>
          <a:pPr marL="0" lvl="0" indent="0" algn="just" defTabSz="1066800">
            <a:lnSpc>
              <a:spcPct val="90000"/>
            </a:lnSpc>
            <a:spcBef>
              <a:spcPct val="0"/>
            </a:spcBef>
            <a:spcAft>
              <a:spcPct val="35000"/>
            </a:spcAft>
            <a:buFont typeface="Symbol" panose="05050102010706020507" pitchFamily="18" charset="2"/>
            <a:buNone/>
          </a:pPr>
          <a:r>
            <a:rPr lang="en-US" sz="2400" kern="1200" dirty="0">
              <a:solidFill>
                <a:schemeClr val="tx1"/>
              </a:solidFill>
              <a:latin typeface="Arial" panose="020B0604020202020204" pitchFamily="34" charset="0"/>
              <a:cs typeface="Arial" panose="020B0604020202020204" pitchFamily="34" charset="0"/>
            </a:rPr>
            <a:t>The cereals can be sold alongside the milk as breakfast meals. Some of the cereals will be milk incorporated according to consumer needs. </a:t>
          </a:r>
        </a:p>
      </dsp:txBody>
      <dsp:txXfrm>
        <a:off x="9746711" y="4452933"/>
        <a:ext cx="10792942" cy="4877008"/>
      </dsp:txXfrm>
    </dsp:sp>
    <dsp:sp modelId="{A9AF49D7-F900-476C-B238-74E4E78E212B}">
      <dsp:nvSpPr>
        <dsp:cNvPr id="0" name=""/>
        <dsp:cNvSpPr/>
      </dsp:nvSpPr>
      <dsp:spPr>
        <a:xfrm>
          <a:off x="329737" y="4808578"/>
          <a:ext cx="8338134" cy="3972451"/>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Font typeface="Symbol" panose="05050102010706020507" pitchFamily="18" charset="2"/>
            <a:buNone/>
          </a:pPr>
          <a:r>
            <a:rPr lang="en-US" sz="2400" b="1" kern="1200" dirty="0">
              <a:solidFill>
                <a:schemeClr val="tx1"/>
              </a:solidFill>
              <a:latin typeface="Arial" panose="020B0604020202020204" pitchFamily="34" charset="0"/>
              <a:cs typeface="Arial" panose="020B0604020202020204" pitchFamily="34" charset="0"/>
            </a:rPr>
            <a:t>THREAT </a:t>
          </a:r>
        </a:p>
        <a:p>
          <a:pPr marL="0" lvl="0" indent="0" algn="just" defTabSz="1066800">
            <a:lnSpc>
              <a:spcPct val="90000"/>
            </a:lnSpc>
            <a:spcBef>
              <a:spcPct val="0"/>
            </a:spcBef>
            <a:spcAft>
              <a:spcPct val="35000"/>
            </a:spcAft>
            <a:buFont typeface="Symbol" panose="05050102010706020507" pitchFamily="18" charset="2"/>
            <a:buNone/>
          </a:pPr>
          <a:endParaRPr lang="en-US" sz="2400" kern="1200" dirty="0">
            <a:solidFill>
              <a:schemeClr val="tx1"/>
            </a:solidFill>
            <a:latin typeface="Arial" panose="020B0604020202020204" pitchFamily="34" charset="0"/>
            <a:cs typeface="Arial" panose="020B0604020202020204" pitchFamily="34" charset="0"/>
          </a:endParaRPr>
        </a:p>
        <a:p>
          <a:pPr marL="0" lvl="0" indent="0" algn="just" defTabSz="1066800">
            <a:lnSpc>
              <a:spcPct val="90000"/>
            </a:lnSpc>
            <a:spcBef>
              <a:spcPct val="0"/>
            </a:spcBef>
            <a:spcAft>
              <a:spcPct val="35000"/>
            </a:spcAft>
            <a:buFont typeface="Symbol" panose="05050102010706020507" pitchFamily="18" charset="2"/>
            <a:buNone/>
          </a:pPr>
          <a:r>
            <a:rPr lang="en-US" sz="2400" kern="1200" dirty="0">
              <a:solidFill>
                <a:schemeClr val="tx1"/>
              </a:solidFill>
              <a:latin typeface="Arial" panose="020B0604020202020204" pitchFamily="34" charset="0"/>
              <a:cs typeface="Arial" panose="020B0604020202020204" pitchFamily="34" charset="0"/>
            </a:rPr>
            <a:t>The cereal industry is an oligopoly where very few companies dominate, hence threat to new entrants.</a:t>
          </a:r>
        </a:p>
        <a:p>
          <a:pPr marL="0" lvl="0" indent="0" algn="just" defTabSz="1066800">
            <a:lnSpc>
              <a:spcPct val="90000"/>
            </a:lnSpc>
            <a:spcBef>
              <a:spcPct val="0"/>
            </a:spcBef>
            <a:spcAft>
              <a:spcPct val="35000"/>
            </a:spcAft>
            <a:buFont typeface="Symbol" panose="05050102010706020507" pitchFamily="18" charset="2"/>
            <a:buNone/>
          </a:pPr>
          <a:r>
            <a:rPr lang="en-US" sz="2400" kern="1200" dirty="0">
              <a:solidFill>
                <a:schemeClr val="tx1"/>
              </a:solidFill>
              <a:latin typeface="Arial" panose="020B0604020202020204" pitchFamily="34" charset="0"/>
              <a:cs typeface="Arial" panose="020B0604020202020204" pitchFamily="34" charset="0"/>
            </a:rPr>
            <a:t>Availability of alternative breakfast options which is perceived cheaper and fresher (such as eggs, toasts </a:t>
          </a:r>
          <a:r>
            <a:rPr lang="en-US" sz="2400" kern="1200" dirty="0" err="1">
              <a:solidFill>
                <a:schemeClr val="tx1"/>
              </a:solidFill>
              <a:latin typeface="Arial" panose="020B0604020202020204" pitchFamily="34" charset="0"/>
              <a:cs typeface="Arial" panose="020B0604020202020204" pitchFamily="34" charset="0"/>
            </a:rPr>
            <a:t>etc</a:t>
          </a:r>
          <a:r>
            <a:rPr lang="en-US" sz="2400" kern="1200" dirty="0">
              <a:solidFill>
                <a:schemeClr val="tx1"/>
              </a:solidFill>
              <a:latin typeface="Arial" panose="020B0604020202020204" pitchFamily="34" charset="0"/>
              <a:cs typeface="Arial" panose="020B0604020202020204" pitchFamily="34" charset="0"/>
            </a:rPr>
            <a:t>) than cereal has affected the cereal market (</a:t>
          </a:r>
          <a:r>
            <a:rPr lang="en-US" sz="2400" kern="1200" dirty="0" err="1">
              <a:solidFill>
                <a:schemeClr val="tx1"/>
              </a:solidFill>
              <a:latin typeface="Arial" panose="020B0604020202020204" pitchFamily="34" charset="0"/>
              <a:cs typeface="Arial" panose="020B0604020202020204" pitchFamily="34" charset="0"/>
            </a:rPr>
            <a:t>Perdon</a:t>
          </a:r>
          <a:r>
            <a:rPr lang="en-US" sz="2400" kern="1200" dirty="0">
              <a:solidFill>
                <a:schemeClr val="tx1"/>
              </a:solidFill>
              <a:latin typeface="Arial" panose="020B0604020202020204" pitchFamily="34" charset="0"/>
              <a:cs typeface="Arial" panose="020B0604020202020204" pitchFamily="34" charset="0"/>
            </a:rPr>
            <a:t> et al., 2020).</a:t>
          </a:r>
        </a:p>
      </dsp:txBody>
      <dsp:txXfrm>
        <a:off x="329737" y="4808578"/>
        <a:ext cx="8338134" cy="3972451"/>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500370"/>
            <a:ext cx="25733931" cy="7446328"/>
          </a:xfrm>
        </p:spPr>
        <p:txBody>
          <a:bodyPr anchor="b"/>
          <a:lstStyle>
            <a:lvl1pPr algn="ctr">
              <a:defRPr sz="18713"/>
            </a:lvl1pPr>
          </a:lstStyle>
          <a:p>
            <a:r>
              <a:rPr lang="en-US"/>
              <a:t>Click to edit Master title style</a:t>
            </a:r>
            <a:endParaRPr lang="en-US" dirty="0"/>
          </a:p>
        </p:txBody>
      </p:sp>
      <p:sp>
        <p:nvSpPr>
          <p:cNvPr id="3" name="Subtitle 2"/>
          <p:cNvSpPr>
            <a:spLocks noGrp="1"/>
          </p:cNvSpPr>
          <p:nvPr>
            <p:ph type="subTitle" idx="1"/>
          </p:nvPr>
        </p:nvSpPr>
        <p:spPr>
          <a:xfrm>
            <a:off x="3784402" y="11233856"/>
            <a:ext cx="22706410" cy="5163908"/>
          </a:xfrm>
        </p:spPr>
        <p:txBody>
          <a:bodyPr/>
          <a:lstStyle>
            <a:lvl1pPr marL="0" indent="0" algn="ctr">
              <a:buNone/>
              <a:defRPr sz="7485"/>
            </a:lvl1pPr>
            <a:lvl2pPr marL="1425915" indent="0" algn="ctr">
              <a:buNone/>
              <a:defRPr sz="6238"/>
            </a:lvl2pPr>
            <a:lvl3pPr marL="2851831" indent="0" algn="ctr">
              <a:buNone/>
              <a:defRPr sz="5614"/>
            </a:lvl3pPr>
            <a:lvl4pPr marL="4277746" indent="0" algn="ctr">
              <a:buNone/>
              <a:defRPr sz="4990"/>
            </a:lvl4pPr>
            <a:lvl5pPr marL="5703661" indent="0" algn="ctr">
              <a:buNone/>
              <a:defRPr sz="4990"/>
            </a:lvl5pPr>
            <a:lvl6pPr marL="7129577" indent="0" algn="ctr">
              <a:buNone/>
              <a:defRPr sz="4990"/>
            </a:lvl6pPr>
            <a:lvl7pPr marL="8555492" indent="0" algn="ctr">
              <a:buNone/>
              <a:defRPr sz="4990"/>
            </a:lvl7pPr>
            <a:lvl8pPr marL="9981408" indent="0" algn="ctr">
              <a:buNone/>
              <a:defRPr sz="4990"/>
            </a:lvl8pPr>
            <a:lvl9pPr marL="11407323" indent="0" algn="ctr">
              <a:buNone/>
              <a:defRPr sz="499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142E7E-AA5B-4E2A-9712-49BE2712F2C1}" type="datetimeFigureOut">
              <a:rPr lang="en-NG" smtClean="0"/>
              <a:t>09/03/2025</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2973150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42E7E-AA5B-4E2A-9712-49BE2712F2C1}" type="datetimeFigureOut">
              <a:rPr lang="en-NG" smtClean="0"/>
              <a:t>09/03/2025</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161594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734"/>
            <a:ext cx="6528093" cy="181256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734"/>
            <a:ext cx="19205838" cy="181256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42E7E-AA5B-4E2A-9712-49BE2712F2C1}" type="datetimeFigureOut">
              <a:rPr lang="en-NG" smtClean="0"/>
              <a:t>09/03/2025</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1928487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42E7E-AA5B-4E2A-9712-49BE2712F2C1}" type="datetimeFigureOut">
              <a:rPr lang="en-NG" smtClean="0"/>
              <a:t>09/03/2025</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2512612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2250"/>
            <a:ext cx="26112371" cy="8896974"/>
          </a:xfrm>
        </p:spPr>
        <p:txBody>
          <a:bodyPr anchor="b"/>
          <a:lstStyle>
            <a:lvl1pPr>
              <a:defRPr sz="18713"/>
            </a:lvl1pPr>
          </a:lstStyle>
          <a:p>
            <a:r>
              <a:rPr lang="en-US"/>
              <a:t>Click to edit Master title style</a:t>
            </a:r>
            <a:endParaRPr lang="en-US" dirty="0"/>
          </a:p>
        </p:txBody>
      </p:sp>
      <p:sp>
        <p:nvSpPr>
          <p:cNvPr id="3" name="Text Placeholder 2"/>
          <p:cNvSpPr>
            <a:spLocks noGrp="1"/>
          </p:cNvSpPr>
          <p:nvPr>
            <p:ph type="body" idx="1"/>
          </p:nvPr>
        </p:nvSpPr>
        <p:spPr>
          <a:xfrm>
            <a:off x="2065654" y="14313393"/>
            <a:ext cx="26112371" cy="4678708"/>
          </a:xfrm>
        </p:spPr>
        <p:txBody>
          <a:bodyPr/>
          <a:lstStyle>
            <a:lvl1pPr marL="0" indent="0">
              <a:buNone/>
              <a:defRPr sz="7485">
                <a:solidFill>
                  <a:schemeClr val="tx1"/>
                </a:solidFill>
              </a:defRPr>
            </a:lvl1pPr>
            <a:lvl2pPr marL="1425915" indent="0">
              <a:buNone/>
              <a:defRPr sz="6238">
                <a:solidFill>
                  <a:schemeClr val="tx1">
                    <a:tint val="75000"/>
                  </a:schemeClr>
                </a:solidFill>
              </a:defRPr>
            </a:lvl2pPr>
            <a:lvl3pPr marL="2851831" indent="0">
              <a:buNone/>
              <a:defRPr sz="5614">
                <a:solidFill>
                  <a:schemeClr val="tx1">
                    <a:tint val="75000"/>
                  </a:schemeClr>
                </a:solidFill>
              </a:defRPr>
            </a:lvl3pPr>
            <a:lvl4pPr marL="4277746" indent="0">
              <a:buNone/>
              <a:defRPr sz="4990">
                <a:solidFill>
                  <a:schemeClr val="tx1">
                    <a:tint val="75000"/>
                  </a:schemeClr>
                </a:solidFill>
              </a:defRPr>
            </a:lvl4pPr>
            <a:lvl5pPr marL="5703661" indent="0">
              <a:buNone/>
              <a:defRPr sz="4990">
                <a:solidFill>
                  <a:schemeClr val="tx1">
                    <a:tint val="75000"/>
                  </a:schemeClr>
                </a:solidFill>
              </a:defRPr>
            </a:lvl5pPr>
            <a:lvl6pPr marL="7129577" indent="0">
              <a:buNone/>
              <a:defRPr sz="4990">
                <a:solidFill>
                  <a:schemeClr val="tx1">
                    <a:tint val="75000"/>
                  </a:schemeClr>
                </a:solidFill>
              </a:defRPr>
            </a:lvl6pPr>
            <a:lvl7pPr marL="8555492" indent="0">
              <a:buNone/>
              <a:defRPr sz="4990">
                <a:solidFill>
                  <a:schemeClr val="tx1">
                    <a:tint val="75000"/>
                  </a:schemeClr>
                </a:solidFill>
              </a:defRPr>
            </a:lvl7pPr>
            <a:lvl8pPr marL="9981408" indent="0">
              <a:buNone/>
              <a:defRPr sz="4990">
                <a:solidFill>
                  <a:schemeClr val="tx1">
                    <a:tint val="75000"/>
                  </a:schemeClr>
                </a:solidFill>
              </a:defRPr>
            </a:lvl8pPr>
            <a:lvl9pPr marL="11407323" indent="0">
              <a:buNone/>
              <a:defRPr sz="49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42E7E-AA5B-4E2A-9712-49BE2712F2C1}" type="datetimeFigureOut">
              <a:rPr lang="en-NG" smtClean="0"/>
              <a:t>09/03/2025</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3198831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3668"/>
            <a:ext cx="12866966" cy="13570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3668"/>
            <a:ext cx="12866966" cy="13570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142E7E-AA5B-4E2A-9712-49BE2712F2C1}" type="datetimeFigureOut">
              <a:rPr lang="en-NG" smtClean="0"/>
              <a:t>09/03/2025</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44350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738"/>
            <a:ext cx="26112371" cy="41341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3127"/>
            <a:ext cx="12807832" cy="2569576"/>
          </a:xfrm>
        </p:spPr>
        <p:txBody>
          <a:bodyPr anchor="b"/>
          <a:lstStyle>
            <a:lvl1pPr marL="0" indent="0">
              <a:buNone/>
              <a:defRPr sz="7485" b="1"/>
            </a:lvl1pPr>
            <a:lvl2pPr marL="1425915" indent="0">
              <a:buNone/>
              <a:defRPr sz="6238" b="1"/>
            </a:lvl2pPr>
            <a:lvl3pPr marL="2851831" indent="0">
              <a:buNone/>
              <a:defRPr sz="5614" b="1"/>
            </a:lvl3pPr>
            <a:lvl4pPr marL="4277746" indent="0">
              <a:buNone/>
              <a:defRPr sz="4990" b="1"/>
            </a:lvl4pPr>
            <a:lvl5pPr marL="5703661" indent="0">
              <a:buNone/>
              <a:defRPr sz="4990" b="1"/>
            </a:lvl5pPr>
            <a:lvl6pPr marL="7129577" indent="0">
              <a:buNone/>
              <a:defRPr sz="4990" b="1"/>
            </a:lvl6pPr>
            <a:lvl7pPr marL="8555492" indent="0">
              <a:buNone/>
              <a:defRPr sz="4990" b="1"/>
            </a:lvl7pPr>
            <a:lvl8pPr marL="9981408" indent="0">
              <a:buNone/>
              <a:defRPr sz="4990" b="1"/>
            </a:lvl8pPr>
            <a:lvl9pPr marL="11407323" indent="0">
              <a:buNone/>
              <a:defRPr sz="4990" b="1"/>
            </a:lvl9pPr>
          </a:lstStyle>
          <a:p>
            <a:pPr lvl="0"/>
            <a:r>
              <a:rPr lang="en-US"/>
              <a:t>Click to edit Master text styles</a:t>
            </a:r>
          </a:p>
        </p:txBody>
      </p:sp>
      <p:sp>
        <p:nvSpPr>
          <p:cNvPr id="4" name="Content Placeholder 3"/>
          <p:cNvSpPr>
            <a:spLocks noGrp="1"/>
          </p:cNvSpPr>
          <p:nvPr>
            <p:ph sz="half" idx="2"/>
          </p:nvPr>
        </p:nvSpPr>
        <p:spPr>
          <a:xfrm>
            <a:off x="2085368" y="7812703"/>
            <a:ext cx="12807832" cy="114913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3127"/>
            <a:ext cx="12870909" cy="2569576"/>
          </a:xfrm>
        </p:spPr>
        <p:txBody>
          <a:bodyPr anchor="b"/>
          <a:lstStyle>
            <a:lvl1pPr marL="0" indent="0">
              <a:buNone/>
              <a:defRPr sz="7485" b="1"/>
            </a:lvl1pPr>
            <a:lvl2pPr marL="1425915" indent="0">
              <a:buNone/>
              <a:defRPr sz="6238" b="1"/>
            </a:lvl2pPr>
            <a:lvl3pPr marL="2851831" indent="0">
              <a:buNone/>
              <a:defRPr sz="5614" b="1"/>
            </a:lvl3pPr>
            <a:lvl4pPr marL="4277746" indent="0">
              <a:buNone/>
              <a:defRPr sz="4990" b="1"/>
            </a:lvl4pPr>
            <a:lvl5pPr marL="5703661" indent="0">
              <a:buNone/>
              <a:defRPr sz="4990" b="1"/>
            </a:lvl5pPr>
            <a:lvl6pPr marL="7129577" indent="0">
              <a:buNone/>
              <a:defRPr sz="4990" b="1"/>
            </a:lvl6pPr>
            <a:lvl7pPr marL="8555492" indent="0">
              <a:buNone/>
              <a:defRPr sz="4990" b="1"/>
            </a:lvl7pPr>
            <a:lvl8pPr marL="9981408" indent="0">
              <a:buNone/>
              <a:defRPr sz="4990" b="1"/>
            </a:lvl8pPr>
            <a:lvl9pPr marL="11407323" indent="0">
              <a:buNone/>
              <a:defRPr sz="4990" b="1"/>
            </a:lvl9pPr>
          </a:lstStyle>
          <a:p>
            <a:pPr lvl="0"/>
            <a:r>
              <a:rPr lang="en-US"/>
              <a:t>Click to edit Master text styles</a:t>
            </a:r>
          </a:p>
        </p:txBody>
      </p:sp>
      <p:sp>
        <p:nvSpPr>
          <p:cNvPr id="6" name="Content Placeholder 5"/>
          <p:cNvSpPr>
            <a:spLocks noGrp="1"/>
          </p:cNvSpPr>
          <p:nvPr>
            <p:ph sz="quarter" idx="4"/>
          </p:nvPr>
        </p:nvSpPr>
        <p:spPr>
          <a:xfrm>
            <a:off x="15326828" y="7812703"/>
            <a:ext cx="12870909" cy="114913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142E7E-AA5B-4E2A-9712-49BE2712F2C1}" type="datetimeFigureOut">
              <a:rPr lang="en-NG" smtClean="0"/>
              <a:t>09/03/2025</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3633871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142E7E-AA5B-4E2A-9712-49BE2712F2C1}" type="datetimeFigureOut">
              <a:rPr lang="en-NG" smtClean="0"/>
              <a:t>09/03/2025</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341899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42E7E-AA5B-4E2A-9712-49BE2712F2C1}" type="datetimeFigureOut">
              <a:rPr lang="en-NG" smtClean="0"/>
              <a:t>09/03/2025</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235068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892"/>
            <a:ext cx="9764544" cy="4990624"/>
          </a:xfrm>
        </p:spPr>
        <p:txBody>
          <a:bodyPr anchor="b"/>
          <a:lstStyle>
            <a:lvl1pPr>
              <a:defRPr sz="9980"/>
            </a:lvl1pPr>
          </a:lstStyle>
          <a:p>
            <a:r>
              <a:rPr lang="en-US"/>
              <a:t>Click to edit Master title style</a:t>
            </a:r>
            <a:endParaRPr lang="en-US" dirty="0"/>
          </a:p>
        </p:txBody>
      </p:sp>
      <p:sp>
        <p:nvSpPr>
          <p:cNvPr id="3" name="Content Placeholder 2"/>
          <p:cNvSpPr>
            <a:spLocks noGrp="1"/>
          </p:cNvSpPr>
          <p:nvPr>
            <p:ph idx="1"/>
          </p:nvPr>
        </p:nvSpPr>
        <p:spPr>
          <a:xfrm>
            <a:off x="12870909" y="3079537"/>
            <a:ext cx="15326827" cy="15199618"/>
          </a:xfrm>
        </p:spPr>
        <p:txBody>
          <a:bodyPr/>
          <a:lstStyle>
            <a:lvl1pPr>
              <a:defRPr sz="9980"/>
            </a:lvl1pPr>
            <a:lvl2pPr>
              <a:defRPr sz="8733"/>
            </a:lvl2pPr>
            <a:lvl3pPr>
              <a:defRPr sz="7485"/>
            </a:lvl3pPr>
            <a:lvl4pPr>
              <a:defRPr sz="6238"/>
            </a:lvl4pPr>
            <a:lvl5pPr>
              <a:defRPr sz="6238"/>
            </a:lvl5pPr>
            <a:lvl6pPr>
              <a:defRPr sz="6238"/>
            </a:lvl6pPr>
            <a:lvl7pPr>
              <a:defRPr sz="6238"/>
            </a:lvl7pPr>
            <a:lvl8pPr>
              <a:defRPr sz="6238"/>
            </a:lvl8pPr>
            <a:lvl9pPr>
              <a:defRPr sz="62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6517"/>
            <a:ext cx="9764544" cy="11887390"/>
          </a:xfrm>
        </p:spPr>
        <p:txBody>
          <a:bodyPr/>
          <a:lstStyle>
            <a:lvl1pPr marL="0" indent="0">
              <a:buNone/>
              <a:defRPr sz="4990"/>
            </a:lvl1pPr>
            <a:lvl2pPr marL="1425915" indent="0">
              <a:buNone/>
              <a:defRPr sz="4366"/>
            </a:lvl2pPr>
            <a:lvl3pPr marL="2851831" indent="0">
              <a:buNone/>
              <a:defRPr sz="3743"/>
            </a:lvl3pPr>
            <a:lvl4pPr marL="4277746" indent="0">
              <a:buNone/>
              <a:defRPr sz="3119"/>
            </a:lvl4pPr>
            <a:lvl5pPr marL="5703661" indent="0">
              <a:buNone/>
              <a:defRPr sz="3119"/>
            </a:lvl5pPr>
            <a:lvl6pPr marL="7129577" indent="0">
              <a:buNone/>
              <a:defRPr sz="3119"/>
            </a:lvl6pPr>
            <a:lvl7pPr marL="8555492" indent="0">
              <a:buNone/>
              <a:defRPr sz="3119"/>
            </a:lvl7pPr>
            <a:lvl8pPr marL="9981408" indent="0">
              <a:buNone/>
              <a:defRPr sz="3119"/>
            </a:lvl8pPr>
            <a:lvl9pPr marL="11407323" indent="0">
              <a:buNone/>
              <a:defRPr sz="3119"/>
            </a:lvl9pPr>
          </a:lstStyle>
          <a:p>
            <a:pPr lvl="0"/>
            <a:r>
              <a:rPr lang="en-US"/>
              <a:t>Click to edit Master text styles</a:t>
            </a:r>
          </a:p>
        </p:txBody>
      </p:sp>
      <p:sp>
        <p:nvSpPr>
          <p:cNvPr id="5" name="Date Placeholder 4"/>
          <p:cNvSpPr>
            <a:spLocks noGrp="1"/>
          </p:cNvSpPr>
          <p:nvPr>
            <p:ph type="dt" sz="half" idx="10"/>
          </p:nvPr>
        </p:nvSpPr>
        <p:spPr/>
        <p:txBody>
          <a:bodyPr/>
          <a:lstStyle/>
          <a:p>
            <a:fld id="{BB142E7E-AA5B-4E2A-9712-49BE2712F2C1}" type="datetimeFigureOut">
              <a:rPr lang="en-NG" smtClean="0"/>
              <a:t>09/03/2025</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251634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892"/>
            <a:ext cx="9764544" cy="4990624"/>
          </a:xfrm>
        </p:spPr>
        <p:txBody>
          <a:bodyPr anchor="b"/>
          <a:lstStyle>
            <a:lvl1pPr>
              <a:defRPr sz="99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9537"/>
            <a:ext cx="15326827" cy="15199618"/>
          </a:xfrm>
        </p:spPr>
        <p:txBody>
          <a:bodyPr anchor="t"/>
          <a:lstStyle>
            <a:lvl1pPr marL="0" indent="0">
              <a:buNone/>
              <a:defRPr sz="9980"/>
            </a:lvl1pPr>
            <a:lvl2pPr marL="1425915" indent="0">
              <a:buNone/>
              <a:defRPr sz="8733"/>
            </a:lvl2pPr>
            <a:lvl3pPr marL="2851831" indent="0">
              <a:buNone/>
              <a:defRPr sz="7485"/>
            </a:lvl3pPr>
            <a:lvl4pPr marL="4277746" indent="0">
              <a:buNone/>
              <a:defRPr sz="6238"/>
            </a:lvl4pPr>
            <a:lvl5pPr marL="5703661" indent="0">
              <a:buNone/>
              <a:defRPr sz="6238"/>
            </a:lvl5pPr>
            <a:lvl6pPr marL="7129577" indent="0">
              <a:buNone/>
              <a:defRPr sz="6238"/>
            </a:lvl6pPr>
            <a:lvl7pPr marL="8555492" indent="0">
              <a:buNone/>
              <a:defRPr sz="6238"/>
            </a:lvl7pPr>
            <a:lvl8pPr marL="9981408" indent="0">
              <a:buNone/>
              <a:defRPr sz="6238"/>
            </a:lvl8pPr>
            <a:lvl9pPr marL="11407323" indent="0">
              <a:buNone/>
              <a:defRPr sz="6238"/>
            </a:lvl9pPr>
          </a:lstStyle>
          <a:p>
            <a:r>
              <a:rPr lang="en-US"/>
              <a:t>Click icon to add picture</a:t>
            </a:r>
            <a:endParaRPr lang="en-US" dirty="0"/>
          </a:p>
        </p:txBody>
      </p:sp>
      <p:sp>
        <p:nvSpPr>
          <p:cNvPr id="4" name="Text Placeholder 3"/>
          <p:cNvSpPr>
            <a:spLocks noGrp="1"/>
          </p:cNvSpPr>
          <p:nvPr>
            <p:ph type="body" sz="half" idx="2"/>
          </p:nvPr>
        </p:nvSpPr>
        <p:spPr>
          <a:xfrm>
            <a:off x="2085364" y="6416517"/>
            <a:ext cx="9764544" cy="11887390"/>
          </a:xfrm>
        </p:spPr>
        <p:txBody>
          <a:bodyPr/>
          <a:lstStyle>
            <a:lvl1pPr marL="0" indent="0">
              <a:buNone/>
              <a:defRPr sz="4990"/>
            </a:lvl1pPr>
            <a:lvl2pPr marL="1425915" indent="0">
              <a:buNone/>
              <a:defRPr sz="4366"/>
            </a:lvl2pPr>
            <a:lvl3pPr marL="2851831" indent="0">
              <a:buNone/>
              <a:defRPr sz="3743"/>
            </a:lvl3pPr>
            <a:lvl4pPr marL="4277746" indent="0">
              <a:buNone/>
              <a:defRPr sz="3119"/>
            </a:lvl4pPr>
            <a:lvl5pPr marL="5703661" indent="0">
              <a:buNone/>
              <a:defRPr sz="3119"/>
            </a:lvl5pPr>
            <a:lvl6pPr marL="7129577" indent="0">
              <a:buNone/>
              <a:defRPr sz="3119"/>
            </a:lvl6pPr>
            <a:lvl7pPr marL="8555492" indent="0">
              <a:buNone/>
              <a:defRPr sz="3119"/>
            </a:lvl7pPr>
            <a:lvl8pPr marL="9981408" indent="0">
              <a:buNone/>
              <a:defRPr sz="3119"/>
            </a:lvl8pPr>
            <a:lvl9pPr marL="11407323" indent="0">
              <a:buNone/>
              <a:defRPr sz="3119"/>
            </a:lvl9pPr>
          </a:lstStyle>
          <a:p>
            <a:pPr lvl="0"/>
            <a:r>
              <a:rPr lang="en-US"/>
              <a:t>Click to edit Master text styles</a:t>
            </a:r>
          </a:p>
        </p:txBody>
      </p:sp>
      <p:sp>
        <p:nvSpPr>
          <p:cNvPr id="5" name="Date Placeholder 4"/>
          <p:cNvSpPr>
            <a:spLocks noGrp="1"/>
          </p:cNvSpPr>
          <p:nvPr>
            <p:ph type="dt" sz="half" idx="10"/>
          </p:nvPr>
        </p:nvSpPr>
        <p:spPr/>
        <p:txBody>
          <a:bodyPr/>
          <a:lstStyle/>
          <a:p>
            <a:fld id="{BB142E7E-AA5B-4E2A-9712-49BE2712F2C1}" type="datetimeFigureOut">
              <a:rPr lang="en-NG" smtClean="0"/>
              <a:t>09/03/2025</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EE2B561-A121-4DF1-B187-C2C79CB619D6}" type="slidenum">
              <a:rPr lang="en-NG" smtClean="0"/>
              <a:t>‹#›</a:t>
            </a:fld>
            <a:endParaRPr lang="en-NG"/>
          </a:p>
        </p:txBody>
      </p:sp>
    </p:spTree>
    <p:extLst>
      <p:ext uri="{BB962C8B-B14F-4D97-AF65-F5344CB8AC3E}">
        <p14:creationId xmlns:p14="http://schemas.microsoft.com/office/powerpoint/2010/main" val="2196101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738"/>
            <a:ext cx="26112371" cy="41341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3668"/>
            <a:ext cx="26112371" cy="135707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23872"/>
            <a:ext cx="6811923" cy="1138734"/>
          </a:xfrm>
          <a:prstGeom prst="rect">
            <a:avLst/>
          </a:prstGeom>
        </p:spPr>
        <p:txBody>
          <a:bodyPr vert="horz" lIns="91440" tIns="45720" rIns="91440" bIns="45720" rtlCol="0" anchor="ctr"/>
          <a:lstStyle>
            <a:lvl1pPr algn="l">
              <a:defRPr sz="3743">
                <a:solidFill>
                  <a:schemeClr val="tx1">
                    <a:tint val="75000"/>
                  </a:schemeClr>
                </a:solidFill>
              </a:defRPr>
            </a:lvl1pPr>
          </a:lstStyle>
          <a:p>
            <a:fld id="{BB142E7E-AA5B-4E2A-9712-49BE2712F2C1}" type="datetimeFigureOut">
              <a:rPr lang="en-NG" smtClean="0"/>
              <a:t>09/03/2025</a:t>
            </a:fld>
            <a:endParaRPr lang="en-NG"/>
          </a:p>
        </p:txBody>
      </p:sp>
      <p:sp>
        <p:nvSpPr>
          <p:cNvPr id="5" name="Footer Placeholder 4"/>
          <p:cNvSpPr>
            <a:spLocks noGrp="1"/>
          </p:cNvSpPr>
          <p:nvPr>
            <p:ph type="ftr" sz="quarter" idx="3"/>
          </p:nvPr>
        </p:nvSpPr>
        <p:spPr>
          <a:xfrm>
            <a:off x="10028665" y="19823872"/>
            <a:ext cx="10217884" cy="1138734"/>
          </a:xfrm>
          <a:prstGeom prst="rect">
            <a:avLst/>
          </a:prstGeom>
        </p:spPr>
        <p:txBody>
          <a:bodyPr vert="horz" lIns="91440" tIns="45720" rIns="91440" bIns="45720" rtlCol="0" anchor="ctr"/>
          <a:lstStyle>
            <a:lvl1pPr algn="ctr">
              <a:defRPr sz="3743">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21381869" y="19823872"/>
            <a:ext cx="6811923" cy="1138734"/>
          </a:xfrm>
          <a:prstGeom prst="rect">
            <a:avLst/>
          </a:prstGeom>
        </p:spPr>
        <p:txBody>
          <a:bodyPr vert="horz" lIns="91440" tIns="45720" rIns="91440" bIns="45720" rtlCol="0" anchor="ctr"/>
          <a:lstStyle>
            <a:lvl1pPr algn="r">
              <a:defRPr sz="3743">
                <a:solidFill>
                  <a:schemeClr val="tx1">
                    <a:tint val="75000"/>
                  </a:schemeClr>
                </a:solidFill>
              </a:defRPr>
            </a:lvl1pPr>
          </a:lstStyle>
          <a:p>
            <a:fld id="{AEE2B561-A121-4DF1-B187-C2C79CB619D6}" type="slidenum">
              <a:rPr lang="en-NG" smtClean="0"/>
              <a:t>‹#›</a:t>
            </a:fld>
            <a:endParaRPr lang="en-NG"/>
          </a:p>
        </p:txBody>
      </p:sp>
    </p:spTree>
    <p:extLst>
      <p:ext uri="{BB962C8B-B14F-4D97-AF65-F5344CB8AC3E}">
        <p14:creationId xmlns:p14="http://schemas.microsoft.com/office/powerpoint/2010/main" val="2216196104"/>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defTabSz="2851831" rtl="0" eaLnBrk="1" latinLnBrk="0" hangingPunct="1">
        <a:lnSpc>
          <a:spcPct val="90000"/>
        </a:lnSpc>
        <a:spcBef>
          <a:spcPct val="0"/>
        </a:spcBef>
        <a:buNone/>
        <a:defRPr sz="13723" kern="1200">
          <a:solidFill>
            <a:schemeClr val="tx1"/>
          </a:solidFill>
          <a:latin typeface="+mj-lt"/>
          <a:ea typeface="+mj-ea"/>
          <a:cs typeface="+mj-cs"/>
        </a:defRPr>
      </a:lvl1pPr>
    </p:titleStyle>
    <p:bodyStyle>
      <a:lvl1pPr marL="712958" indent="-712958" algn="l" defTabSz="2851831" rtl="0" eaLnBrk="1" latinLnBrk="0" hangingPunct="1">
        <a:lnSpc>
          <a:spcPct val="90000"/>
        </a:lnSpc>
        <a:spcBef>
          <a:spcPts val="3119"/>
        </a:spcBef>
        <a:buFont typeface="Arial" panose="020B0604020202020204" pitchFamily="34" charset="0"/>
        <a:buChar char="•"/>
        <a:defRPr sz="8733" kern="1200">
          <a:solidFill>
            <a:schemeClr val="tx1"/>
          </a:solidFill>
          <a:latin typeface="+mn-lt"/>
          <a:ea typeface="+mn-ea"/>
          <a:cs typeface="+mn-cs"/>
        </a:defRPr>
      </a:lvl1pPr>
      <a:lvl2pPr marL="2138873" indent="-712958" algn="l" defTabSz="2851831" rtl="0" eaLnBrk="1" latinLnBrk="0" hangingPunct="1">
        <a:lnSpc>
          <a:spcPct val="90000"/>
        </a:lnSpc>
        <a:spcBef>
          <a:spcPts val="1559"/>
        </a:spcBef>
        <a:buFont typeface="Arial" panose="020B0604020202020204" pitchFamily="34" charset="0"/>
        <a:buChar char="•"/>
        <a:defRPr sz="7485" kern="1200">
          <a:solidFill>
            <a:schemeClr val="tx1"/>
          </a:solidFill>
          <a:latin typeface="+mn-lt"/>
          <a:ea typeface="+mn-ea"/>
          <a:cs typeface="+mn-cs"/>
        </a:defRPr>
      </a:lvl2pPr>
      <a:lvl3pPr marL="3564788" indent="-712958" algn="l" defTabSz="2851831" rtl="0" eaLnBrk="1" latinLnBrk="0" hangingPunct="1">
        <a:lnSpc>
          <a:spcPct val="90000"/>
        </a:lnSpc>
        <a:spcBef>
          <a:spcPts val="1559"/>
        </a:spcBef>
        <a:buFont typeface="Arial" panose="020B0604020202020204" pitchFamily="34" charset="0"/>
        <a:buChar char="•"/>
        <a:defRPr sz="6238" kern="1200">
          <a:solidFill>
            <a:schemeClr val="tx1"/>
          </a:solidFill>
          <a:latin typeface="+mn-lt"/>
          <a:ea typeface="+mn-ea"/>
          <a:cs typeface="+mn-cs"/>
        </a:defRPr>
      </a:lvl3pPr>
      <a:lvl4pPr marL="499070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4pPr>
      <a:lvl5pPr marL="6416619"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5pPr>
      <a:lvl6pPr marL="784253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6pPr>
      <a:lvl7pPr marL="9268450"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7pPr>
      <a:lvl8pPr marL="10694365"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8pPr>
      <a:lvl9pPr marL="12120281"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9pPr>
    </p:bodyStyle>
    <p:otherStyle>
      <a:defPPr>
        <a:defRPr lang="en-US"/>
      </a:defPPr>
      <a:lvl1pPr marL="0" algn="l" defTabSz="2851831" rtl="0" eaLnBrk="1" latinLnBrk="0" hangingPunct="1">
        <a:defRPr sz="5614" kern="1200">
          <a:solidFill>
            <a:schemeClr val="tx1"/>
          </a:solidFill>
          <a:latin typeface="+mn-lt"/>
          <a:ea typeface="+mn-ea"/>
          <a:cs typeface="+mn-cs"/>
        </a:defRPr>
      </a:lvl1pPr>
      <a:lvl2pPr marL="1425915" algn="l" defTabSz="2851831" rtl="0" eaLnBrk="1" latinLnBrk="0" hangingPunct="1">
        <a:defRPr sz="5614" kern="1200">
          <a:solidFill>
            <a:schemeClr val="tx1"/>
          </a:solidFill>
          <a:latin typeface="+mn-lt"/>
          <a:ea typeface="+mn-ea"/>
          <a:cs typeface="+mn-cs"/>
        </a:defRPr>
      </a:lvl2pPr>
      <a:lvl3pPr marL="2851831" algn="l" defTabSz="2851831" rtl="0" eaLnBrk="1" latinLnBrk="0" hangingPunct="1">
        <a:defRPr sz="5614" kern="1200">
          <a:solidFill>
            <a:schemeClr val="tx1"/>
          </a:solidFill>
          <a:latin typeface="+mn-lt"/>
          <a:ea typeface="+mn-ea"/>
          <a:cs typeface="+mn-cs"/>
        </a:defRPr>
      </a:lvl3pPr>
      <a:lvl4pPr marL="4277746" algn="l" defTabSz="2851831" rtl="0" eaLnBrk="1" latinLnBrk="0" hangingPunct="1">
        <a:defRPr sz="5614" kern="1200">
          <a:solidFill>
            <a:schemeClr val="tx1"/>
          </a:solidFill>
          <a:latin typeface="+mn-lt"/>
          <a:ea typeface="+mn-ea"/>
          <a:cs typeface="+mn-cs"/>
        </a:defRPr>
      </a:lvl4pPr>
      <a:lvl5pPr marL="5703661" algn="l" defTabSz="2851831" rtl="0" eaLnBrk="1" latinLnBrk="0" hangingPunct="1">
        <a:defRPr sz="5614" kern="1200">
          <a:solidFill>
            <a:schemeClr val="tx1"/>
          </a:solidFill>
          <a:latin typeface="+mn-lt"/>
          <a:ea typeface="+mn-ea"/>
          <a:cs typeface="+mn-cs"/>
        </a:defRPr>
      </a:lvl5pPr>
      <a:lvl6pPr marL="7129577" algn="l" defTabSz="2851831" rtl="0" eaLnBrk="1" latinLnBrk="0" hangingPunct="1">
        <a:defRPr sz="5614" kern="1200">
          <a:solidFill>
            <a:schemeClr val="tx1"/>
          </a:solidFill>
          <a:latin typeface="+mn-lt"/>
          <a:ea typeface="+mn-ea"/>
          <a:cs typeface="+mn-cs"/>
        </a:defRPr>
      </a:lvl6pPr>
      <a:lvl7pPr marL="8555492" algn="l" defTabSz="2851831" rtl="0" eaLnBrk="1" latinLnBrk="0" hangingPunct="1">
        <a:defRPr sz="5614" kern="1200">
          <a:solidFill>
            <a:schemeClr val="tx1"/>
          </a:solidFill>
          <a:latin typeface="+mn-lt"/>
          <a:ea typeface="+mn-ea"/>
          <a:cs typeface="+mn-cs"/>
        </a:defRPr>
      </a:lvl7pPr>
      <a:lvl8pPr marL="9981408" algn="l" defTabSz="2851831" rtl="0" eaLnBrk="1" latinLnBrk="0" hangingPunct="1">
        <a:defRPr sz="5614" kern="1200">
          <a:solidFill>
            <a:schemeClr val="tx1"/>
          </a:solidFill>
          <a:latin typeface="+mn-lt"/>
          <a:ea typeface="+mn-ea"/>
          <a:cs typeface="+mn-cs"/>
        </a:defRPr>
      </a:lvl8pPr>
      <a:lvl9pPr marL="11407323" algn="l" defTabSz="2851831" rtl="0" eaLnBrk="1" latinLnBrk="0" hangingPunct="1">
        <a:defRPr sz="5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openxmlformats.org/officeDocument/2006/relationships/image" Target="../media/image2.jpeg"/><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0" Type="http://schemas.openxmlformats.org/officeDocument/2006/relationships/diagramData" Target="../diagrams/data2.xml"/><Relationship Id="rId4" Type="http://schemas.openxmlformats.org/officeDocument/2006/relationships/image" Target="../media/image3.jpeg"/><Relationship Id="rId9" Type="http://schemas.microsoft.com/office/2007/relationships/diagramDrawing" Target="../diagrams/drawing1.xml"/><Relationship Id="rId14" Type="http://schemas.microsoft.com/office/2007/relationships/diagramDrawing" Target="../diagrams/drawin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alpha val="20000"/>
          </a:srgb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1E0B33-7A76-4046-B1AE-1361B28E3E10}"/>
              </a:ext>
            </a:extLst>
          </p:cNvPr>
          <p:cNvSpPr>
            <a:spLocks noGrp="1"/>
          </p:cNvSpPr>
          <p:nvPr>
            <p:ph type="title"/>
          </p:nvPr>
        </p:nvSpPr>
        <p:spPr>
          <a:xfrm>
            <a:off x="0" y="66501"/>
            <a:ext cx="30275213" cy="1473752"/>
          </a:xfrm>
          <a:solidFill>
            <a:schemeClr val="accent1"/>
          </a:solidFill>
          <a:ln>
            <a:solidFill>
              <a:schemeClr val="accent1">
                <a:shade val="50000"/>
              </a:schemeClr>
            </a:solidFill>
          </a:ln>
        </p:spPr>
        <p:txBody>
          <a:bodyPr>
            <a:noAutofit/>
          </a:bodyPr>
          <a:lstStyle/>
          <a:p>
            <a:pPr algn="ctr"/>
            <a:r>
              <a:rPr lang="en-US" sz="2800" b="1" dirty="0">
                <a:solidFill>
                  <a:schemeClr val="bg1"/>
                </a:solidFill>
                <a:latin typeface="Arial" panose="020B0604020202020204" pitchFamily="34" charset="0"/>
                <a:cs typeface="Arial" panose="020B0604020202020204" pitchFamily="34" charset="0"/>
              </a:rPr>
              <a:t>		THE BREAKFAST PROJECT; INTRODUCING ARLA CEREALS </a:t>
            </a:r>
          </a:p>
        </p:txBody>
      </p:sp>
      <p:pic>
        <p:nvPicPr>
          <p:cNvPr id="1026" name="Picture 2" descr="Start | Arla Food Inc.">
            <a:extLst>
              <a:ext uri="{FF2B5EF4-FFF2-40B4-BE49-F238E27FC236}">
                <a16:creationId xmlns:a16="http://schemas.microsoft.com/office/drawing/2014/main" id="{C3AAFB53-B635-5A34-D28C-567A31355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0" y="-70056"/>
            <a:ext cx="4277032" cy="28656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eakfast cereal market soaring">
            <a:extLst>
              <a:ext uri="{FF2B5EF4-FFF2-40B4-BE49-F238E27FC236}">
                <a16:creationId xmlns:a16="http://schemas.microsoft.com/office/drawing/2014/main" id="{24E8D2DD-179E-2BA5-3221-BCC84E185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53546" y="-336612"/>
            <a:ext cx="4421667" cy="2653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w Product Development Process: 12 Steps to Excellence">
            <a:extLst>
              <a:ext uri="{FF2B5EF4-FFF2-40B4-BE49-F238E27FC236}">
                <a16:creationId xmlns:a16="http://schemas.microsoft.com/office/drawing/2014/main" id="{4D30C6EF-CCAD-B033-E7EE-8F6EC8343E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285" y="14710019"/>
            <a:ext cx="8998511" cy="67488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E6E0FDC-E461-C291-59ED-596A3E288156}"/>
              </a:ext>
            </a:extLst>
          </p:cNvPr>
          <p:cNvSpPr txBox="1"/>
          <p:nvPr/>
        </p:nvSpPr>
        <p:spPr>
          <a:xfrm>
            <a:off x="136516" y="2912894"/>
            <a:ext cx="8865578" cy="5693738"/>
          </a:xfrm>
          <a:prstGeom prst="rect">
            <a:avLst/>
          </a:prstGeom>
          <a:noFill/>
        </p:spPr>
        <p:txBody>
          <a:bodyPr wrap="square">
            <a:spAutoFit/>
          </a:bodyPr>
          <a:lstStyle/>
          <a:p>
            <a:pPr marL="0" marR="0" algn="just">
              <a:lnSpc>
                <a:spcPct val="107000"/>
              </a:lnSpc>
              <a:spcBef>
                <a:spcPts val="0"/>
              </a:spcBef>
              <a:spcAft>
                <a:spcPts val="800"/>
              </a:spcAft>
            </a:pPr>
            <a:endParaRPr lang="en-US" sz="28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2800" kern="100" dirty="0">
                <a:effectLst/>
                <a:latin typeface="Arial" panose="020B0604020202020204" pitchFamily="34" charset="0"/>
                <a:ea typeface="Calibri" panose="020F0502020204030204" pitchFamily="34" charset="0"/>
                <a:cs typeface="Arial" panose="020B0604020202020204" pitchFamily="34" charset="0"/>
              </a:rPr>
              <a:t>The breakfast project is aimed at introducing a group of cereals into the market through Arla. Arla is the fourth largest diary company in the world in terms of milk volume with its headquarters in Denmark, owned by over 8,600 farmers across Europe (</a:t>
            </a:r>
            <a:r>
              <a:rPr lang="en-US" sz="2800" kern="100" dirty="0" err="1">
                <a:effectLst/>
                <a:latin typeface="Arial" panose="020B0604020202020204" pitchFamily="34" charset="0"/>
                <a:ea typeface="Calibri" panose="020F0502020204030204" pitchFamily="34" charset="0"/>
                <a:cs typeface="Arial" panose="020B0604020202020204" pitchFamily="34" charset="0"/>
              </a:rPr>
              <a:t>Groholt</a:t>
            </a:r>
            <a:r>
              <a:rPr lang="en-US" sz="2800" kern="100" dirty="0">
                <a:effectLst/>
                <a:latin typeface="Arial" panose="020B0604020202020204" pitchFamily="34" charset="0"/>
                <a:ea typeface="Calibri" panose="020F0502020204030204" pitchFamily="34" charset="0"/>
                <a:cs typeface="Arial" panose="020B0604020202020204" pitchFamily="34" charset="0"/>
              </a:rPr>
              <a:t>-Pedersen, 2017). Cereals in western societies is a common breakfast meal made from grain. It is a ready to eat meal (either cold or warm) which is often mixed with milk or yoghurt and more recently fruits and nuts (</a:t>
            </a:r>
            <a:r>
              <a:rPr lang="en-US" sz="28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melanie</a:t>
            </a:r>
            <a:r>
              <a:rPr lang="en-US" sz="28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du </a:t>
            </a:r>
            <a:r>
              <a:rPr lang="en-US" sz="28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puis</a:t>
            </a:r>
            <a:r>
              <a:rPr lang="en-US" sz="28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2007</a:t>
            </a:r>
            <a:r>
              <a:rPr lang="en-US" sz="2800" kern="100" dirty="0">
                <a:effectLst/>
                <a:latin typeface="Arial" panose="020B0604020202020204" pitchFamily="34" charset="0"/>
                <a:ea typeface="Calibri" panose="020F0502020204030204" pitchFamily="34" charset="0"/>
                <a:cs typeface="Arial" panose="020B0604020202020204" pitchFamily="34" charset="0"/>
              </a:rPr>
              <a:t>). Varieties of cereals will be proposed to meet different consumer needs. </a:t>
            </a:r>
          </a:p>
        </p:txBody>
      </p:sp>
      <p:sp>
        <p:nvSpPr>
          <p:cNvPr id="6" name="TextBox 5">
            <a:extLst>
              <a:ext uri="{FF2B5EF4-FFF2-40B4-BE49-F238E27FC236}">
                <a16:creationId xmlns:a16="http://schemas.microsoft.com/office/drawing/2014/main" id="{ED1EA188-45AC-7925-09E9-AEDA2D8CB845}"/>
              </a:ext>
            </a:extLst>
          </p:cNvPr>
          <p:cNvSpPr txBox="1"/>
          <p:nvPr/>
        </p:nvSpPr>
        <p:spPr>
          <a:xfrm>
            <a:off x="437615" y="2805806"/>
            <a:ext cx="7728155" cy="519886"/>
          </a:xfrm>
          <a:prstGeom prst="rect">
            <a:avLst/>
          </a:prstGeom>
          <a:solidFill>
            <a:schemeClr val="accent1"/>
          </a:solidFill>
        </p:spPr>
        <p:txBody>
          <a:bodyPr wrap="square">
            <a:spAutoFit/>
          </a:bodyPr>
          <a:lstStyle/>
          <a:p>
            <a:pPr marL="0" marR="0" algn="ctr">
              <a:lnSpc>
                <a:spcPct val="107000"/>
              </a:lnSpc>
              <a:spcBef>
                <a:spcPts val="0"/>
              </a:spcBef>
              <a:spcAft>
                <a:spcPts val="800"/>
              </a:spcAft>
            </a:pPr>
            <a:r>
              <a:rPr lang="en-US" sz="2800" b="1"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The project </a:t>
            </a:r>
            <a:endParaRPr lang="en-US" sz="2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58EECB19-1FF0-E64F-175D-E8A7C79CB1D3}"/>
              </a:ext>
            </a:extLst>
          </p:cNvPr>
          <p:cNvSpPr txBox="1"/>
          <p:nvPr/>
        </p:nvSpPr>
        <p:spPr>
          <a:xfrm>
            <a:off x="241467" y="9107101"/>
            <a:ext cx="8489621" cy="4771691"/>
          </a:xfrm>
          <a:prstGeom prst="rect">
            <a:avLst/>
          </a:prstGeom>
          <a:noFill/>
        </p:spPr>
        <p:txBody>
          <a:bodyPr wrap="square">
            <a:spAutoFit/>
          </a:bodyPr>
          <a:lstStyle/>
          <a:p>
            <a:pPr marL="0" marR="0" algn="just">
              <a:lnSpc>
                <a:spcPct val="107000"/>
              </a:lnSpc>
              <a:spcBef>
                <a:spcPts val="0"/>
              </a:spcBef>
              <a:spcAft>
                <a:spcPts val="800"/>
              </a:spcAft>
            </a:pPr>
            <a:endParaRPr lang="en-US" sz="28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2800" kern="100" dirty="0">
                <a:effectLst/>
                <a:latin typeface="Arial" panose="020B0604020202020204" pitchFamily="34" charset="0"/>
                <a:ea typeface="Calibri" panose="020F0502020204030204" pitchFamily="34" charset="0"/>
                <a:cs typeface="Arial" panose="020B0604020202020204" pitchFamily="34" charset="0"/>
              </a:rPr>
              <a:t>The development of new product is in stages and has been accepted by several people. The process theory describes a linear model for launching a new product starting with idea generation and ends with product commercialization with profit </a:t>
            </a:r>
            <a:r>
              <a:rPr lang="en-US" sz="2800" kern="100" dirty="0">
                <a:solidFill>
                  <a:srgbClr val="212529"/>
                </a:solidFill>
                <a:effectLst/>
                <a:latin typeface="Arial" panose="020B0604020202020204" pitchFamily="34" charset="0"/>
                <a:ea typeface="Calibri" panose="020F0502020204030204" pitchFamily="34" charset="0"/>
                <a:cs typeface="Arial" panose="020B0604020202020204" pitchFamily="34" charset="0"/>
              </a:rPr>
              <a:t>(Kotler and Armstrong, 2011). This theory will be adapted for Arla in introducing the cereals into the market. This theory will guide in putting a team together to create innovation and strategy for a successful project. </a:t>
            </a:r>
            <a:endParaRPr lang="en-US" sz="28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842F40A-C730-E75A-54BB-3FD364B9BD09}"/>
              </a:ext>
            </a:extLst>
          </p:cNvPr>
          <p:cNvSpPr txBox="1"/>
          <p:nvPr/>
        </p:nvSpPr>
        <p:spPr>
          <a:xfrm>
            <a:off x="193604" y="8854925"/>
            <a:ext cx="8778467" cy="519886"/>
          </a:xfrm>
          <a:prstGeom prst="rect">
            <a:avLst/>
          </a:prstGeom>
          <a:solidFill>
            <a:schemeClr val="accent1"/>
          </a:solidFill>
        </p:spPr>
        <p:txBody>
          <a:bodyPr wrap="square">
            <a:spAutoFit/>
          </a:bodyPr>
          <a:lstStyle/>
          <a:p>
            <a:pPr marL="0" marR="0" algn="ctr">
              <a:lnSpc>
                <a:spcPct val="107000"/>
              </a:lnSpc>
              <a:spcBef>
                <a:spcPts val="0"/>
              </a:spcBef>
              <a:spcAft>
                <a:spcPts val="800"/>
              </a:spcAft>
            </a:pPr>
            <a:r>
              <a:rPr lang="en-US" sz="2800" b="1"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New product development process theory </a:t>
            </a:r>
            <a:endParaRPr lang="en-US" sz="2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3C1387FC-53BD-3381-63F5-0C161E41FC46}"/>
              </a:ext>
            </a:extLst>
          </p:cNvPr>
          <p:cNvSpPr txBox="1"/>
          <p:nvPr/>
        </p:nvSpPr>
        <p:spPr>
          <a:xfrm>
            <a:off x="19983268" y="16382455"/>
            <a:ext cx="9512710" cy="533165"/>
          </a:xfrm>
          <a:prstGeom prst="rect">
            <a:avLst/>
          </a:prstGeom>
          <a:solidFill>
            <a:schemeClr val="accent1"/>
          </a:solidFill>
        </p:spPr>
        <p:txBody>
          <a:bodyPr wrap="square">
            <a:spAutoFit/>
          </a:bodyPr>
          <a:lstStyle/>
          <a:p>
            <a:pPr marL="0" marR="0" algn="ctr">
              <a:lnSpc>
                <a:spcPct val="107000"/>
              </a:lnSpc>
              <a:spcBef>
                <a:spcPts val="0"/>
              </a:spcBef>
              <a:spcAft>
                <a:spcPts val="800"/>
              </a:spcAft>
            </a:pPr>
            <a:r>
              <a:rPr lang="en-US" sz="2800" b="1"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Summary</a:t>
            </a:r>
            <a:endParaRPr lang="en-US" sz="2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CB54F2D-0B4F-94ED-7DCB-5A75EC989D55}"/>
              </a:ext>
            </a:extLst>
          </p:cNvPr>
          <p:cNvSpPr txBox="1"/>
          <p:nvPr/>
        </p:nvSpPr>
        <p:spPr>
          <a:xfrm>
            <a:off x="19983268" y="11415417"/>
            <a:ext cx="9797519" cy="519885"/>
          </a:xfrm>
          <a:prstGeom prst="rect">
            <a:avLst/>
          </a:prstGeom>
          <a:solidFill>
            <a:schemeClr val="accent1"/>
          </a:solidFill>
        </p:spPr>
        <p:txBody>
          <a:bodyPr wrap="square">
            <a:spAutoFit/>
          </a:bodyPr>
          <a:lstStyle/>
          <a:p>
            <a:pPr marL="0" marR="0" algn="ctr">
              <a:lnSpc>
                <a:spcPct val="107000"/>
              </a:lnSpc>
              <a:spcBef>
                <a:spcPts val="0"/>
              </a:spcBef>
              <a:spcAft>
                <a:spcPts val="800"/>
              </a:spcAft>
            </a:pPr>
            <a:r>
              <a:rPr lang="en-US" sz="2800" b="1"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Challenges </a:t>
            </a:r>
            <a:endParaRPr lang="en-US" sz="2800" kern="1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19" name="Diagram 18">
            <a:extLst>
              <a:ext uri="{FF2B5EF4-FFF2-40B4-BE49-F238E27FC236}">
                <a16:creationId xmlns:a16="http://schemas.microsoft.com/office/drawing/2014/main" id="{49AC1780-F552-3543-92CB-EF78F3C6F43D}"/>
              </a:ext>
            </a:extLst>
          </p:cNvPr>
          <p:cNvGraphicFramePr/>
          <p:nvPr>
            <p:extLst>
              <p:ext uri="{D42A27DB-BD31-4B8C-83A1-F6EECF244321}">
                <p14:modId xmlns:p14="http://schemas.microsoft.com/office/powerpoint/2010/main" val="188964163"/>
              </p:ext>
            </p:extLst>
          </p:nvPr>
        </p:nvGraphicFramePr>
        <p:xfrm>
          <a:off x="6895254" y="9571822"/>
          <a:ext cx="15192916" cy="80935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8" name="Table 27">
            <a:extLst>
              <a:ext uri="{FF2B5EF4-FFF2-40B4-BE49-F238E27FC236}">
                <a16:creationId xmlns:a16="http://schemas.microsoft.com/office/drawing/2014/main" id="{1E21CF61-E1A6-FF6D-C0AC-625835D69986}"/>
              </a:ext>
            </a:extLst>
          </p:cNvPr>
          <p:cNvGraphicFramePr>
            <a:graphicFrameLocks noGrp="1"/>
          </p:cNvGraphicFramePr>
          <p:nvPr>
            <p:extLst>
              <p:ext uri="{D42A27DB-BD31-4B8C-83A1-F6EECF244321}">
                <p14:modId xmlns:p14="http://schemas.microsoft.com/office/powerpoint/2010/main" val="2129183558"/>
              </p:ext>
            </p:extLst>
          </p:nvPr>
        </p:nvGraphicFramePr>
        <p:xfrm>
          <a:off x="9274736" y="18573860"/>
          <a:ext cx="9417003" cy="2764524"/>
        </p:xfrm>
        <a:graphic>
          <a:graphicData uri="http://schemas.openxmlformats.org/drawingml/2006/table">
            <a:tbl>
              <a:tblPr firstRow="1" firstCol="1" bandRow="1">
                <a:tableStyleId>{5C22544A-7EE6-4342-B048-85BDC9FD1C3A}</a:tableStyleId>
              </a:tblPr>
              <a:tblGrid>
                <a:gridCol w="3444356">
                  <a:extLst>
                    <a:ext uri="{9D8B030D-6E8A-4147-A177-3AD203B41FA5}">
                      <a16:colId xmlns:a16="http://schemas.microsoft.com/office/drawing/2014/main" val="4128679516"/>
                    </a:ext>
                  </a:extLst>
                </a:gridCol>
                <a:gridCol w="5972647">
                  <a:extLst>
                    <a:ext uri="{9D8B030D-6E8A-4147-A177-3AD203B41FA5}">
                      <a16:colId xmlns:a16="http://schemas.microsoft.com/office/drawing/2014/main" val="674826082"/>
                    </a:ext>
                  </a:extLst>
                </a:gridCol>
              </a:tblGrid>
              <a:tr h="769608">
                <a:tc>
                  <a:txBody>
                    <a:bodyPr/>
                    <a:lstStyle/>
                    <a:p>
                      <a:pPr marL="0" marR="0">
                        <a:lnSpc>
                          <a:spcPct val="107000"/>
                        </a:lnSpc>
                        <a:spcBef>
                          <a:spcPts val="0"/>
                        </a:spcBef>
                        <a:spcAft>
                          <a:spcPts val="0"/>
                        </a:spcAft>
                      </a:pPr>
                      <a:r>
                        <a:rPr lang="en-US" sz="3200" kern="100" dirty="0">
                          <a:effectLst/>
                        </a:rPr>
                        <a:t>Company</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kern="100" dirty="0">
                          <a:effectLst/>
                        </a:rPr>
                        <a:t>Approximate Market share (%)</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5091416"/>
                  </a:ext>
                </a:extLst>
              </a:tr>
              <a:tr h="393860">
                <a:tc>
                  <a:txBody>
                    <a:bodyPr/>
                    <a:lstStyle/>
                    <a:p>
                      <a:pPr marL="0" marR="0">
                        <a:lnSpc>
                          <a:spcPct val="107000"/>
                        </a:lnSpc>
                        <a:spcBef>
                          <a:spcPts val="0"/>
                        </a:spcBef>
                        <a:spcAft>
                          <a:spcPts val="0"/>
                        </a:spcAft>
                      </a:pPr>
                      <a:r>
                        <a:rPr lang="en-US" sz="3200" kern="100">
                          <a:effectLst/>
                        </a:rPr>
                        <a:t>Kellogg’s</a:t>
                      </a:r>
                      <a:endParaRPr lang="en-US" sz="3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kern="100">
                          <a:effectLst/>
                        </a:rPr>
                        <a:t>30</a:t>
                      </a:r>
                      <a:endParaRPr lang="en-US" sz="3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1562438"/>
                  </a:ext>
                </a:extLst>
              </a:tr>
              <a:tr h="393860">
                <a:tc>
                  <a:txBody>
                    <a:bodyPr/>
                    <a:lstStyle/>
                    <a:p>
                      <a:pPr marL="0" marR="0">
                        <a:lnSpc>
                          <a:spcPct val="107000"/>
                        </a:lnSpc>
                        <a:spcBef>
                          <a:spcPts val="0"/>
                        </a:spcBef>
                        <a:spcAft>
                          <a:spcPts val="0"/>
                        </a:spcAft>
                      </a:pPr>
                      <a:r>
                        <a:rPr lang="en-US" sz="3200" kern="100" dirty="0">
                          <a:effectLst/>
                        </a:rPr>
                        <a:t>General mill</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kern="100">
                          <a:effectLst/>
                        </a:rPr>
                        <a:t>30</a:t>
                      </a:r>
                      <a:endParaRPr lang="en-US" sz="3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181070"/>
                  </a:ext>
                </a:extLst>
              </a:tr>
              <a:tr h="393860">
                <a:tc>
                  <a:txBody>
                    <a:bodyPr/>
                    <a:lstStyle/>
                    <a:p>
                      <a:pPr marL="0" marR="0">
                        <a:lnSpc>
                          <a:spcPct val="107000"/>
                        </a:lnSpc>
                        <a:spcBef>
                          <a:spcPts val="0"/>
                        </a:spcBef>
                        <a:spcAft>
                          <a:spcPts val="0"/>
                        </a:spcAft>
                      </a:pPr>
                      <a:r>
                        <a:rPr lang="en-US" sz="3200" kern="100" dirty="0">
                          <a:effectLst/>
                        </a:rPr>
                        <a:t>Post</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kern="100" dirty="0">
                          <a:effectLst/>
                        </a:rPr>
                        <a:t>19</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1595972"/>
                  </a:ext>
                </a:extLst>
              </a:tr>
              <a:tr h="393860">
                <a:tc>
                  <a:txBody>
                    <a:bodyPr/>
                    <a:lstStyle/>
                    <a:p>
                      <a:pPr marL="0" marR="0">
                        <a:lnSpc>
                          <a:spcPct val="107000"/>
                        </a:lnSpc>
                        <a:spcBef>
                          <a:spcPts val="0"/>
                        </a:spcBef>
                        <a:spcAft>
                          <a:spcPts val="0"/>
                        </a:spcAft>
                      </a:pPr>
                      <a:r>
                        <a:rPr lang="en-US" sz="3200" kern="100">
                          <a:effectLst/>
                        </a:rPr>
                        <a:t>Total</a:t>
                      </a:r>
                      <a:endParaRPr lang="en-US" sz="3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kern="100" dirty="0">
                          <a:effectLst/>
                        </a:rPr>
                        <a:t>79</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5930164"/>
                  </a:ext>
                </a:extLst>
              </a:tr>
            </a:tbl>
          </a:graphicData>
        </a:graphic>
      </p:graphicFrame>
      <p:sp>
        <p:nvSpPr>
          <p:cNvPr id="30" name="TextBox 29">
            <a:extLst>
              <a:ext uri="{FF2B5EF4-FFF2-40B4-BE49-F238E27FC236}">
                <a16:creationId xmlns:a16="http://schemas.microsoft.com/office/drawing/2014/main" id="{7F5B419C-F4BB-3FA1-631A-433D3757059F}"/>
              </a:ext>
            </a:extLst>
          </p:cNvPr>
          <p:cNvSpPr txBox="1"/>
          <p:nvPr/>
        </p:nvSpPr>
        <p:spPr>
          <a:xfrm>
            <a:off x="19947834" y="12161201"/>
            <a:ext cx="10146094" cy="3747051"/>
          </a:xfrm>
          <a:prstGeom prst="rect">
            <a:avLst/>
          </a:prstGeom>
          <a:noFill/>
        </p:spPr>
        <p:txBody>
          <a:bodyPr wrap="square">
            <a:spAutoFit/>
          </a:bodyPr>
          <a:lstStyle/>
          <a:p>
            <a:pPr marL="0" marR="0" algn="just">
              <a:lnSpc>
                <a:spcPct val="107000"/>
              </a:lnSpc>
              <a:spcBef>
                <a:spcPts val="0"/>
              </a:spcBef>
              <a:spcAft>
                <a:spcPts val="800"/>
              </a:spcAft>
            </a:pPr>
            <a:r>
              <a:rPr lang="en-US" sz="2800" kern="100" dirty="0">
                <a:effectLst/>
                <a:latin typeface="Arial" panose="020B0604020202020204" pitchFamily="34" charset="0"/>
                <a:ea typeface="Calibri" panose="020F0502020204030204" pitchFamily="34" charset="0"/>
                <a:cs typeface="Arial" panose="020B0604020202020204" pitchFamily="34" charset="0"/>
              </a:rPr>
              <a:t>The supply of ingredient, high commodity and energy cost are major challenges that Arla can face as a player in the cereal industry. Furthermore, the high importance on nutritional properties (such as low fat and sugar) tend to increase the cost of production. This challenge is as a result of technologies required for reducing sugar, salt, or saturated fats and also the cost of adding extra supplements (like fiber and protein) to fortify the cereal (</a:t>
            </a:r>
            <a:r>
              <a:rPr lang="en-US" sz="2800" kern="1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Perdon</a:t>
            </a:r>
            <a:r>
              <a:rPr lang="en-US" sz="2800" kern="100" dirty="0">
                <a:solidFill>
                  <a:srgbClr val="222222"/>
                </a:solidFill>
                <a:effectLst/>
                <a:latin typeface="Arial" panose="020B0604020202020204" pitchFamily="34" charset="0"/>
                <a:ea typeface="Calibri" panose="020F0502020204030204" pitchFamily="34" charset="0"/>
                <a:cs typeface="Arial" panose="020B0604020202020204" pitchFamily="34" charset="0"/>
              </a:rPr>
              <a:t> et al., 2020</a:t>
            </a:r>
            <a:r>
              <a:rPr lang="en-US" sz="2800" kern="100" dirty="0">
                <a:effectLst/>
                <a:latin typeface="Arial" panose="020B0604020202020204" pitchFamily="34" charset="0"/>
                <a:ea typeface="Calibri" panose="020F0502020204030204" pitchFamily="34" charset="0"/>
                <a:cs typeface="Arial" panose="020B0604020202020204" pitchFamily="34" charset="0"/>
              </a:rPr>
              <a:t>).</a:t>
            </a:r>
          </a:p>
        </p:txBody>
      </p:sp>
      <p:sp>
        <p:nvSpPr>
          <p:cNvPr id="32" name="TextBox 31">
            <a:extLst>
              <a:ext uri="{FF2B5EF4-FFF2-40B4-BE49-F238E27FC236}">
                <a16:creationId xmlns:a16="http://schemas.microsoft.com/office/drawing/2014/main" id="{34C0E527-9991-CCFA-F418-1A06C28EED9C}"/>
              </a:ext>
            </a:extLst>
          </p:cNvPr>
          <p:cNvSpPr txBox="1"/>
          <p:nvPr/>
        </p:nvSpPr>
        <p:spPr>
          <a:xfrm>
            <a:off x="19902792" y="16649038"/>
            <a:ext cx="10191136" cy="3849644"/>
          </a:xfrm>
          <a:prstGeom prst="rect">
            <a:avLst/>
          </a:prstGeom>
          <a:noFill/>
        </p:spPr>
        <p:txBody>
          <a:bodyPr wrap="square">
            <a:spAutoFit/>
          </a:bodyPr>
          <a:lstStyle/>
          <a:p>
            <a:pPr marL="0" marR="0" algn="just">
              <a:lnSpc>
                <a:spcPct val="107000"/>
              </a:lnSpc>
              <a:spcBef>
                <a:spcPts val="0"/>
              </a:spcBef>
              <a:spcAft>
                <a:spcPts val="800"/>
              </a:spcAft>
            </a:pPr>
            <a:r>
              <a:rPr lang="en-US" sz="2800" b="1" kern="100" dirty="0">
                <a:effectLst/>
                <a:latin typeface="Arial" panose="020B0604020202020204" pitchFamily="34" charset="0"/>
                <a:ea typeface="Calibri" panose="020F0502020204030204" pitchFamily="34" charset="0"/>
                <a:cs typeface="Arial" panose="020B0604020202020204" pitchFamily="34" charset="0"/>
              </a:rPr>
              <a:t> </a:t>
            </a:r>
            <a:endParaRPr lang="en-US" sz="2800" kern="1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2800" kern="100" dirty="0">
                <a:effectLst/>
                <a:latin typeface="Arial" panose="020B0604020202020204" pitchFamily="34" charset="0"/>
                <a:ea typeface="Calibri" panose="020F0502020204030204" pitchFamily="34" charset="0"/>
                <a:cs typeface="Arial" panose="020B0604020202020204" pitchFamily="34" charset="0"/>
              </a:rPr>
              <a:t>Arla a diary company can explore its reliability and customer loyalty to tap into the projected growing cereal market due to its history and acceptance as a breakfast meal. Despite the threat of entry due to the oligopoly in the industry and the challenges of raw materials for improved products, Arla can thrive based on the enormous opportunities through innovative ideas for healthier cereals to gain competitive advantage. </a:t>
            </a:r>
          </a:p>
        </p:txBody>
      </p:sp>
      <p:sp>
        <p:nvSpPr>
          <p:cNvPr id="36" name="TextBox 35">
            <a:extLst>
              <a:ext uri="{FF2B5EF4-FFF2-40B4-BE49-F238E27FC236}">
                <a16:creationId xmlns:a16="http://schemas.microsoft.com/office/drawing/2014/main" id="{D96AB6BA-2E43-0B45-AB8C-11453B0B86DC}"/>
              </a:ext>
            </a:extLst>
          </p:cNvPr>
          <p:cNvSpPr txBox="1"/>
          <p:nvPr/>
        </p:nvSpPr>
        <p:spPr>
          <a:xfrm>
            <a:off x="144143" y="14159373"/>
            <a:ext cx="8998511" cy="530145"/>
          </a:xfrm>
          <a:prstGeom prst="rect">
            <a:avLst/>
          </a:prstGeom>
          <a:solidFill>
            <a:schemeClr val="accent1"/>
          </a:solidFill>
        </p:spPr>
        <p:txBody>
          <a:bodyPr wrap="square">
            <a:spAutoFit/>
          </a:bodyPr>
          <a:lstStyle/>
          <a:p>
            <a:pPr marL="0" marR="0">
              <a:lnSpc>
                <a:spcPct val="107000"/>
              </a:lnSpc>
              <a:spcBef>
                <a:spcPts val="0"/>
              </a:spcBef>
              <a:spcAft>
                <a:spcPts val="800"/>
              </a:spcAft>
            </a:pPr>
            <a:r>
              <a:rPr lang="en-US" sz="2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Stages of the project</a:t>
            </a:r>
            <a:r>
              <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kern="100" dirty="0" err="1">
                <a:solidFill>
                  <a:schemeClr val="bg1"/>
                </a:solidFill>
                <a:effectLst/>
                <a:latin typeface="Arial" panose="020B0604020202020204" pitchFamily="34" charset="0"/>
                <a:ea typeface="Calibri" panose="020F0502020204030204" pitchFamily="34" charset="0"/>
                <a:cs typeface="Times New Roman" panose="02020603050405020304" pitchFamily="18" charset="0"/>
              </a:rPr>
              <a:t>Gurbuz</a:t>
            </a:r>
            <a:r>
              <a:rPr lang="en-US" sz="2800"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2018</a:t>
            </a:r>
            <a:r>
              <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p:txBody>
      </p:sp>
      <p:graphicFrame>
        <p:nvGraphicFramePr>
          <p:cNvPr id="37" name="Diagram 36">
            <a:extLst>
              <a:ext uri="{FF2B5EF4-FFF2-40B4-BE49-F238E27FC236}">
                <a16:creationId xmlns:a16="http://schemas.microsoft.com/office/drawing/2014/main" id="{58E71D78-6306-0D64-CD95-2DADD3E7326F}"/>
              </a:ext>
            </a:extLst>
          </p:cNvPr>
          <p:cNvGraphicFramePr/>
          <p:nvPr>
            <p:extLst>
              <p:ext uri="{D42A27DB-BD31-4B8C-83A1-F6EECF244321}">
                <p14:modId xmlns:p14="http://schemas.microsoft.com/office/powerpoint/2010/main" val="2229553985"/>
              </p:ext>
            </p:extLst>
          </p:nvPr>
        </p:nvGraphicFramePr>
        <p:xfrm>
          <a:off x="8945005" y="790784"/>
          <a:ext cx="20550973" cy="979738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39" name="TextBox 38">
            <a:extLst>
              <a:ext uri="{FF2B5EF4-FFF2-40B4-BE49-F238E27FC236}">
                <a16:creationId xmlns:a16="http://schemas.microsoft.com/office/drawing/2014/main" id="{86DA355C-73A3-9E9A-4C52-387EAF98AF2D}"/>
              </a:ext>
            </a:extLst>
          </p:cNvPr>
          <p:cNvSpPr txBox="1"/>
          <p:nvPr/>
        </p:nvSpPr>
        <p:spPr>
          <a:xfrm>
            <a:off x="9179796" y="17913678"/>
            <a:ext cx="10170088" cy="532903"/>
          </a:xfrm>
          <a:prstGeom prst="rect">
            <a:avLst/>
          </a:prstGeom>
          <a:solidFill>
            <a:schemeClr val="accent1"/>
          </a:solidFill>
        </p:spPr>
        <p:txBody>
          <a:bodyPr wrap="square">
            <a:spAutoFit/>
          </a:bodyPr>
          <a:lstStyle/>
          <a:p>
            <a:pPr marL="0" marR="0">
              <a:lnSpc>
                <a:spcPct val="107000"/>
              </a:lnSpc>
              <a:spcBef>
                <a:spcPts val="0"/>
              </a:spcBef>
              <a:spcAft>
                <a:spcPts val="800"/>
              </a:spcAft>
            </a:pPr>
            <a:r>
              <a:rPr lang="en-US" sz="2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Table 1:</a:t>
            </a:r>
            <a:r>
              <a:rPr lang="en-US"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Cereal market share value according to company (Gill, 2017)</a:t>
            </a:r>
          </a:p>
        </p:txBody>
      </p:sp>
      <p:sp>
        <p:nvSpPr>
          <p:cNvPr id="45" name="TextBox 44">
            <a:extLst>
              <a:ext uri="{FF2B5EF4-FFF2-40B4-BE49-F238E27FC236}">
                <a16:creationId xmlns:a16="http://schemas.microsoft.com/office/drawing/2014/main" id="{9CCC6804-58F5-4691-C7CA-E24D262429E4}"/>
              </a:ext>
            </a:extLst>
          </p:cNvPr>
          <p:cNvSpPr txBox="1"/>
          <p:nvPr/>
        </p:nvSpPr>
        <p:spPr>
          <a:xfrm rot="5400000">
            <a:off x="14755394" y="5421249"/>
            <a:ext cx="6790713" cy="580993"/>
          </a:xfrm>
          <a:prstGeom prst="rect">
            <a:avLst/>
          </a:prstGeom>
          <a:solidFill>
            <a:schemeClr val="accent1"/>
          </a:solidFill>
        </p:spPr>
        <p:txBody>
          <a:bodyPr wrap="square">
            <a:spAutoFit/>
          </a:bodyPr>
          <a:lstStyle/>
          <a:p>
            <a:pPr marL="0" marR="0" algn="ctr">
              <a:lnSpc>
                <a:spcPct val="107000"/>
              </a:lnSpc>
              <a:spcBef>
                <a:spcPts val="0"/>
              </a:spcBef>
              <a:spcAft>
                <a:spcPts val="800"/>
              </a:spcAft>
            </a:pPr>
            <a:r>
              <a:rPr lang="en-US" sz="32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SWOT ANALYSIS </a:t>
            </a:r>
          </a:p>
        </p:txBody>
      </p:sp>
    </p:spTree>
    <p:extLst>
      <p:ext uri="{BB962C8B-B14F-4D97-AF65-F5344CB8AC3E}">
        <p14:creationId xmlns:p14="http://schemas.microsoft.com/office/powerpoint/2010/main" val="17695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2C802-523B-2F17-D616-9982ACEFA5AD}"/>
              </a:ext>
            </a:extLst>
          </p:cNvPr>
          <p:cNvSpPr>
            <a:spLocks noGrp="1"/>
          </p:cNvSpPr>
          <p:nvPr>
            <p:ph type="title"/>
          </p:nvPr>
        </p:nvSpPr>
        <p:spPr>
          <a:xfrm>
            <a:off x="2081421" y="1138739"/>
            <a:ext cx="26112371" cy="2135404"/>
          </a:xfrm>
        </p:spPr>
        <p:txBody>
          <a:bodyPr/>
          <a:lstStyle/>
          <a:p>
            <a:r>
              <a:rPr lang="en-US" b="1" dirty="0">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DCFA5FCD-9408-7397-1800-2FF838B052E5}"/>
              </a:ext>
            </a:extLst>
          </p:cNvPr>
          <p:cNvSpPr>
            <a:spLocks noGrp="1"/>
          </p:cNvSpPr>
          <p:nvPr>
            <p:ph idx="1"/>
          </p:nvPr>
        </p:nvSpPr>
        <p:spPr>
          <a:xfrm>
            <a:off x="1415845" y="4218039"/>
            <a:ext cx="26777947" cy="15046365"/>
          </a:xfrm>
        </p:spPr>
        <p:txBody>
          <a:bodyPr>
            <a:normAutofit fontScale="55000" lnSpcReduction="20000"/>
          </a:bodyPr>
          <a:lstStyle/>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Credence research, (2016). Breakfast Cereals Market by Product Type (Hot Cereals, Ready to Eat) e Growth, Future Prospects, Competitive Analysis and Forecast to 2016 - 2023. Available at: https://www.credenceresearch.com/report/breakfast-cereals-market [Accessed 3 August 2022].</a:t>
            </a:r>
          </a:p>
          <a:p>
            <a:pPr algn="just"/>
            <a:r>
              <a:rPr lang="en-US" dirty="0">
                <a:latin typeface="Arial" panose="020B0604020202020204" pitchFamily="34" charset="0"/>
                <a:cs typeface="Arial" panose="020B0604020202020204" pitchFamily="34" charset="0"/>
              </a:rPr>
              <a:t>Gill, H. (2017). Cold cereals USA: The Top 10 brands in the first half of 2017. Available at: https://www.bakeryandsnacks.com/Article/2017/08/03/Cold-cereals-USA-The-Top-10-brands-in-the-first-half-of-2017  [Accessed 3 August 2022].</a:t>
            </a:r>
          </a:p>
          <a:p>
            <a:pPr algn="just"/>
            <a:r>
              <a:rPr lang="en-US" dirty="0" err="1">
                <a:latin typeface="Arial" panose="020B0604020202020204" pitchFamily="34" charset="0"/>
                <a:cs typeface="Arial" panose="020B0604020202020204" pitchFamily="34" charset="0"/>
              </a:rPr>
              <a:t>Groholt</a:t>
            </a:r>
            <a:r>
              <a:rPr lang="en-US" dirty="0">
                <a:latin typeface="Arial" panose="020B0604020202020204" pitchFamily="34" charset="0"/>
                <a:cs typeface="Arial" panose="020B0604020202020204" pitchFamily="34" charset="0"/>
              </a:rPr>
              <a:t>-Pedersen, J (2017). Arla CEO says rising milk supply to keep prices in check. Available at: https://www.reuters.com/article/dairy-milk-arla-idUSL8N1G74TR. (Accessed on 2 August 2022).</a:t>
            </a:r>
          </a:p>
          <a:p>
            <a:pPr algn="just"/>
            <a:r>
              <a:rPr lang="en-US" dirty="0" err="1">
                <a:latin typeface="Arial" panose="020B0604020202020204" pitchFamily="34" charset="0"/>
                <a:cs typeface="Arial" panose="020B0604020202020204" pitchFamily="34" charset="0"/>
              </a:rPr>
              <a:t>Gurbuz</a:t>
            </a:r>
            <a:r>
              <a:rPr lang="en-US" dirty="0">
                <a:latin typeface="Arial" panose="020B0604020202020204" pitchFamily="34" charset="0"/>
                <a:cs typeface="Arial" panose="020B0604020202020204" pitchFamily="34" charset="0"/>
              </a:rPr>
              <a:t>, E., 2018. Theory of new product development and its applications. Marketing, pp.57-75.</a:t>
            </a:r>
          </a:p>
          <a:p>
            <a:pPr algn="just"/>
            <a:r>
              <a:rPr lang="en-US" dirty="0">
                <a:latin typeface="Arial" panose="020B0604020202020204" pitchFamily="34" charset="0"/>
                <a:cs typeface="Arial" panose="020B0604020202020204" pitchFamily="34" charset="0"/>
              </a:rPr>
              <a:t>Kotler and Armstrong, G. (2011). Principles of marketing, 14th edition, New Jersey: Pearson Education.</a:t>
            </a:r>
          </a:p>
          <a:p>
            <a:pPr algn="just"/>
            <a:r>
              <a:rPr lang="en-US" dirty="0" err="1">
                <a:latin typeface="Arial" panose="020B0604020202020204" pitchFamily="34" charset="0"/>
                <a:cs typeface="Arial" panose="020B0604020202020204" pitchFamily="34" charset="0"/>
              </a:rPr>
              <a:t>melanie</a:t>
            </a:r>
            <a:r>
              <a:rPr lang="en-US" dirty="0">
                <a:latin typeface="Arial" panose="020B0604020202020204" pitchFamily="34" charset="0"/>
                <a:cs typeface="Arial" panose="020B0604020202020204" pitchFamily="34" charset="0"/>
              </a:rPr>
              <a:t> du </a:t>
            </a:r>
            <a:r>
              <a:rPr lang="en-US" dirty="0" err="1">
                <a:latin typeface="Arial" panose="020B0604020202020204" pitchFamily="34" charset="0"/>
                <a:cs typeface="Arial" panose="020B0604020202020204" pitchFamily="34" charset="0"/>
              </a:rPr>
              <a:t>puis</a:t>
            </a:r>
            <a:r>
              <a:rPr lang="en-US" dirty="0">
                <a:latin typeface="Arial" panose="020B0604020202020204" pitchFamily="34" charset="0"/>
                <a:cs typeface="Arial" panose="020B0604020202020204" pitchFamily="34" charset="0"/>
              </a:rPr>
              <a:t>, E., 2007. Angels and vegetables: A brief history of food advice in America. </a:t>
            </a:r>
            <a:r>
              <a:rPr lang="en-US" dirty="0" err="1">
                <a:latin typeface="Arial" panose="020B0604020202020204" pitchFamily="34" charset="0"/>
                <a:cs typeface="Arial" panose="020B0604020202020204" pitchFamily="34" charset="0"/>
              </a:rPr>
              <a:t>Gastronomica</a:t>
            </a:r>
            <a:r>
              <a:rPr lang="en-US" dirty="0">
                <a:latin typeface="Arial" panose="020B0604020202020204" pitchFamily="34" charset="0"/>
                <a:cs typeface="Arial" panose="020B0604020202020204" pitchFamily="34" charset="0"/>
              </a:rPr>
              <a:t>, 7(3), pp.34-44.</a:t>
            </a:r>
          </a:p>
          <a:p>
            <a:pPr algn="just"/>
            <a:r>
              <a:rPr lang="en-US" dirty="0" err="1">
                <a:latin typeface="Arial" panose="020B0604020202020204" pitchFamily="34" charset="0"/>
                <a:cs typeface="Arial" panose="020B0604020202020204" pitchFamily="34" charset="0"/>
              </a:rPr>
              <a:t>Perdon</a:t>
            </a:r>
            <a:r>
              <a:rPr lang="en-US" dirty="0">
                <a:latin typeface="Arial" panose="020B0604020202020204" pitchFamily="34" charset="0"/>
                <a:cs typeface="Arial" panose="020B0604020202020204" pitchFamily="34" charset="0"/>
              </a:rPr>
              <a:t>, A.A., </a:t>
            </a:r>
            <a:r>
              <a:rPr lang="en-US" dirty="0" err="1">
                <a:latin typeface="Arial" panose="020B0604020202020204" pitchFamily="34" charset="0"/>
                <a:cs typeface="Arial" panose="020B0604020202020204" pitchFamily="34" charset="0"/>
              </a:rPr>
              <a:t>Poutanen</a:t>
            </a:r>
            <a:r>
              <a:rPr lang="en-US" dirty="0">
                <a:latin typeface="Arial" panose="020B0604020202020204" pitchFamily="34" charset="0"/>
                <a:cs typeface="Arial" panose="020B0604020202020204" pitchFamily="34" charset="0"/>
              </a:rPr>
              <a:t>, K.S. and </a:t>
            </a:r>
            <a:r>
              <a:rPr lang="en-US" dirty="0" err="1">
                <a:latin typeface="Arial" panose="020B0604020202020204" pitchFamily="34" charset="0"/>
                <a:cs typeface="Arial" panose="020B0604020202020204" pitchFamily="34" charset="0"/>
              </a:rPr>
              <a:t>Schonauer</a:t>
            </a:r>
            <a:r>
              <a:rPr lang="en-US" dirty="0">
                <a:latin typeface="Arial" panose="020B0604020202020204" pitchFamily="34" charset="0"/>
                <a:cs typeface="Arial" panose="020B0604020202020204" pitchFamily="34" charset="0"/>
              </a:rPr>
              <a:t>, S.L., 2020. Breakfast cereals and how they are made—Introduction. In Breakfast Cereals and How They Are Made (pp. 1-4). AACC International Press.</a:t>
            </a:r>
          </a:p>
          <a:p>
            <a:pPr algn="just"/>
            <a:r>
              <a:rPr lang="en-US" dirty="0" err="1">
                <a:latin typeface="Arial" panose="020B0604020202020204" pitchFamily="34" charset="0"/>
                <a:cs typeface="Arial" panose="020B0604020202020204" pitchFamily="34" charset="0"/>
              </a:rPr>
              <a:t>UKEssays</a:t>
            </a:r>
            <a:r>
              <a:rPr lang="en-US" dirty="0">
                <a:latin typeface="Arial" panose="020B0604020202020204" pitchFamily="34" charset="0"/>
                <a:cs typeface="Arial" panose="020B0604020202020204" pitchFamily="34" charset="0"/>
              </a:rPr>
              <a:t>. November 2018. New Product Development (NPD) Process Theory. [online]. Available from: https://www.ukessays.com/essays/marketing/new-product-development-process-marketing-essay.php?vref=1 [Accessed 3 August 2022].</a:t>
            </a: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0993020"/>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944</Words>
  <Application>Microsoft Office PowerPoint</Application>
  <PresentationFormat>Custom</PresentationFormat>
  <Paragraphs>63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Symbol</vt:lpstr>
      <vt:lpstr>1_Office Theme</vt:lpstr>
      <vt:lpstr>  THE BREAKFAST PROJECT; INTRODUCING ARLA CEREALS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BREAKFAST PROJECT; INTRODUCING ARLA CEREALS</dc:title>
  <dc:creator>Tayo Owonikoko</dc:creator>
  <cp:lastModifiedBy>Tayo Owonikoko</cp:lastModifiedBy>
  <cp:revision>2</cp:revision>
  <dcterms:created xsi:type="dcterms:W3CDTF">2022-08-03T15:19:40Z</dcterms:created>
  <dcterms:modified xsi:type="dcterms:W3CDTF">2025-09-03T00:34:31Z</dcterms:modified>
</cp:coreProperties>
</file>