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57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501A-23E3-A98A-3A72-D81912443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70741-44A7-831F-A994-83DE6D8F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1AD7F-08B0-F777-719F-64EE4C51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BC4D5-005C-46BD-DB8E-F956638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CF4E-7288-A65F-B9A3-06F77327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6E22-A844-C5FB-3E7B-4F95A833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6BE0C-69B7-7565-EB05-E45D9A888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490F-74B8-F3D7-08F5-947F7A83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640A-AC6F-2A28-46EC-42BB2123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8BBFD-FA6A-974D-0475-150B468F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79DED-7D04-77F1-08C1-9E0FEC9ED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D6A3-879A-F7B3-34E6-EB97D4773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17D1D-E5EF-D52F-3B76-B215C27F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1FF2-1F87-D76B-783A-AE4266BD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F2F53-10BC-DBDF-6F0B-D7104153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6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2AD1-795A-DCF5-F10D-07A2B61B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B313-36B2-7719-32B0-CD351B87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E8D27-1664-B4BB-10BC-9AA658F3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94D4-FDFE-04BE-C2B6-C43D3B3A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41B9-D4CE-442E-C30E-6E527715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9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1F59-B153-467A-767E-01EE792F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BF3F-4DD4-143F-DAD2-9541E9728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5B0B5-B5D8-5CF4-8E59-29C9514D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6C72-554E-F3EE-E243-E231893D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CCDA-FB7A-6E21-5CF8-FE09B4D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90D3-D8BF-C233-4BB8-28A18049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5D873-A3C5-AC45-2669-38674BE6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7E8B4-C532-21CF-F72B-35F8D30C3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E26C6-8F69-D8BC-478E-EB127241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63B86-2671-71D0-3709-0E33CF63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07486-E3F7-8DBD-D84A-130CB1B9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35C6-3B45-E045-51A8-E1A3A4FC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19EB-337B-FBCE-E27A-CB3A8EF6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FAB8-71C4-120D-6F15-574AA873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FC79D-DC0D-64E8-5588-28315482E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FB1C5-3558-B8D8-00D3-0B46F9813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5E6E7-B388-0172-E077-AF8B4796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0A506-CA4A-DD5E-FAD0-B1568DD8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2EACB-8059-A37F-F234-B7DE1E57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E4E9-E423-254C-23E5-004AF27B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157D8-BDC3-7252-D6A2-D7F8EA7D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1C409-4BB2-9DDA-68CD-93187FC1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97405-5173-777B-7B09-F75CE8D2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2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18E6B-A664-9A24-638D-1339C209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3C6D4-9E93-E178-C307-BBB297C2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394DB-C72C-54BE-13E7-295CAF34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7631-FA16-9C22-F806-E2F77D52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2BCED-2A15-ED5B-42B0-1B42F7C1E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1EEED-CC5F-315B-4DB3-1B41E2002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ED1FC-9DCA-4A91-3C3B-1E672C93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B0C7C-5271-3B07-5137-435BCE20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59D6-BB2D-A23E-F375-52B518AC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3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861F-86A1-FA12-3C97-E6325B03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DB9DE-B4A6-C97A-CC7F-C56CBB891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A0C80-D495-E44C-D746-C9AFC97F5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FA3A-4B9B-6F51-0DCF-7DF4C96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1CE25-34C9-BFDD-D0C3-D9CE48BD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232D-3CB6-53D6-8036-8C93A279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8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A0212-4B6B-2CCB-0FD4-CCE4E318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F45C-1AC4-0585-690D-CED8238E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8C8C-7529-581D-5C29-6736D1101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4A504-E625-459D-995D-3702CCF3109B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5689-6D3C-1FA3-C1CE-CB8ACFCFC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F677-7CCB-6654-55F9-8F4388F32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75AB-B626-4D88-B298-478C7C552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3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01542-5C24-3BBD-721D-B587231C10BD}"/>
              </a:ext>
            </a:extLst>
          </p:cNvPr>
          <p:cNvSpPr txBox="1"/>
          <p:nvPr/>
        </p:nvSpPr>
        <p:spPr>
          <a:xfrm>
            <a:off x="6023113" y="825820"/>
            <a:ext cx="5933661" cy="202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ENERGY INNOVATION; IMPORTANCE IN ACHIEVING NET ZERO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C8D5C-C466-C4F3-097E-374A4BF08BB0}"/>
              </a:ext>
            </a:extLst>
          </p:cNvPr>
          <p:cNvSpPr txBox="1"/>
          <p:nvPr/>
        </p:nvSpPr>
        <p:spPr>
          <a:xfrm>
            <a:off x="6023112" y="3552455"/>
            <a:ext cx="5933661" cy="108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presentation by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7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001FB1B-F535-16AA-E670-2B7EB3735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9" t="1" r="24305" b="7"/>
          <a:stretch/>
        </p:blipFill>
        <p:spPr bwMode="auto">
          <a:xfrm>
            <a:off x="5091952" y="94673"/>
            <a:ext cx="6235223" cy="666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BAE52-3439-9309-F3B5-9241EDB51623}"/>
              </a:ext>
            </a:extLst>
          </p:cNvPr>
          <p:cNvSpPr txBox="1"/>
          <p:nvPr/>
        </p:nvSpPr>
        <p:spPr>
          <a:xfrm>
            <a:off x="1" y="2291189"/>
            <a:ext cx="40699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UK has experienced its top 10 warmest years since 2002, while Scotland's rainfall has increased by 10% since the early 20th century.</a:t>
            </a:r>
          </a:p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 heatwaves, like the deadly 2003 European summer heatwave, will become more frequent in the UK by the 2040s if current warming rates persist.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D4D99-97D1-F0DE-EE4E-C93E5FF20323}"/>
              </a:ext>
            </a:extLst>
          </p:cNvPr>
          <p:cNvSpPr txBox="1"/>
          <p:nvPr/>
        </p:nvSpPr>
        <p:spPr>
          <a:xfrm>
            <a:off x="565864" y="1110749"/>
            <a:ext cx="3334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71011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4BB6778-2140-3309-6165-CB071EC6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089" y="630600"/>
            <a:ext cx="8406581" cy="591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746AD-C0EA-317C-F5D1-D8D4EF2DA724}"/>
              </a:ext>
            </a:extLst>
          </p:cNvPr>
          <p:cNvSpPr txBox="1"/>
          <p:nvPr/>
        </p:nvSpPr>
        <p:spPr>
          <a:xfrm>
            <a:off x="311817" y="986940"/>
            <a:ext cx="2187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F548-C8AF-FFC5-E248-E21FC0326BB6}"/>
              </a:ext>
            </a:extLst>
          </p:cNvPr>
          <p:cNvSpPr txBox="1"/>
          <p:nvPr/>
        </p:nvSpPr>
        <p:spPr>
          <a:xfrm>
            <a:off x="170330" y="1997839"/>
            <a:ext cx="32387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0B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deliver energy reliably while ensuring fair and affordable costs, accelerating our transition to clean energy</a:t>
            </a:r>
            <a:r>
              <a:rPr lang="en-US" sz="2000" dirty="0">
                <a:solidFill>
                  <a:srgbClr val="0B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000" b="0" i="0" dirty="0">
                <a:solidFill>
                  <a:srgbClr val="0B0C0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enabling a smarter, more flexible energy system, which harnesses the power of competition and innovation to the full. 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0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t-zero game changers include AI, storage, carbon avoidance | World  Economic Forum">
            <a:extLst>
              <a:ext uri="{FF2B5EF4-FFF2-40B4-BE49-F238E27FC236}">
                <a16:creationId xmlns:a16="http://schemas.microsoft.com/office/drawing/2014/main" id="{6916CEC8-EDEC-1868-A904-33781B5D2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62" y="859286"/>
            <a:ext cx="7490791" cy="58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B05AB-003A-FDEC-66F0-DF2A6F95387C}"/>
              </a:ext>
            </a:extLst>
          </p:cNvPr>
          <p:cNvSpPr txBox="1"/>
          <p:nvPr/>
        </p:nvSpPr>
        <p:spPr>
          <a:xfrm>
            <a:off x="0" y="110981"/>
            <a:ext cx="116287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Solution; importance of energy innovation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5435E-A543-3483-6A70-3471BB457291}"/>
              </a:ext>
            </a:extLst>
          </p:cNvPr>
          <p:cNvSpPr txBox="1"/>
          <p:nvPr/>
        </p:nvSpPr>
        <p:spPr>
          <a:xfrm>
            <a:off x="0" y="1092184"/>
            <a:ext cx="44527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eveloping and deploying new technologies that reduce greenhouse gas emissions.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ncrease energy efficiency across various sectors, including transportation, buildings, and industry; advancements in renewable energy technologies</a:t>
            </a: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Innovations in energy storage systems.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Carbon capture and storage technologies can help mitigate emissions from industries that are challenging to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decarbonise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eduction in overall energy demand and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minimising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carbon emissions in the UK.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0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64394F0-DB0F-28E0-7B78-60FF21BF0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745" y="1221372"/>
            <a:ext cx="7151413" cy="54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CD2FD-D8A1-5FC3-39F4-CE9AB0BFA956}"/>
              </a:ext>
            </a:extLst>
          </p:cNvPr>
          <p:cNvSpPr txBox="1"/>
          <p:nvPr/>
        </p:nvSpPr>
        <p:spPr>
          <a:xfrm>
            <a:off x="154822" y="1959219"/>
            <a:ext cx="4337666" cy="3444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rowth of renewable energy sources. 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educing greenhouse gas emissions.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itigating the impacts of climate change.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conomic growth (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creating new industries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job creation.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ustainable development and enhancing energy security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nation.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4A8CE-47C9-7013-EEF5-09FA2A1A2ED4}"/>
              </a:ext>
            </a:extLst>
          </p:cNvPr>
          <p:cNvSpPr txBox="1"/>
          <p:nvPr/>
        </p:nvSpPr>
        <p:spPr>
          <a:xfrm>
            <a:off x="154821" y="250126"/>
            <a:ext cx="11086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innovation; importance to government </a:t>
            </a:r>
          </a:p>
        </p:txBody>
      </p:sp>
    </p:spTree>
    <p:extLst>
      <p:ext uri="{BB962C8B-B14F-4D97-AF65-F5344CB8AC3E}">
        <p14:creationId xmlns:p14="http://schemas.microsoft.com/office/powerpoint/2010/main" val="132461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358FB-C336-3B75-CA10-D41E0E2DC53E}"/>
              </a:ext>
            </a:extLst>
          </p:cNvPr>
          <p:cNvSpPr txBox="1"/>
          <p:nvPr/>
        </p:nvSpPr>
        <p:spPr>
          <a:xfrm>
            <a:off x="1331844" y="1849550"/>
            <a:ext cx="8577469" cy="2638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363225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Owonikoko</dc:creator>
  <cp:lastModifiedBy>Tayo Owonikoko</cp:lastModifiedBy>
  <cp:revision>4</cp:revision>
  <dcterms:created xsi:type="dcterms:W3CDTF">2023-11-05T20:55:15Z</dcterms:created>
  <dcterms:modified xsi:type="dcterms:W3CDTF">2025-09-03T01:00:55Z</dcterms:modified>
</cp:coreProperties>
</file>