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2" r:id="rId5"/>
    <p:sldId id="267" r:id="rId6"/>
    <p:sldId id="263" r:id="rId7"/>
    <p:sldId id="264" r:id="rId8"/>
    <p:sldId id="265" r:id="rId9"/>
    <p:sldId id="268" r:id="rId10"/>
    <p:sldId id="282" r:id="rId11"/>
    <p:sldId id="269" r:id="rId12"/>
    <p:sldId id="279" r:id="rId13"/>
    <p:sldId id="273" r:id="rId14"/>
    <p:sldId id="283"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212B3-30DC-4514-8AC3-7B55D477BC2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D76C590-41A8-4950-B8E7-BD9C6EDB5D10}">
      <dgm:prSet phldrT="[Text]"/>
      <dgm:spPr/>
      <dgm:t>
        <a:bodyPr/>
        <a:lstStyle/>
        <a:p>
          <a:r>
            <a:rPr lang="en-US" dirty="0"/>
            <a:t>Progressive weakness in legs and arms (sometimes initially only in legs).</a:t>
          </a:r>
        </a:p>
      </dgm:t>
    </dgm:pt>
    <dgm:pt modelId="{8487C4AE-10DD-4E68-9E20-324D09E3CBDE}" type="parTrans" cxnId="{5FAF0D35-7289-484D-87A4-E278F25D85AE}">
      <dgm:prSet/>
      <dgm:spPr/>
      <dgm:t>
        <a:bodyPr/>
        <a:lstStyle/>
        <a:p>
          <a:endParaRPr lang="en-US"/>
        </a:p>
      </dgm:t>
    </dgm:pt>
    <dgm:pt modelId="{B6A91480-43AC-40C2-A8D1-10803A43B95E}" type="sibTrans" cxnId="{5FAF0D35-7289-484D-87A4-E278F25D85AE}">
      <dgm:prSet/>
      <dgm:spPr/>
      <dgm:t>
        <a:bodyPr/>
        <a:lstStyle/>
        <a:p>
          <a:endParaRPr lang="en-US"/>
        </a:p>
      </dgm:t>
    </dgm:pt>
    <dgm:pt modelId="{4310991C-1F6E-43F5-B5B9-599570761964}">
      <dgm:prSet/>
      <dgm:spPr/>
      <dgm:t>
        <a:bodyPr/>
        <a:lstStyle/>
        <a:p>
          <a:r>
            <a:rPr lang="en-US" dirty="0"/>
            <a:t>Areflexia (or decreased tendon reflexes) in weak limbs.</a:t>
          </a:r>
        </a:p>
      </dgm:t>
    </dgm:pt>
    <dgm:pt modelId="{BA94807E-91B3-49F6-B20D-E107F74366F1}" type="parTrans" cxnId="{97CF3E50-1578-4DA7-AD8A-A0CE0B9FCAEE}">
      <dgm:prSet/>
      <dgm:spPr/>
      <dgm:t>
        <a:bodyPr/>
        <a:lstStyle/>
        <a:p>
          <a:endParaRPr lang="en-US"/>
        </a:p>
      </dgm:t>
    </dgm:pt>
    <dgm:pt modelId="{D3AF97F8-A795-4C87-920E-EF91EE945280}" type="sibTrans" cxnId="{97CF3E50-1578-4DA7-AD8A-A0CE0B9FCAEE}">
      <dgm:prSet/>
      <dgm:spPr/>
      <dgm:t>
        <a:bodyPr/>
        <a:lstStyle/>
        <a:p>
          <a:endParaRPr lang="en-US"/>
        </a:p>
      </dgm:t>
    </dgm:pt>
    <dgm:pt modelId="{95BC5A2A-C362-4980-9716-3154BEBDA27B}">
      <dgm:prSet/>
      <dgm:spPr/>
      <dgm:t>
        <a:bodyPr/>
        <a:lstStyle/>
        <a:p>
          <a:r>
            <a:rPr lang="en-US"/>
            <a:t>Progressive phase lasts days to 4 weeks (often 2 weeks).</a:t>
          </a:r>
        </a:p>
      </dgm:t>
    </dgm:pt>
    <dgm:pt modelId="{F1F000C6-4B27-444A-AA78-0E0ADF9E4C74}" type="parTrans" cxnId="{A85A9680-558B-44BD-83BD-10FB0F6D167B}">
      <dgm:prSet/>
      <dgm:spPr/>
      <dgm:t>
        <a:bodyPr/>
        <a:lstStyle/>
        <a:p>
          <a:endParaRPr lang="en-US"/>
        </a:p>
      </dgm:t>
    </dgm:pt>
    <dgm:pt modelId="{6A65115A-7A77-49E7-9BD3-01A5ADD6EE76}" type="sibTrans" cxnId="{A85A9680-558B-44BD-83BD-10FB0F6D167B}">
      <dgm:prSet/>
      <dgm:spPr/>
      <dgm:t>
        <a:bodyPr/>
        <a:lstStyle/>
        <a:p>
          <a:endParaRPr lang="en-US"/>
        </a:p>
      </dgm:t>
    </dgm:pt>
    <dgm:pt modelId="{6AAB438F-CC25-40AD-A4AC-0586BA5C7C5F}">
      <dgm:prSet/>
      <dgm:spPr/>
      <dgm:t>
        <a:bodyPr/>
        <a:lstStyle/>
        <a:p>
          <a:r>
            <a:rPr lang="en-US"/>
            <a:t>Mild sensory symptoms or signs (not present in acute motor axonal neuropathy).</a:t>
          </a:r>
        </a:p>
      </dgm:t>
    </dgm:pt>
    <dgm:pt modelId="{42C68635-FC7B-474A-9FEE-EA2A3A0E7687}" type="parTrans" cxnId="{00FCBC3D-766A-4630-B385-1A6C45754521}">
      <dgm:prSet/>
      <dgm:spPr/>
      <dgm:t>
        <a:bodyPr/>
        <a:lstStyle/>
        <a:p>
          <a:endParaRPr lang="en-US"/>
        </a:p>
      </dgm:t>
    </dgm:pt>
    <dgm:pt modelId="{1DF5801E-B9D8-4920-9C85-9F19450983AA}" type="sibTrans" cxnId="{00FCBC3D-766A-4630-B385-1A6C45754521}">
      <dgm:prSet/>
      <dgm:spPr/>
      <dgm:t>
        <a:bodyPr/>
        <a:lstStyle/>
        <a:p>
          <a:endParaRPr lang="en-US"/>
        </a:p>
      </dgm:t>
    </dgm:pt>
    <dgm:pt modelId="{F48439EC-943E-4AA2-B801-A2BC8D07BEF2}">
      <dgm:prSet/>
      <dgm:spPr/>
      <dgm:t>
        <a:bodyPr/>
        <a:lstStyle/>
        <a:p>
          <a:r>
            <a:rPr lang="en-US" dirty="0"/>
            <a:t>Cranial nerve involvement </a:t>
          </a:r>
          <a:r>
            <a:rPr lang="en-US" b="0" i="0" dirty="0"/>
            <a:t>30-40% of cases</a:t>
          </a:r>
          <a:r>
            <a:rPr lang="en-US" dirty="0"/>
            <a:t>, especially bilateral weakness of facial muscles .</a:t>
          </a:r>
        </a:p>
      </dgm:t>
    </dgm:pt>
    <dgm:pt modelId="{60965C55-45F2-4D91-9B14-958855F42358}" type="parTrans" cxnId="{6C80FC39-2154-4E09-BE2A-859F786D233B}">
      <dgm:prSet/>
      <dgm:spPr/>
      <dgm:t>
        <a:bodyPr/>
        <a:lstStyle/>
        <a:p>
          <a:endParaRPr lang="en-US"/>
        </a:p>
      </dgm:t>
    </dgm:pt>
    <dgm:pt modelId="{2314E0F8-2C74-43AF-9AF9-858A959305CE}" type="sibTrans" cxnId="{6C80FC39-2154-4E09-BE2A-859F786D233B}">
      <dgm:prSet/>
      <dgm:spPr/>
      <dgm:t>
        <a:bodyPr/>
        <a:lstStyle/>
        <a:p>
          <a:endParaRPr lang="en-US"/>
        </a:p>
      </dgm:t>
    </dgm:pt>
    <dgm:pt modelId="{26DEF912-0EFD-497A-B3B0-83BD808EF34B}">
      <dgm:prSet/>
      <dgm:spPr/>
      <dgm:t>
        <a:bodyPr/>
        <a:lstStyle/>
        <a:p>
          <a:r>
            <a:rPr lang="en-US"/>
            <a:t>Autonomic dysfunction.</a:t>
          </a:r>
        </a:p>
      </dgm:t>
    </dgm:pt>
    <dgm:pt modelId="{8CC5990E-5AF2-42EE-9F36-66CBC53F291E}" type="parTrans" cxnId="{142D0463-F4E7-44F0-8A62-A8812B3BC84D}">
      <dgm:prSet/>
      <dgm:spPr/>
      <dgm:t>
        <a:bodyPr/>
        <a:lstStyle/>
        <a:p>
          <a:endParaRPr lang="en-US"/>
        </a:p>
      </dgm:t>
    </dgm:pt>
    <dgm:pt modelId="{01709462-A701-4ACC-A43F-0D94524AC40C}" type="sibTrans" cxnId="{142D0463-F4E7-44F0-8A62-A8812B3BC84D}">
      <dgm:prSet/>
      <dgm:spPr/>
      <dgm:t>
        <a:bodyPr/>
        <a:lstStyle/>
        <a:p>
          <a:endParaRPr lang="en-US"/>
        </a:p>
      </dgm:t>
    </dgm:pt>
    <dgm:pt modelId="{FE588A94-54D2-4C2D-92A1-4CABE7212691}">
      <dgm:prSet/>
      <dgm:spPr/>
      <dgm:t>
        <a:bodyPr/>
        <a:lstStyle/>
        <a:p>
          <a:r>
            <a:rPr lang="en-US"/>
            <a:t>Pain (common).</a:t>
          </a:r>
        </a:p>
      </dgm:t>
    </dgm:pt>
    <dgm:pt modelId="{3F2ABC76-C372-4803-A5AB-A11455573945}" type="parTrans" cxnId="{7ABCDFB9-0C12-4759-99CD-84D0825D6280}">
      <dgm:prSet/>
      <dgm:spPr/>
      <dgm:t>
        <a:bodyPr/>
        <a:lstStyle/>
        <a:p>
          <a:endParaRPr lang="en-US"/>
        </a:p>
      </dgm:t>
    </dgm:pt>
    <dgm:pt modelId="{7BA62064-B81C-46A0-9911-2E1416EA4938}" type="sibTrans" cxnId="{7ABCDFB9-0C12-4759-99CD-84D0825D6280}">
      <dgm:prSet/>
      <dgm:spPr/>
      <dgm:t>
        <a:bodyPr/>
        <a:lstStyle/>
        <a:p>
          <a:endParaRPr lang="en-US"/>
        </a:p>
      </dgm:t>
    </dgm:pt>
    <dgm:pt modelId="{1D994A12-1C5C-4043-9DC4-ACD910E1D617}" type="pres">
      <dgm:prSet presAssocID="{0A9212B3-30DC-4514-8AC3-7B55D477BC2A}" presName="diagram" presStyleCnt="0">
        <dgm:presLayoutVars>
          <dgm:dir/>
          <dgm:resizeHandles val="exact"/>
        </dgm:presLayoutVars>
      </dgm:prSet>
      <dgm:spPr/>
    </dgm:pt>
    <dgm:pt modelId="{510C0700-C1C9-4FBE-932A-DC730644A4CF}" type="pres">
      <dgm:prSet presAssocID="{0D76C590-41A8-4950-B8E7-BD9C6EDB5D10}" presName="node" presStyleLbl="node1" presStyleIdx="0" presStyleCnt="7">
        <dgm:presLayoutVars>
          <dgm:bulletEnabled val="1"/>
        </dgm:presLayoutVars>
      </dgm:prSet>
      <dgm:spPr/>
    </dgm:pt>
    <dgm:pt modelId="{2D1D5765-57DF-4EED-B693-6E49DF43310A}" type="pres">
      <dgm:prSet presAssocID="{B6A91480-43AC-40C2-A8D1-10803A43B95E}" presName="sibTrans" presStyleCnt="0"/>
      <dgm:spPr/>
    </dgm:pt>
    <dgm:pt modelId="{E2C63632-C958-4EC9-BC1D-4A44866066A3}" type="pres">
      <dgm:prSet presAssocID="{4310991C-1F6E-43F5-B5B9-599570761964}" presName="node" presStyleLbl="node1" presStyleIdx="1" presStyleCnt="7">
        <dgm:presLayoutVars>
          <dgm:bulletEnabled val="1"/>
        </dgm:presLayoutVars>
      </dgm:prSet>
      <dgm:spPr/>
    </dgm:pt>
    <dgm:pt modelId="{0A704FD7-6C5D-4D14-882D-3DA5EC3C134B}" type="pres">
      <dgm:prSet presAssocID="{D3AF97F8-A795-4C87-920E-EF91EE945280}" presName="sibTrans" presStyleCnt="0"/>
      <dgm:spPr/>
    </dgm:pt>
    <dgm:pt modelId="{A5042682-D73F-4D93-8B08-0047BD2A89FF}" type="pres">
      <dgm:prSet presAssocID="{95BC5A2A-C362-4980-9716-3154BEBDA27B}" presName="node" presStyleLbl="node1" presStyleIdx="2" presStyleCnt="7">
        <dgm:presLayoutVars>
          <dgm:bulletEnabled val="1"/>
        </dgm:presLayoutVars>
      </dgm:prSet>
      <dgm:spPr/>
    </dgm:pt>
    <dgm:pt modelId="{2160F09C-7A40-460A-BF81-A8B469EB4DF0}" type="pres">
      <dgm:prSet presAssocID="{6A65115A-7A77-49E7-9BD3-01A5ADD6EE76}" presName="sibTrans" presStyleCnt="0"/>
      <dgm:spPr/>
    </dgm:pt>
    <dgm:pt modelId="{91CDAF48-942B-4F66-A5A1-2A8B741B1B49}" type="pres">
      <dgm:prSet presAssocID="{6AAB438F-CC25-40AD-A4AC-0586BA5C7C5F}" presName="node" presStyleLbl="node1" presStyleIdx="3" presStyleCnt="7">
        <dgm:presLayoutVars>
          <dgm:bulletEnabled val="1"/>
        </dgm:presLayoutVars>
      </dgm:prSet>
      <dgm:spPr/>
    </dgm:pt>
    <dgm:pt modelId="{7B71A62B-1BDC-4D1E-B36A-A52515620ECC}" type="pres">
      <dgm:prSet presAssocID="{1DF5801E-B9D8-4920-9C85-9F19450983AA}" presName="sibTrans" presStyleCnt="0"/>
      <dgm:spPr/>
    </dgm:pt>
    <dgm:pt modelId="{E8C602C8-DC61-4D18-BB8C-B53D41A9A694}" type="pres">
      <dgm:prSet presAssocID="{F48439EC-943E-4AA2-B801-A2BC8D07BEF2}" presName="node" presStyleLbl="node1" presStyleIdx="4" presStyleCnt="7">
        <dgm:presLayoutVars>
          <dgm:bulletEnabled val="1"/>
        </dgm:presLayoutVars>
      </dgm:prSet>
      <dgm:spPr/>
    </dgm:pt>
    <dgm:pt modelId="{3DFA6ABC-B5C6-4525-8C3F-1D60EA1622B0}" type="pres">
      <dgm:prSet presAssocID="{2314E0F8-2C74-43AF-9AF9-858A959305CE}" presName="sibTrans" presStyleCnt="0"/>
      <dgm:spPr/>
    </dgm:pt>
    <dgm:pt modelId="{DFD084CC-10D6-4172-917F-AE8BDAFD58EC}" type="pres">
      <dgm:prSet presAssocID="{26DEF912-0EFD-497A-B3B0-83BD808EF34B}" presName="node" presStyleLbl="node1" presStyleIdx="5" presStyleCnt="7">
        <dgm:presLayoutVars>
          <dgm:bulletEnabled val="1"/>
        </dgm:presLayoutVars>
      </dgm:prSet>
      <dgm:spPr/>
    </dgm:pt>
    <dgm:pt modelId="{B85C4777-F348-4688-A759-3AF7F35ED2B3}" type="pres">
      <dgm:prSet presAssocID="{01709462-A701-4ACC-A43F-0D94524AC40C}" presName="sibTrans" presStyleCnt="0"/>
      <dgm:spPr/>
    </dgm:pt>
    <dgm:pt modelId="{DE51472E-0FA2-429B-89B9-F9569C85869E}" type="pres">
      <dgm:prSet presAssocID="{FE588A94-54D2-4C2D-92A1-4CABE7212691}" presName="node" presStyleLbl="node1" presStyleIdx="6" presStyleCnt="7">
        <dgm:presLayoutVars>
          <dgm:bulletEnabled val="1"/>
        </dgm:presLayoutVars>
      </dgm:prSet>
      <dgm:spPr/>
    </dgm:pt>
  </dgm:ptLst>
  <dgm:cxnLst>
    <dgm:cxn modelId="{62C1A900-C81B-427B-BDDE-07748E2AE85D}" type="presOf" srcId="{0A9212B3-30DC-4514-8AC3-7B55D477BC2A}" destId="{1D994A12-1C5C-4043-9DC4-ACD910E1D617}" srcOrd="0" destOrd="0" presId="urn:microsoft.com/office/officeart/2005/8/layout/default"/>
    <dgm:cxn modelId="{3ACFF122-9571-4691-A8E8-47EB7FE00FE6}" type="presOf" srcId="{26DEF912-0EFD-497A-B3B0-83BD808EF34B}" destId="{DFD084CC-10D6-4172-917F-AE8BDAFD58EC}" srcOrd="0" destOrd="0" presId="urn:microsoft.com/office/officeart/2005/8/layout/default"/>
    <dgm:cxn modelId="{5FAF0D35-7289-484D-87A4-E278F25D85AE}" srcId="{0A9212B3-30DC-4514-8AC3-7B55D477BC2A}" destId="{0D76C590-41A8-4950-B8E7-BD9C6EDB5D10}" srcOrd="0" destOrd="0" parTransId="{8487C4AE-10DD-4E68-9E20-324D09E3CBDE}" sibTransId="{B6A91480-43AC-40C2-A8D1-10803A43B95E}"/>
    <dgm:cxn modelId="{0F4FF338-7B41-48C6-B7B7-614AA4214CC5}" type="presOf" srcId="{0D76C590-41A8-4950-B8E7-BD9C6EDB5D10}" destId="{510C0700-C1C9-4FBE-932A-DC730644A4CF}" srcOrd="0" destOrd="0" presId="urn:microsoft.com/office/officeart/2005/8/layout/default"/>
    <dgm:cxn modelId="{6C80FC39-2154-4E09-BE2A-859F786D233B}" srcId="{0A9212B3-30DC-4514-8AC3-7B55D477BC2A}" destId="{F48439EC-943E-4AA2-B801-A2BC8D07BEF2}" srcOrd="4" destOrd="0" parTransId="{60965C55-45F2-4D91-9B14-958855F42358}" sibTransId="{2314E0F8-2C74-43AF-9AF9-858A959305CE}"/>
    <dgm:cxn modelId="{00FCBC3D-766A-4630-B385-1A6C45754521}" srcId="{0A9212B3-30DC-4514-8AC3-7B55D477BC2A}" destId="{6AAB438F-CC25-40AD-A4AC-0586BA5C7C5F}" srcOrd="3" destOrd="0" parTransId="{42C68635-FC7B-474A-9FEE-EA2A3A0E7687}" sibTransId="{1DF5801E-B9D8-4920-9C85-9F19450983AA}"/>
    <dgm:cxn modelId="{142D0463-F4E7-44F0-8A62-A8812B3BC84D}" srcId="{0A9212B3-30DC-4514-8AC3-7B55D477BC2A}" destId="{26DEF912-0EFD-497A-B3B0-83BD808EF34B}" srcOrd="5" destOrd="0" parTransId="{8CC5990E-5AF2-42EE-9F36-66CBC53F291E}" sibTransId="{01709462-A701-4ACC-A43F-0D94524AC40C}"/>
    <dgm:cxn modelId="{97CF3E50-1578-4DA7-AD8A-A0CE0B9FCAEE}" srcId="{0A9212B3-30DC-4514-8AC3-7B55D477BC2A}" destId="{4310991C-1F6E-43F5-B5B9-599570761964}" srcOrd="1" destOrd="0" parTransId="{BA94807E-91B3-49F6-B20D-E107F74366F1}" sibTransId="{D3AF97F8-A795-4C87-920E-EF91EE945280}"/>
    <dgm:cxn modelId="{A85A9680-558B-44BD-83BD-10FB0F6D167B}" srcId="{0A9212B3-30DC-4514-8AC3-7B55D477BC2A}" destId="{95BC5A2A-C362-4980-9716-3154BEBDA27B}" srcOrd="2" destOrd="0" parTransId="{F1F000C6-4B27-444A-AA78-0E0ADF9E4C74}" sibTransId="{6A65115A-7A77-49E7-9BD3-01A5ADD6EE76}"/>
    <dgm:cxn modelId="{4298D38E-6130-432B-B44E-2023F2059ACB}" type="presOf" srcId="{6AAB438F-CC25-40AD-A4AC-0586BA5C7C5F}" destId="{91CDAF48-942B-4F66-A5A1-2A8B741B1B49}" srcOrd="0" destOrd="0" presId="urn:microsoft.com/office/officeart/2005/8/layout/default"/>
    <dgm:cxn modelId="{1FFF45A5-7C5D-4ECD-8088-A955834D2BE4}" type="presOf" srcId="{F48439EC-943E-4AA2-B801-A2BC8D07BEF2}" destId="{E8C602C8-DC61-4D18-BB8C-B53D41A9A694}" srcOrd="0" destOrd="0" presId="urn:microsoft.com/office/officeart/2005/8/layout/default"/>
    <dgm:cxn modelId="{498997B2-47D6-4B85-9AD7-05D5BE168911}" type="presOf" srcId="{4310991C-1F6E-43F5-B5B9-599570761964}" destId="{E2C63632-C958-4EC9-BC1D-4A44866066A3}" srcOrd="0" destOrd="0" presId="urn:microsoft.com/office/officeart/2005/8/layout/default"/>
    <dgm:cxn modelId="{1FFE51B8-973E-43CA-8167-2DAE41D73D0B}" type="presOf" srcId="{FE588A94-54D2-4C2D-92A1-4CABE7212691}" destId="{DE51472E-0FA2-429B-89B9-F9569C85869E}" srcOrd="0" destOrd="0" presId="urn:microsoft.com/office/officeart/2005/8/layout/default"/>
    <dgm:cxn modelId="{7ABCDFB9-0C12-4759-99CD-84D0825D6280}" srcId="{0A9212B3-30DC-4514-8AC3-7B55D477BC2A}" destId="{FE588A94-54D2-4C2D-92A1-4CABE7212691}" srcOrd="6" destOrd="0" parTransId="{3F2ABC76-C372-4803-A5AB-A11455573945}" sibTransId="{7BA62064-B81C-46A0-9911-2E1416EA4938}"/>
    <dgm:cxn modelId="{5491C8E2-11A2-4A2C-8D56-43162F88CFD5}" type="presOf" srcId="{95BC5A2A-C362-4980-9716-3154BEBDA27B}" destId="{A5042682-D73F-4D93-8B08-0047BD2A89FF}" srcOrd="0" destOrd="0" presId="urn:microsoft.com/office/officeart/2005/8/layout/default"/>
    <dgm:cxn modelId="{779851FE-1E25-45D8-8E82-B45D82E2889F}" type="presParOf" srcId="{1D994A12-1C5C-4043-9DC4-ACD910E1D617}" destId="{510C0700-C1C9-4FBE-932A-DC730644A4CF}" srcOrd="0" destOrd="0" presId="urn:microsoft.com/office/officeart/2005/8/layout/default"/>
    <dgm:cxn modelId="{AE6C4663-6086-4B8F-AD47-1323D8A301F0}" type="presParOf" srcId="{1D994A12-1C5C-4043-9DC4-ACD910E1D617}" destId="{2D1D5765-57DF-4EED-B693-6E49DF43310A}" srcOrd="1" destOrd="0" presId="urn:microsoft.com/office/officeart/2005/8/layout/default"/>
    <dgm:cxn modelId="{74FF36EF-5A6E-439E-AB21-A83B3C1C29BB}" type="presParOf" srcId="{1D994A12-1C5C-4043-9DC4-ACD910E1D617}" destId="{E2C63632-C958-4EC9-BC1D-4A44866066A3}" srcOrd="2" destOrd="0" presId="urn:microsoft.com/office/officeart/2005/8/layout/default"/>
    <dgm:cxn modelId="{C80F6C8C-E953-487B-9662-5409F37D040C}" type="presParOf" srcId="{1D994A12-1C5C-4043-9DC4-ACD910E1D617}" destId="{0A704FD7-6C5D-4D14-882D-3DA5EC3C134B}" srcOrd="3" destOrd="0" presId="urn:microsoft.com/office/officeart/2005/8/layout/default"/>
    <dgm:cxn modelId="{8A3073BB-BA9A-4682-A6FC-4E57E58FB8C9}" type="presParOf" srcId="{1D994A12-1C5C-4043-9DC4-ACD910E1D617}" destId="{A5042682-D73F-4D93-8B08-0047BD2A89FF}" srcOrd="4" destOrd="0" presId="urn:microsoft.com/office/officeart/2005/8/layout/default"/>
    <dgm:cxn modelId="{8C7ED06D-EFE3-48A3-9376-905E9AE0E2CC}" type="presParOf" srcId="{1D994A12-1C5C-4043-9DC4-ACD910E1D617}" destId="{2160F09C-7A40-460A-BF81-A8B469EB4DF0}" srcOrd="5" destOrd="0" presId="urn:microsoft.com/office/officeart/2005/8/layout/default"/>
    <dgm:cxn modelId="{F6329EF5-82E3-4224-A94A-D13B9D9B93B9}" type="presParOf" srcId="{1D994A12-1C5C-4043-9DC4-ACD910E1D617}" destId="{91CDAF48-942B-4F66-A5A1-2A8B741B1B49}" srcOrd="6" destOrd="0" presId="urn:microsoft.com/office/officeart/2005/8/layout/default"/>
    <dgm:cxn modelId="{DA92B747-89D4-4F96-BE43-77F699BAA153}" type="presParOf" srcId="{1D994A12-1C5C-4043-9DC4-ACD910E1D617}" destId="{7B71A62B-1BDC-4D1E-B36A-A52515620ECC}" srcOrd="7" destOrd="0" presId="urn:microsoft.com/office/officeart/2005/8/layout/default"/>
    <dgm:cxn modelId="{B46C44B2-296F-4712-9ABF-EFC491A85243}" type="presParOf" srcId="{1D994A12-1C5C-4043-9DC4-ACD910E1D617}" destId="{E8C602C8-DC61-4D18-BB8C-B53D41A9A694}" srcOrd="8" destOrd="0" presId="urn:microsoft.com/office/officeart/2005/8/layout/default"/>
    <dgm:cxn modelId="{70A2BB17-AF9A-4DD5-826B-E698F749745B}" type="presParOf" srcId="{1D994A12-1C5C-4043-9DC4-ACD910E1D617}" destId="{3DFA6ABC-B5C6-4525-8C3F-1D60EA1622B0}" srcOrd="9" destOrd="0" presId="urn:microsoft.com/office/officeart/2005/8/layout/default"/>
    <dgm:cxn modelId="{D517B0EE-6127-426D-85F1-4FA8E683554C}" type="presParOf" srcId="{1D994A12-1C5C-4043-9DC4-ACD910E1D617}" destId="{DFD084CC-10D6-4172-917F-AE8BDAFD58EC}" srcOrd="10" destOrd="0" presId="urn:microsoft.com/office/officeart/2005/8/layout/default"/>
    <dgm:cxn modelId="{A9DC4E94-8E45-442B-A47E-0341093A6241}" type="presParOf" srcId="{1D994A12-1C5C-4043-9DC4-ACD910E1D617}" destId="{B85C4777-F348-4688-A759-3AF7F35ED2B3}" srcOrd="11" destOrd="0" presId="urn:microsoft.com/office/officeart/2005/8/layout/default"/>
    <dgm:cxn modelId="{1467633E-26D2-4E8E-A058-E62FA493273C}" type="presParOf" srcId="{1D994A12-1C5C-4043-9DC4-ACD910E1D617}" destId="{DE51472E-0FA2-429B-89B9-F9569C85869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C0700-C1C9-4FBE-932A-DC730644A4CF}">
      <dsp:nvSpPr>
        <dsp:cNvPr id="0" name=""/>
        <dsp:cNvSpPr/>
      </dsp:nvSpPr>
      <dsp:spPr>
        <a:xfrm>
          <a:off x="0" y="169333"/>
          <a:ext cx="2539999" cy="1524000"/>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Progressive weakness in legs and arms (sometimes initially only in legs).</a:t>
          </a:r>
        </a:p>
      </dsp:txBody>
      <dsp:txXfrm>
        <a:off x="0" y="169333"/>
        <a:ext cx="2539999" cy="1524000"/>
      </dsp:txXfrm>
    </dsp:sp>
    <dsp:sp modelId="{E2C63632-C958-4EC9-BC1D-4A44866066A3}">
      <dsp:nvSpPr>
        <dsp:cNvPr id="0" name=""/>
        <dsp:cNvSpPr/>
      </dsp:nvSpPr>
      <dsp:spPr>
        <a:xfrm>
          <a:off x="2794000" y="169333"/>
          <a:ext cx="2539999" cy="1524000"/>
        </a:xfrm>
        <a:prstGeom prst="rect">
          <a:avLst/>
        </a:prstGeom>
        <a:solidFill>
          <a:schemeClr val="accent2">
            <a:hueOff val="75528"/>
            <a:satOff val="-7999"/>
            <a:lumOff val="-1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Areflexia (or decreased tendon reflexes) in weak limbs.</a:t>
          </a:r>
        </a:p>
      </dsp:txBody>
      <dsp:txXfrm>
        <a:off x="2794000" y="169333"/>
        <a:ext cx="2539999" cy="1524000"/>
      </dsp:txXfrm>
    </dsp:sp>
    <dsp:sp modelId="{A5042682-D73F-4D93-8B08-0047BD2A89FF}">
      <dsp:nvSpPr>
        <dsp:cNvPr id="0" name=""/>
        <dsp:cNvSpPr/>
      </dsp:nvSpPr>
      <dsp:spPr>
        <a:xfrm>
          <a:off x="5587999" y="169333"/>
          <a:ext cx="2539999" cy="1524000"/>
        </a:xfrm>
        <a:prstGeom prst="rect">
          <a:avLst/>
        </a:prstGeom>
        <a:solidFill>
          <a:schemeClr val="accent2">
            <a:hueOff val="151055"/>
            <a:satOff val="-15998"/>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Progressive phase lasts days to 4 weeks (often 2 weeks).</a:t>
          </a:r>
        </a:p>
      </dsp:txBody>
      <dsp:txXfrm>
        <a:off x="5587999" y="169333"/>
        <a:ext cx="2539999" cy="1524000"/>
      </dsp:txXfrm>
    </dsp:sp>
    <dsp:sp modelId="{91CDAF48-942B-4F66-A5A1-2A8B741B1B49}">
      <dsp:nvSpPr>
        <dsp:cNvPr id="0" name=""/>
        <dsp:cNvSpPr/>
      </dsp:nvSpPr>
      <dsp:spPr>
        <a:xfrm>
          <a:off x="0" y="1947333"/>
          <a:ext cx="2539999" cy="1524000"/>
        </a:xfrm>
        <a:prstGeom prst="rect">
          <a:avLst/>
        </a:prstGeom>
        <a:solidFill>
          <a:schemeClr val="accent2">
            <a:hueOff val="226582"/>
            <a:satOff val="-23996"/>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Mild sensory symptoms or signs (not present in acute motor axonal neuropathy).</a:t>
          </a:r>
        </a:p>
      </dsp:txBody>
      <dsp:txXfrm>
        <a:off x="0" y="1947333"/>
        <a:ext cx="2539999" cy="1524000"/>
      </dsp:txXfrm>
    </dsp:sp>
    <dsp:sp modelId="{E8C602C8-DC61-4D18-BB8C-B53D41A9A694}">
      <dsp:nvSpPr>
        <dsp:cNvPr id="0" name=""/>
        <dsp:cNvSpPr/>
      </dsp:nvSpPr>
      <dsp:spPr>
        <a:xfrm>
          <a:off x="2794000" y="1947333"/>
          <a:ext cx="2539999" cy="1524000"/>
        </a:xfrm>
        <a:prstGeom prst="rect">
          <a:avLst/>
        </a:prstGeom>
        <a:solidFill>
          <a:schemeClr val="accent2">
            <a:hueOff val="302110"/>
            <a:satOff val="-3199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Cranial nerve involvement </a:t>
          </a:r>
          <a:r>
            <a:rPr lang="en-US" sz="1900" b="0" i="0" kern="1200" dirty="0"/>
            <a:t>30-40% of cases</a:t>
          </a:r>
          <a:r>
            <a:rPr lang="en-US" sz="1900" kern="1200" dirty="0"/>
            <a:t>, especially bilateral weakness of facial muscles .</a:t>
          </a:r>
        </a:p>
      </dsp:txBody>
      <dsp:txXfrm>
        <a:off x="2794000" y="1947333"/>
        <a:ext cx="2539999" cy="1524000"/>
      </dsp:txXfrm>
    </dsp:sp>
    <dsp:sp modelId="{DFD084CC-10D6-4172-917F-AE8BDAFD58EC}">
      <dsp:nvSpPr>
        <dsp:cNvPr id="0" name=""/>
        <dsp:cNvSpPr/>
      </dsp:nvSpPr>
      <dsp:spPr>
        <a:xfrm>
          <a:off x="5587999" y="1947333"/>
          <a:ext cx="2539999" cy="1524000"/>
        </a:xfrm>
        <a:prstGeom prst="rect">
          <a:avLst/>
        </a:prstGeom>
        <a:solidFill>
          <a:schemeClr val="accent2">
            <a:hueOff val="377637"/>
            <a:satOff val="-39994"/>
            <a:lumOff val="-98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Autonomic dysfunction.</a:t>
          </a:r>
        </a:p>
      </dsp:txBody>
      <dsp:txXfrm>
        <a:off x="5587999" y="1947333"/>
        <a:ext cx="2539999" cy="1524000"/>
      </dsp:txXfrm>
    </dsp:sp>
    <dsp:sp modelId="{DE51472E-0FA2-429B-89B9-F9569C85869E}">
      <dsp:nvSpPr>
        <dsp:cNvPr id="0" name=""/>
        <dsp:cNvSpPr/>
      </dsp:nvSpPr>
      <dsp:spPr>
        <a:xfrm>
          <a:off x="2794000" y="3725333"/>
          <a:ext cx="2539999" cy="1524000"/>
        </a:xfrm>
        <a:prstGeom prst="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Pain (common).</a:t>
          </a:r>
        </a:p>
      </dsp:txBody>
      <dsp:txXfrm>
        <a:off x="2794000" y="3725333"/>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38716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255247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3EA9DF-7A2D-46D8-B2F3-567B3FC170F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625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92365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3EA9DF-7A2D-46D8-B2F3-567B3FC170F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6072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42477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281407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192312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113605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15BFE-6368-426C-A0BA-C7E028BFC983}" type="datetimeFigureOut">
              <a:rPr lang="en-US" smtClean="0"/>
              <a:t>03-Sep-25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159123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194134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15BFE-6368-426C-A0BA-C7E028BFC983}" type="datetimeFigureOut">
              <a:rPr lang="en-US" smtClean="0"/>
              <a:t>03-Sep-25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241097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15BFE-6368-426C-A0BA-C7E028BFC983}" type="datetimeFigureOut">
              <a:rPr lang="en-US" smtClean="0"/>
              <a:t>03-Sep-25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422008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15BFE-6368-426C-A0BA-C7E028BFC983}" type="datetimeFigureOut">
              <a:rPr lang="en-US" smtClean="0"/>
              <a:t>03-Sep-25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365230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196293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15BFE-6368-426C-A0BA-C7E028BFC983}" type="datetimeFigureOut">
              <a:rPr lang="en-US" smtClean="0"/>
              <a:t>03-Sep-25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3EA9DF-7A2D-46D8-B2F3-567B3FC170F0}" type="slidenum">
              <a:rPr lang="en-US" smtClean="0"/>
              <a:t>‹#›</a:t>
            </a:fld>
            <a:endParaRPr lang="en-US"/>
          </a:p>
        </p:txBody>
      </p:sp>
    </p:spTree>
    <p:extLst>
      <p:ext uri="{BB962C8B-B14F-4D97-AF65-F5344CB8AC3E}">
        <p14:creationId xmlns:p14="http://schemas.microsoft.com/office/powerpoint/2010/main" val="428525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A15BFE-6368-426C-A0BA-C7E028BFC983}" type="datetimeFigureOut">
              <a:rPr lang="en-US" smtClean="0"/>
              <a:t>03-Sep-25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3EA9DF-7A2D-46D8-B2F3-567B3FC170F0}" type="slidenum">
              <a:rPr lang="en-US" smtClean="0"/>
              <a:t>‹#›</a:t>
            </a:fld>
            <a:endParaRPr lang="en-US"/>
          </a:p>
        </p:txBody>
      </p:sp>
    </p:spTree>
    <p:extLst>
      <p:ext uri="{BB962C8B-B14F-4D97-AF65-F5344CB8AC3E}">
        <p14:creationId xmlns:p14="http://schemas.microsoft.com/office/powerpoint/2010/main" val="6551163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44FC-F7AD-4EBA-A095-26EA0250F773}"/>
              </a:ext>
            </a:extLst>
          </p:cNvPr>
          <p:cNvSpPr>
            <a:spLocks noGrp="1"/>
          </p:cNvSpPr>
          <p:nvPr>
            <p:ph type="ctrTitle"/>
          </p:nvPr>
        </p:nvSpPr>
        <p:spPr>
          <a:xfrm>
            <a:off x="1524000" y="1292693"/>
            <a:ext cx="9144000" cy="2387600"/>
          </a:xfrm>
        </p:spPr>
        <p:txBody>
          <a:bodyPr/>
          <a:lstStyle/>
          <a:p>
            <a:r>
              <a:rPr lang="en-US" sz="6000" i="0" dirty="0">
                <a:effectLst/>
                <a:latin typeface="Times New Roman" panose="02020603050405020304" pitchFamily="18" charset="0"/>
                <a:cs typeface="Times New Roman" panose="02020603050405020304" pitchFamily="18" charset="0"/>
              </a:rPr>
              <a:t>Guillain-Barre syndrome</a:t>
            </a:r>
            <a:endParaRPr lang="en-US" dirty="0"/>
          </a:p>
        </p:txBody>
      </p:sp>
      <p:sp>
        <p:nvSpPr>
          <p:cNvPr id="3" name="Subtitle 2">
            <a:extLst>
              <a:ext uri="{FF2B5EF4-FFF2-40B4-BE49-F238E27FC236}">
                <a16:creationId xmlns:a16="http://schemas.microsoft.com/office/drawing/2014/main" id="{2294AEA3-F263-4522-A1BF-DF9FFE47FE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6251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C635-A3C3-4EDB-9BE6-E1D86A5FED34}"/>
              </a:ext>
            </a:extLst>
          </p:cNvPr>
          <p:cNvSpPr>
            <a:spLocks noGrp="1"/>
          </p:cNvSpPr>
          <p:nvPr>
            <p:ph type="title"/>
          </p:nvPr>
        </p:nvSpPr>
        <p:spPr>
          <a:xfrm>
            <a:off x="1936376" y="350728"/>
            <a:ext cx="7888941" cy="648878"/>
          </a:xfrm>
        </p:spPr>
        <p:txBody>
          <a:bodyPr/>
          <a:lstStyle/>
          <a:p>
            <a:r>
              <a:rPr lang="en-US" b="1" dirty="0">
                <a:latin typeface="Times New Roman" panose="02020603050405020304" pitchFamily="18" charset="0"/>
                <a:cs typeface="Times New Roman" panose="02020603050405020304" pitchFamily="18" charset="0"/>
              </a:rPr>
              <a:t>pathophysiology</a:t>
            </a:r>
          </a:p>
        </p:txBody>
      </p:sp>
      <p:graphicFrame>
        <p:nvGraphicFramePr>
          <p:cNvPr id="5" name="Table 5">
            <a:extLst>
              <a:ext uri="{FF2B5EF4-FFF2-40B4-BE49-F238E27FC236}">
                <a16:creationId xmlns:a16="http://schemas.microsoft.com/office/drawing/2014/main" id="{89160C70-2596-4A4D-9C28-D7647AF87139}"/>
              </a:ext>
            </a:extLst>
          </p:cNvPr>
          <p:cNvGraphicFramePr>
            <a:graphicFrameLocks noGrp="1"/>
          </p:cNvGraphicFramePr>
          <p:nvPr>
            <p:ph sz="half" idx="1"/>
            <p:extLst>
              <p:ext uri="{D42A27DB-BD31-4B8C-83A1-F6EECF244321}">
                <p14:modId xmlns:p14="http://schemas.microsoft.com/office/powerpoint/2010/main" val="818876141"/>
              </p:ext>
            </p:extLst>
          </p:nvPr>
        </p:nvGraphicFramePr>
        <p:xfrm>
          <a:off x="824753" y="1395154"/>
          <a:ext cx="4751296" cy="4328044"/>
        </p:xfrm>
        <a:graphic>
          <a:graphicData uri="http://schemas.openxmlformats.org/drawingml/2006/table">
            <a:tbl>
              <a:tblPr firstRow="1" bandRow="1">
                <a:tableStyleId>{5C22544A-7EE6-4342-B048-85BDC9FD1C3A}</a:tableStyleId>
              </a:tblPr>
              <a:tblGrid>
                <a:gridCol w="2375648">
                  <a:extLst>
                    <a:ext uri="{9D8B030D-6E8A-4147-A177-3AD203B41FA5}">
                      <a16:colId xmlns:a16="http://schemas.microsoft.com/office/drawing/2014/main" val="3066861082"/>
                    </a:ext>
                  </a:extLst>
                </a:gridCol>
                <a:gridCol w="2375648">
                  <a:extLst>
                    <a:ext uri="{9D8B030D-6E8A-4147-A177-3AD203B41FA5}">
                      <a16:colId xmlns:a16="http://schemas.microsoft.com/office/drawing/2014/main" val="451526124"/>
                    </a:ext>
                  </a:extLst>
                </a:gridCol>
              </a:tblGrid>
              <a:tr h="384715">
                <a:tc>
                  <a:txBody>
                    <a:bodyPr/>
                    <a:lstStyle/>
                    <a:p>
                      <a:r>
                        <a:rPr lang="en-US" dirty="0">
                          <a:latin typeface="Times New Roman" panose="02020603050405020304" pitchFamily="18" charset="0"/>
                          <a:cs typeface="Times New Roman" panose="02020603050405020304" pitchFamily="18" charset="0"/>
                        </a:rPr>
                        <a:t>ANTIBODY </a:t>
                      </a:r>
                    </a:p>
                  </a:txBody>
                  <a:tcPr/>
                </a:tc>
                <a:tc>
                  <a:txBody>
                    <a:bodyPr/>
                    <a:lstStyle/>
                    <a:p>
                      <a:r>
                        <a:rPr lang="en-US" dirty="0">
                          <a:latin typeface="Times New Roman" panose="02020603050405020304" pitchFamily="18" charset="0"/>
                          <a:cs typeface="Times New Roman" panose="02020603050405020304" pitchFamily="18" charset="0"/>
                        </a:rPr>
                        <a:t>TARGET</a:t>
                      </a:r>
                    </a:p>
                  </a:txBody>
                  <a:tcPr/>
                </a:tc>
                <a:extLst>
                  <a:ext uri="{0D108BD9-81ED-4DB2-BD59-A6C34878D82A}">
                    <a16:rowId xmlns:a16="http://schemas.microsoft.com/office/drawing/2014/main" val="174259662"/>
                  </a:ext>
                </a:extLst>
              </a:tr>
              <a:tr h="2115933">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Anti-GD1a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Paranadol</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myelin, nodes of Ranvier, and neuromuscular junction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Chiba et al., 1993; Goodfellow et al., 2005</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0523420"/>
                  </a:ext>
                </a:extLst>
              </a:tr>
              <a:tr h="1827396">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GM1 and GQ1B</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Peripheral nerve or neuromuscular junction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Willison et al., 1997; Greenshields et al., 2009</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3657997"/>
                  </a:ext>
                </a:extLst>
              </a:tr>
            </a:tbl>
          </a:graphicData>
        </a:graphic>
      </p:graphicFrame>
      <p:sp>
        <p:nvSpPr>
          <p:cNvPr id="7" name="TextBox 6">
            <a:extLst>
              <a:ext uri="{FF2B5EF4-FFF2-40B4-BE49-F238E27FC236}">
                <a16:creationId xmlns:a16="http://schemas.microsoft.com/office/drawing/2014/main" id="{66028269-0145-453D-B7AD-A07E1AF805FC}"/>
              </a:ext>
            </a:extLst>
          </p:cNvPr>
          <p:cNvSpPr txBox="1"/>
          <p:nvPr/>
        </p:nvSpPr>
        <p:spPr>
          <a:xfrm>
            <a:off x="6096000" y="5865417"/>
            <a:ext cx="6096000"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Table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Gangliosides antibodies and associated presentation </a:t>
            </a:r>
          </a:p>
        </p:txBody>
      </p:sp>
      <p:graphicFrame>
        <p:nvGraphicFramePr>
          <p:cNvPr id="8" name="Table 4">
            <a:extLst>
              <a:ext uri="{FF2B5EF4-FFF2-40B4-BE49-F238E27FC236}">
                <a16:creationId xmlns:a16="http://schemas.microsoft.com/office/drawing/2014/main" id="{12D6559B-385B-4CBD-AD5C-31C1EA9A4EAB}"/>
              </a:ext>
            </a:extLst>
          </p:cNvPr>
          <p:cNvGraphicFramePr>
            <a:graphicFrameLocks noGrp="1"/>
          </p:cNvGraphicFramePr>
          <p:nvPr>
            <p:ph sz="half" idx="2"/>
            <p:extLst>
              <p:ext uri="{D42A27DB-BD31-4B8C-83A1-F6EECF244321}">
                <p14:modId xmlns:p14="http://schemas.microsoft.com/office/powerpoint/2010/main" val="959832857"/>
              </p:ext>
            </p:extLst>
          </p:nvPr>
        </p:nvGraphicFramePr>
        <p:xfrm>
          <a:off x="6375586" y="1395154"/>
          <a:ext cx="5215778" cy="4328044"/>
        </p:xfrm>
        <a:graphic>
          <a:graphicData uri="http://schemas.openxmlformats.org/drawingml/2006/table">
            <a:tbl>
              <a:tblPr firstRow="1" bandRow="1">
                <a:tableStyleId>{5C22544A-7EE6-4342-B048-85BDC9FD1C3A}</a:tableStyleId>
              </a:tblPr>
              <a:tblGrid>
                <a:gridCol w="2578300">
                  <a:extLst>
                    <a:ext uri="{9D8B030D-6E8A-4147-A177-3AD203B41FA5}">
                      <a16:colId xmlns:a16="http://schemas.microsoft.com/office/drawing/2014/main" val="217274186"/>
                    </a:ext>
                  </a:extLst>
                </a:gridCol>
                <a:gridCol w="2637478">
                  <a:extLst>
                    <a:ext uri="{9D8B030D-6E8A-4147-A177-3AD203B41FA5}">
                      <a16:colId xmlns:a16="http://schemas.microsoft.com/office/drawing/2014/main" val="507691033"/>
                    </a:ext>
                  </a:extLst>
                </a:gridCol>
              </a:tblGrid>
              <a:tr h="7731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ANTIBODY </a:t>
                      </a:r>
                    </a:p>
                  </a:txBody>
                  <a:tcPr/>
                </a:tc>
                <a:tc>
                  <a:txBody>
                    <a:bodyPr/>
                    <a:lstStyle/>
                    <a:p>
                      <a:r>
                        <a:rPr lang="en-US" dirty="0">
                          <a:latin typeface="Times New Roman" panose="02020603050405020304" pitchFamily="18" charset="0"/>
                          <a:cs typeface="Times New Roman" panose="02020603050405020304" pitchFamily="18" charset="0"/>
                        </a:rPr>
                        <a:t>PRESENTATION</a:t>
                      </a:r>
                    </a:p>
                  </a:txBody>
                  <a:tcPr/>
                </a:tc>
                <a:extLst>
                  <a:ext uri="{0D108BD9-81ED-4DB2-BD59-A6C34878D82A}">
                    <a16:rowId xmlns:a16="http://schemas.microsoft.com/office/drawing/2014/main" val="1184532655"/>
                  </a:ext>
                </a:extLst>
              </a:tr>
              <a:tr h="829487">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Anti-GQ1B</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Miller-Fisher syndrome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Chiba et al., 1992</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7090917"/>
                  </a:ext>
                </a:extLst>
              </a:tr>
              <a:tr h="1184981">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Anti-GM1</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axonal motor neuropathy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Gregson et al., 1991</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4520284"/>
                  </a:ext>
                </a:extLst>
              </a:tr>
              <a:tr h="1540476">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Anti-GT1A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pharyngeal-cervical-brachial variant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O'Leary et al., 1996</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4217458"/>
                  </a:ext>
                </a:extLst>
              </a:tr>
            </a:tbl>
          </a:graphicData>
        </a:graphic>
      </p:graphicFrame>
      <p:sp>
        <p:nvSpPr>
          <p:cNvPr id="10" name="TextBox 9">
            <a:extLst>
              <a:ext uri="{FF2B5EF4-FFF2-40B4-BE49-F238E27FC236}">
                <a16:creationId xmlns:a16="http://schemas.microsoft.com/office/drawing/2014/main" id="{51442C89-AC77-4B82-B9F6-E497B623B0BC}"/>
              </a:ext>
            </a:extLst>
          </p:cNvPr>
          <p:cNvSpPr txBox="1"/>
          <p:nvPr/>
        </p:nvSpPr>
        <p:spPr>
          <a:xfrm>
            <a:off x="824753" y="5864259"/>
            <a:ext cx="4491318"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Table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Gangliosides antibodies and target</a:t>
            </a:r>
          </a:p>
        </p:txBody>
      </p:sp>
    </p:spTree>
    <p:extLst>
      <p:ext uri="{BB962C8B-B14F-4D97-AF65-F5344CB8AC3E}">
        <p14:creationId xmlns:p14="http://schemas.microsoft.com/office/powerpoint/2010/main" val="17088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7C099-B882-41CF-B02C-F90C53C9A140}"/>
              </a:ext>
            </a:extLst>
          </p:cNvPr>
          <p:cNvPicPr>
            <a:picLocks noChangeAspect="1"/>
          </p:cNvPicPr>
          <p:nvPr/>
        </p:nvPicPr>
        <p:blipFill>
          <a:blip r:embed="rId2"/>
          <a:stretch>
            <a:fillRect/>
          </a:stretch>
        </p:blipFill>
        <p:spPr>
          <a:xfrm>
            <a:off x="2762276" y="349624"/>
            <a:ext cx="7402554" cy="5004734"/>
          </a:xfrm>
          <a:prstGeom prst="rect">
            <a:avLst/>
          </a:prstGeom>
        </p:spPr>
      </p:pic>
      <p:sp>
        <p:nvSpPr>
          <p:cNvPr id="8" name="TextBox 7">
            <a:extLst>
              <a:ext uri="{FF2B5EF4-FFF2-40B4-BE49-F238E27FC236}">
                <a16:creationId xmlns:a16="http://schemas.microsoft.com/office/drawing/2014/main" id="{138B4325-FFB7-4B6D-B9A6-AC95646471A1}"/>
              </a:ext>
            </a:extLst>
          </p:cNvPr>
          <p:cNvSpPr txBox="1"/>
          <p:nvPr/>
        </p:nvSpPr>
        <p:spPr>
          <a:xfrm>
            <a:off x="1102659" y="5829488"/>
            <a:ext cx="11026587" cy="923330"/>
          </a:xfrm>
          <a:prstGeom prst="rect">
            <a:avLst/>
          </a:prstGeom>
          <a:noFill/>
        </p:spPr>
        <p:txBody>
          <a:bodyPr wrap="square">
            <a:spAutoFit/>
          </a:bodyPr>
          <a:lstStyle/>
          <a:p>
            <a:pPr algn="just"/>
            <a:r>
              <a:rPr lang="en-US" b="1" i="0" dirty="0">
                <a:solidFill>
                  <a:srgbClr val="222222"/>
                </a:solidFill>
                <a:effectLst/>
                <a:latin typeface="Times New Roman" panose="02020603050405020304" pitchFamily="18" charset="0"/>
                <a:cs typeface="Times New Roman" panose="02020603050405020304" pitchFamily="18" charset="0"/>
              </a:rPr>
              <a:t>Figure 9:</a:t>
            </a:r>
            <a:r>
              <a:rPr lang="en-US" b="0" i="0" dirty="0">
                <a:solidFill>
                  <a:srgbClr val="222222"/>
                </a:solidFill>
                <a:effectLst/>
                <a:latin typeface="Times New Roman" panose="02020603050405020304" pitchFamily="18" charset="0"/>
                <a:cs typeface="Times New Roman" panose="02020603050405020304" pitchFamily="18" charset="0"/>
              </a:rPr>
              <a:t> Pathogenesis of post-infectious Guillain-Barré syndrome (</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Rodríguez, et al., 2018</a:t>
            </a:r>
            <a:r>
              <a:rPr lang="en-US" b="0" i="0" dirty="0">
                <a:solidFill>
                  <a:srgbClr val="222222"/>
                </a:solidFill>
                <a:effectLst/>
                <a:latin typeface="Times New Roman" panose="02020603050405020304" pitchFamily="18" charset="0"/>
                <a:cs typeface="Times New Roman" panose="02020603050405020304" pitchFamily="18" charset="0"/>
              </a:rPr>
              <a:t>). GM1, </a:t>
            </a:r>
            <a:r>
              <a:rPr lang="en-US" b="0" i="0" dirty="0" err="1">
                <a:solidFill>
                  <a:srgbClr val="222222"/>
                </a:solidFill>
                <a:effectLst/>
                <a:latin typeface="Times New Roman" panose="02020603050405020304" pitchFamily="18" charset="0"/>
                <a:cs typeface="Times New Roman" panose="02020603050405020304" pitchFamily="18" charset="0"/>
              </a:rPr>
              <a:t>monosialotetrahexosylganglioside</a:t>
            </a:r>
            <a:r>
              <a:rPr lang="en-US" b="0" i="0" dirty="0">
                <a:solidFill>
                  <a:srgbClr val="222222"/>
                </a:solidFill>
                <a:effectLst/>
                <a:latin typeface="Times New Roman" panose="02020603050405020304" pitchFamily="18" charset="0"/>
                <a:cs typeface="Times New Roman" panose="02020603050405020304" pitchFamily="18" charset="0"/>
              </a:rPr>
              <a:t>; LOS, </a:t>
            </a:r>
            <a:r>
              <a:rPr lang="en-US" b="0" i="0" dirty="0" err="1">
                <a:solidFill>
                  <a:srgbClr val="222222"/>
                </a:solidFill>
                <a:effectLst/>
                <a:latin typeface="Times New Roman" panose="02020603050405020304" pitchFamily="18" charset="0"/>
                <a:cs typeface="Times New Roman" panose="02020603050405020304" pitchFamily="18" charset="0"/>
              </a:rPr>
              <a:t>lipooligosacharide</a:t>
            </a:r>
            <a:r>
              <a:rPr lang="en-US" b="0" i="0" dirty="0">
                <a:solidFill>
                  <a:srgbClr val="222222"/>
                </a:solidFill>
                <a:effectLst/>
                <a:latin typeface="Times New Roman" panose="02020603050405020304" pitchFamily="18" charset="0"/>
                <a:cs typeface="Times New Roman" panose="02020603050405020304" pitchFamily="18" charset="0"/>
              </a:rPr>
              <a:t>; Gal-C, </a:t>
            </a:r>
            <a:r>
              <a:rPr lang="en-US" b="0" i="0" dirty="0" err="1">
                <a:solidFill>
                  <a:srgbClr val="222222"/>
                </a:solidFill>
                <a:effectLst/>
                <a:latin typeface="Times New Roman" panose="02020603050405020304" pitchFamily="18" charset="0"/>
                <a:cs typeface="Times New Roman" panose="02020603050405020304" pitchFamily="18" charset="0"/>
              </a:rPr>
              <a:t>Galactocerebroside</a:t>
            </a:r>
            <a:r>
              <a:rPr lang="en-US" b="0" i="0" dirty="0">
                <a:solidFill>
                  <a:srgbClr val="222222"/>
                </a:solidFill>
                <a:effectLst/>
                <a:latin typeface="Times New Roman" panose="02020603050405020304" pitchFamily="18" charset="0"/>
                <a:cs typeface="Times New Roman" panose="02020603050405020304" pitchFamily="18" charset="0"/>
              </a:rPr>
              <a:t>; MAC, membrane-attack complex.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79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DD5E-0AB7-4117-93D2-857303F7F6DC}"/>
              </a:ext>
            </a:extLst>
          </p:cNvPr>
          <p:cNvSpPr>
            <a:spLocks noGrp="1"/>
          </p:cNvSpPr>
          <p:nvPr>
            <p:ph type="title"/>
          </p:nvPr>
        </p:nvSpPr>
        <p:spPr>
          <a:xfrm>
            <a:off x="2294965" y="337240"/>
            <a:ext cx="7377953" cy="729561"/>
          </a:xfrm>
        </p:spPr>
        <p:txBody>
          <a:bodyPr>
            <a:normAutofit fontScale="90000"/>
          </a:bodyPr>
          <a:lstStyle/>
          <a:p>
            <a:r>
              <a:rPr lang="en-US" b="1" dirty="0"/>
              <a:t>Diagnosis</a:t>
            </a:r>
            <a:br>
              <a:rPr lang="en-US" b="1" dirty="0"/>
            </a:br>
            <a:endParaRPr lang="en-US" dirty="0"/>
          </a:p>
        </p:txBody>
      </p:sp>
      <p:sp>
        <p:nvSpPr>
          <p:cNvPr id="3" name="Content Placeholder 2">
            <a:extLst>
              <a:ext uri="{FF2B5EF4-FFF2-40B4-BE49-F238E27FC236}">
                <a16:creationId xmlns:a16="http://schemas.microsoft.com/office/drawing/2014/main" id="{A84EF512-E6CE-4750-BB99-468141909E13}"/>
              </a:ext>
            </a:extLst>
          </p:cNvPr>
          <p:cNvSpPr>
            <a:spLocks noGrp="1"/>
          </p:cNvSpPr>
          <p:nvPr>
            <p:ph idx="1"/>
          </p:nvPr>
        </p:nvSpPr>
        <p:spPr>
          <a:xfrm>
            <a:off x="895023" y="1680883"/>
            <a:ext cx="10401953" cy="4320988"/>
          </a:xfrm>
        </p:spPr>
        <p:txBody>
          <a:bodyPr/>
          <a:lstStyle/>
          <a:p>
            <a:pPr marL="285750" indent="-285750" algn="just">
              <a:spcBef>
                <a:spcPts val="1200"/>
              </a:spcBef>
              <a:spcAft>
                <a:spcPts val="12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Guillain-Barré syndrome is diagnosed by the combination of clinical presentation, Cerebrospinal fluid (CSF), </a:t>
            </a:r>
            <a:r>
              <a:rPr lang="en-US" dirty="0">
                <a:solidFill>
                  <a:schemeClr val="tx1"/>
                </a:solidFill>
                <a:latin typeface="Times New Roman" panose="02020603050405020304" pitchFamily="18" charset="0"/>
                <a:cs typeface="Times New Roman" panose="02020603050405020304" pitchFamily="18" charset="0"/>
              </a:rPr>
              <a:t>e</a:t>
            </a:r>
            <a:r>
              <a:rPr lang="en-US" b="0" i="0" dirty="0">
                <a:solidFill>
                  <a:schemeClr val="tx1"/>
                </a:solidFill>
                <a:effectLst/>
                <a:latin typeface="Times New Roman" panose="02020603050405020304" pitchFamily="18" charset="0"/>
                <a:cs typeface="Times New Roman" panose="02020603050405020304" pitchFamily="18" charset="0"/>
              </a:rPr>
              <a:t>lectromyography and nerve conduction studies.</a:t>
            </a:r>
          </a:p>
          <a:p>
            <a:pPr marL="285750" indent="-285750" algn="just">
              <a:spcBef>
                <a:spcPts val="1200"/>
              </a:spcBef>
              <a:spcAft>
                <a:spcPts val="12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CSF abnormalities are </a:t>
            </a:r>
            <a:r>
              <a:rPr lang="en-US" b="0" i="0" dirty="0" err="1">
                <a:solidFill>
                  <a:schemeClr val="tx1"/>
                </a:solidFill>
                <a:effectLst/>
                <a:latin typeface="Times New Roman" panose="02020603050405020304" pitchFamily="18" charset="0"/>
                <a:cs typeface="Times New Roman" panose="02020603050405020304" pitchFamily="18" charset="0"/>
              </a:rPr>
              <a:t>characterised</a:t>
            </a:r>
            <a:r>
              <a:rPr lang="en-US" b="0" i="0" dirty="0">
                <a:solidFill>
                  <a:schemeClr val="tx1"/>
                </a:solidFill>
                <a:effectLst/>
                <a:latin typeface="Times New Roman" panose="02020603050405020304" pitchFamily="18" charset="0"/>
                <a:cs typeface="Times New Roman" panose="02020603050405020304" pitchFamily="18" charset="0"/>
              </a:rPr>
              <a:t> by increased protein without pleocytosis, which is a non-specific finding, seen in many of the conditions which mimic GBS on imaging and clinically.</a:t>
            </a:r>
          </a:p>
          <a:p>
            <a:pPr marL="285750" indent="-285750" algn="just">
              <a:spcBef>
                <a:spcPts val="1200"/>
              </a:spcBef>
              <a:spcAft>
                <a:spcPts val="12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Nerve conduction abnormalities include slow or blocked nerve conduction, absent or prolonged H-reflexes and/or F-wave latencies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Chanson et al., 2014;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Albertí</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2011</a:t>
            </a:r>
            <a:r>
              <a:rPr lang="en-US" b="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spcBef>
                <a:spcPts val="1200"/>
              </a:spcBef>
              <a:spcAft>
                <a:spcPts val="12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Imaging such as Magnetic resonance imaging (MRI) </a:t>
            </a: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spcBef>
                <a:spcPts val="1200"/>
              </a:spcBef>
              <a:spcAft>
                <a:spcPts val="12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egative inspiratory force (NIF) should be performed on patients with suspected GBS</a:t>
            </a:r>
          </a:p>
          <a:p>
            <a:pPr algn="just">
              <a:spcBef>
                <a:spcPts val="1200"/>
              </a:spcBef>
              <a:spcAft>
                <a:spcPts val="1200"/>
              </a:spcAft>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5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7E52-E338-42A9-BDA2-31FB62CB9F7D}"/>
              </a:ext>
            </a:extLst>
          </p:cNvPr>
          <p:cNvSpPr>
            <a:spLocks noGrp="1"/>
          </p:cNvSpPr>
          <p:nvPr>
            <p:ph type="title"/>
          </p:nvPr>
        </p:nvSpPr>
        <p:spPr>
          <a:xfrm>
            <a:off x="1743635" y="275478"/>
            <a:ext cx="7624482" cy="674781"/>
          </a:xfrm>
        </p:spPr>
        <p:txBody>
          <a:bodyPr>
            <a:normAutofit/>
          </a:bodyPr>
          <a:lstStyle/>
          <a:p>
            <a:r>
              <a:rPr lang="en-US" b="1" dirty="0">
                <a:latin typeface="Times New Roman" panose="02020603050405020304" pitchFamily="18" charset="0"/>
                <a:cs typeface="Times New Roman" panose="02020603050405020304" pitchFamily="18" charset="0"/>
              </a:rPr>
              <a:t>MRI of GBS</a:t>
            </a:r>
            <a:endParaRPr lang="en-US"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3A6B4253-D3A7-4B56-BF62-EEB10BE3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44" y="1201271"/>
            <a:ext cx="4013292" cy="5172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E2ADC6-40E7-4E7E-A262-CBC9DF69A762}"/>
              </a:ext>
            </a:extLst>
          </p:cNvPr>
          <p:cNvSpPr txBox="1"/>
          <p:nvPr/>
        </p:nvSpPr>
        <p:spPr>
          <a:xfrm>
            <a:off x="5776166" y="2426331"/>
            <a:ext cx="6415834" cy="1754326"/>
          </a:xfrm>
          <a:prstGeom prst="rect">
            <a:avLst/>
          </a:prstGeom>
          <a:noFill/>
        </p:spPr>
        <p:txBody>
          <a:bodyPr wrap="squar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Figure 10:</a:t>
            </a:r>
            <a:r>
              <a:rPr lang="en-US" b="0" i="0" dirty="0">
                <a:solidFill>
                  <a:srgbClr val="333333"/>
                </a:solidFill>
                <a:effectLst/>
                <a:latin typeface="Times New Roman" panose="02020603050405020304" pitchFamily="18" charset="0"/>
                <a:cs typeface="Times New Roman" panose="02020603050405020304" pitchFamily="18" charset="0"/>
              </a:rPr>
              <a:t> 39 year-old female with Guillain-Barré syndrome secondary to systemic lupus erythematosus. She presented with progressive bilateral lower extremity weakness. Sagittal TSE T2-weighted MR image demonstrates disc herniation at T12-L1 level (arrow). The herniated disc is seen to cause minimally conus medullaris compression (</a:t>
            </a:r>
            <a:r>
              <a:rPr lang="en-US" sz="1800" dirty="0" err="1">
                <a:solidFill>
                  <a:srgbClr val="505050"/>
                </a:solidFill>
                <a:effectLst/>
                <a:latin typeface="Times New Roman" panose="02020603050405020304" pitchFamily="18" charset="0"/>
                <a:ea typeface="Times New Roman" panose="02020603050405020304" pitchFamily="18" charset="0"/>
                <a:cs typeface="Times New Roman" panose="02020603050405020304" pitchFamily="18" charset="0"/>
              </a:rPr>
              <a:t>Alkan</a:t>
            </a:r>
            <a:r>
              <a:rPr lang="en-US" sz="1800" dirty="0">
                <a:solidFill>
                  <a:srgbClr val="505050"/>
                </a:solidFill>
                <a:effectLst/>
                <a:latin typeface="Times New Roman" panose="02020603050405020304" pitchFamily="18" charset="0"/>
                <a:ea typeface="Times New Roman" panose="02020603050405020304" pitchFamily="18" charset="0"/>
                <a:cs typeface="Times New Roman" panose="02020603050405020304" pitchFamily="18" charset="0"/>
              </a:rPr>
              <a:t> at al., 2009</a:t>
            </a:r>
            <a:r>
              <a:rPr lang="en-US" b="0" i="0" dirty="0">
                <a:solidFill>
                  <a:srgbClr val="333333"/>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48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54FB-4AEE-45D5-9A8F-EEFA61C48BDA}"/>
              </a:ext>
            </a:extLst>
          </p:cNvPr>
          <p:cNvSpPr>
            <a:spLocks noGrp="1"/>
          </p:cNvSpPr>
          <p:nvPr>
            <p:ph type="title"/>
          </p:nvPr>
        </p:nvSpPr>
        <p:spPr>
          <a:xfrm>
            <a:off x="2377772" y="391028"/>
            <a:ext cx="8911687" cy="666808"/>
          </a:xfrm>
        </p:spPr>
        <p:txBody>
          <a:bodyPr/>
          <a:lstStyle/>
          <a:p>
            <a:r>
              <a:rPr lang="en-US" b="1" dirty="0"/>
              <a:t> Treatment </a:t>
            </a:r>
            <a:endParaRPr lang="en-US" dirty="0"/>
          </a:p>
        </p:txBody>
      </p:sp>
      <p:sp>
        <p:nvSpPr>
          <p:cNvPr id="3" name="Content Placeholder 2">
            <a:extLst>
              <a:ext uri="{FF2B5EF4-FFF2-40B4-BE49-F238E27FC236}">
                <a16:creationId xmlns:a16="http://schemas.microsoft.com/office/drawing/2014/main" id="{2E8EB951-69C3-4CAA-BDFD-82F3754901E8}"/>
              </a:ext>
            </a:extLst>
          </p:cNvPr>
          <p:cNvSpPr>
            <a:spLocks noGrp="1"/>
          </p:cNvSpPr>
          <p:nvPr>
            <p:ph idx="1"/>
          </p:nvPr>
        </p:nvSpPr>
        <p:spPr>
          <a:xfrm>
            <a:off x="2033401" y="1434353"/>
            <a:ext cx="8915400" cy="4127246"/>
          </a:xfrm>
        </p:spPr>
        <p:txBody>
          <a:bodyPr/>
          <a:lstStyle/>
          <a:p>
            <a:pPr algn="just">
              <a:spcBef>
                <a:spcPts val="1500"/>
              </a:spcBef>
              <a:spcAft>
                <a:spcPts val="1200"/>
              </a:spcAft>
            </a:pPr>
            <a:r>
              <a:rPr lang="en-US" dirty="0">
                <a:solidFill>
                  <a:schemeClr val="tx1"/>
                </a:solidFill>
                <a:latin typeface="Times New Roman" panose="02020603050405020304" pitchFamily="18" charset="0"/>
                <a:cs typeface="Times New Roman" panose="02020603050405020304" pitchFamily="18" charset="0"/>
              </a:rPr>
              <a:t>Two main treatment types are available, with several factors like socioeconomic factors and patients are to be considered in the treatment of GBS </a:t>
            </a:r>
          </a:p>
          <a:p>
            <a:pPr algn="just">
              <a:spcBef>
                <a:spcPts val="1500"/>
              </a:spcBef>
              <a:spcAft>
                <a:spcPts val="1200"/>
              </a:spcAft>
            </a:pPr>
            <a:r>
              <a:rPr lang="en-US" dirty="0">
                <a:solidFill>
                  <a:schemeClr val="tx1"/>
                </a:solidFill>
                <a:latin typeface="Times New Roman" panose="02020603050405020304" pitchFamily="18" charset="0"/>
                <a:cs typeface="Times New Roman" panose="02020603050405020304" pitchFamily="18" charset="0"/>
              </a:rPr>
              <a:t>Plasma exchange, given as a volume exchanger over five seasons, </a:t>
            </a:r>
            <a:r>
              <a:rPr lang="en-US" b="0" i="0" dirty="0">
                <a:solidFill>
                  <a:schemeClr val="tx1"/>
                </a:solidFill>
                <a:effectLst/>
                <a:latin typeface="Times New Roman" panose="02020603050405020304" pitchFamily="18" charset="0"/>
                <a:cs typeface="Times New Roman" panose="02020603050405020304" pitchFamily="18" charset="0"/>
              </a:rPr>
              <a:t>acts by removing pathogenic antibodies, humoral mediators, and complement proteins involved in the pathogenesis of GBS, </a:t>
            </a:r>
            <a:r>
              <a:rPr lang="en-US" dirty="0">
                <a:solidFill>
                  <a:schemeClr val="tx1"/>
                </a:solidFill>
                <a:latin typeface="Times New Roman" panose="02020603050405020304" pitchFamily="18" charset="0"/>
                <a:cs typeface="Times New Roman" panose="02020603050405020304" pitchFamily="18" charset="0"/>
              </a:rPr>
              <a:t>requires equipment and difficult to perform in children and patients with autonomic cardiovascular instability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Raphaël et al., 2012</a:t>
            </a:r>
            <a:r>
              <a:rPr lang="en-US" dirty="0">
                <a:solidFill>
                  <a:schemeClr val="tx1"/>
                </a:solidFill>
                <a:latin typeface="Times New Roman" panose="02020603050405020304" pitchFamily="18" charset="0"/>
                <a:cs typeface="Times New Roman" panose="02020603050405020304" pitchFamily="18" charset="0"/>
              </a:rPr>
              <a:t>).</a:t>
            </a:r>
          </a:p>
          <a:p>
            <a:pPr algn="just">
              <a:spcBef>
                <a:spcPts val="1500"/>
              </a:spcBef>
              <a:spcAft>
                <a:spcPts val="1200"/>
              </a:spcAft>
            </a:pPr>
            <a:r>
              <a:rPr lang="en-US" dirty="0">
                <a:solidFill>
                  <a:schemeClr val="tx1"/>
                </a:solidFill>
                <a:latin typeface="Times New Roman" panose="02020603050405020304" pitchFamily="18" charset="0"/>
                <a:cs typeface="Times New Roman" panose="02020603050405020304" pitchFamily="18" charset="0"/>
              </a:rPr>
              <a:t>I</a:t>
            </a:r>
            <a:r>
              <a:rPr lang="en-US" b="0" i="0" dirty="0">
                <a:solidFill>
                  <a:schemeClr val="tx1"/>
                </a:solidFill>
                <a:effectLst/>
                <a:latin typeface="Times New Roman" panose="02020603050405020304" pitchFamily="18" charset="0"/>
                <a:cs typeface="Times New Roman" panose="02020603050405020304" pitchFamily="18" charset="0"/>
              </a:rPr>
              <a:t>ntravenous immunoglobulin (IVIG), is given in 2g/kg body weight divided over 5 days, </a:t>
            </a:r>
            <a:r>
              <a:rPr lang="en-US" dirty="0">
                <a:solidFill>
                  <a:schemeClr val="tx1"/>
                </a:solidFill>
                <a:latin typeface="Times New Roman" panose="02020603050405020304" pitchFamily="18" charset="0"/>
                <a:cs typeface="Times New Roman" panose="02020603050405020304" pitchFamily="18" charset="0"/>
              </a:rPr>
              <a:t>acts via </a:t>
            </a:r>
            <a:r>
              <a:rPr lang="en-US" b="0" i="0" dirty="0">
                <a:solidFill>
                  <a:schemeClr val="tx1"/>
                </a:solidFill>
                <a:effectLst/>
                <a:latin typeface="Times New Roman" panose="02020603050405020304" pitchFamily="18" charset="0"/>
                <a:cs typeface="Times New Roman" panose="02020603050405020304" pitchFamily="18" charset="0"/>
              </a:rPr>
              <a:t>immune-modulation and is effective in patients who are unable to walk 10 m unaided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Ortiz-Salas et al., 2016</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81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873C-C74C-40C9-B6A5-4DD55280061C}"/>
              </a:ext>
            </a:extLst>
          </p:cNvPr>
          <p:cNvSpPr>
            <a:spLocks noGrp="1"/>
          </p:cNvSpPr>
          <p:nvPr>
            <p:ph type="title"/>
          </p:nvPr>
        </p:nvSpPr>
        <p:spPr>
          <a:xfrm>
            <a:off x="2592925" y="624110"/>
            <a:ext cx="8911687" cy="747490"/>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D2228C6-10B3-4559-8C56-2081923DDF49}"/>
              </a:ext>
            </a:extLst>
          </p:cNvPr>
          <p:cNvSpPr>
            <a:spLocks noGrp="1"/>
          </p:cNvSpPr>
          <p:nvPr>
            <p:ph idx="1"/>
          </p:nvPr>
        </p:nvSpPr>
        <p:spPr>
          <a:xfrm>
            <a:off x="1524000" y="1905000"/>
            <a:ext cx="9980612" cy="4006222"/>
          </a:xfrm>
        </p:spPr>
        <p:txBody>
          <a:bodyPr>
            <a:normAutofit/>
          </a:bodyPr>
          <a:lstStyle/>
          <a:p>
            <a:pPr algn="just">
              <a:lnSpc>
                <a:spcPct val="150000"/>
              </a:lnSpc>
            </a:pPr>
            <a:r>
              <a:rPr lang="en-US" sz="2000" i="0" dirty="0">
                <a:solidFill>
                  <a:schemeClr val="tx1"/>
                </a:solidFill>
                <a:effectLst/>
                <a:latin typeface="Times New Roman" panose="02020603050405020304" pitchFamily="18" charset="0"/>
                <a:cs typeface="Times New Roman" panose="02020603050405020304" pitchFamily="18" charset="0"/>
              </a:rPr>
              <a:t>Guillain-Barre syndrome (GBS) is a rare auto immune disorder that affects the peripheral nervous system with less than 2 cases per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100,000 people per year. It is mostly preceded by an infection which eventually causes mimicry of gangliosides. It causes pain, symmetric, progressive and ascending paralysis of the extremities. GBS can be treated by either plasma exchange or </a:t>
            </a:r>
            <a:r>
              <a:rPr lang="en-US" sz="2000" dirty="0">
                <a:solidFill>
                  <a:schemeClr val="tx1"/>
                </a:solidFill>
                <a:latin typeface="Times New Roman" panose="02020603050405020304" pitchFamily="18" charset="0"/>
              </a:rPr>
              <a:t>I</a:t>
            </a:r>
            <a:r>
              <a:rPr lang="en-US" sz="2000" b="0" i="0" dirty="0">
                <a:solidFill>
                  <a:schemeClr val="tx1"/>
                </a:solidFill>
                <a:effectLst/>
                <a:latin typeface="Times New Roman" panose="02020603050405020304" pitchFamily="18" charset="0"/>
              </a:rPr>
              <a:t>ntravenous immunoglobulin.</a:t>
            </a:r>
            <a:endParaRPr lang="en-US" sz="2000" dirty="0">
              <a:solidFill>
                <a:schemeClr val="tx1"/>
              </a:solidFill>
            </a:endParaRPr>
          </a:p>
        </p:txBody>
      </p:sp>
    </p:spTree>
    <p:extLst>
      <p:ext uri="{BB962C8B-B14F-4D97-AF65-F5344CB8AC3E}">
        <p14:creationId xmlns:p14="http://schemas.microsoft.com/office/powerpoint/2010/main" val="332983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2B9D-E279-430F-B2E8-668031E14324}"/>
              </a:ext>
            </a:extLst>
          </p:cNvPr>
          <p:cNvSpPr>
            <a:spLocks noGrp="1"/>
          </p:cNvSpPr>
          <p:nvPr>
            <p:ph type="title"/>
          </p:nvPr>
        </p:nvSpPr>
        <p:spPr>
          <a:xfrm>
            <a:off x="1640156" y="73782"/>
            <a:ext cx="8911687" cy="652359"/>
          </a:xfrm>
        </p:spPr>
        <p:txBody>
          <a:bodyPr/>
          <a:lstStyle/>
          <a:p>
            <a:r>
              <a:rPr lang="en-US"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91366CD4-BDED-4B60-BA59-25C456795C9A}"/>
              </a:ext>
            </a:extLst>
          </p:cNvPr>
          <p:cNvSpPr>
            <a:spLocks noGrp="1"/>
          </p:cNvSpPr>
          <p:nvPr>
            <p:ph idx="1"/>
          </p:nvPr>
        </p:nvSpPr>
        <p:spPr>
          <a:xfrm>
            <a:off x="558846" y="1174376"/>
            <a:ext cx="11074306" cy="5943601"/>
          </a:xfrm>
        </p:spPr>
        <p:txBody>
          <a:bodyPr>
            <a:normAutofit fontScale="70000" lnSpcReduction="20000"/>
          </a:bodyPr>
          <a:lstStyle/>
          <a:p>
            <a:pPr marL="0" marR="0" algn="just">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Albertí</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Alentorn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Martínez-</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Yelamos</a:t>
            </a:r>
            <a:r>
              <a:rPr lang="en-US" dirty="0">
                <a:effectLst/>
                <a:latin typeface="Times New Roman" panose="02020603050405020304" pitchFamily="18" charset="0"/>
                <a:ea typeface="Calibri" panose="020F0502020204030204" pitchFamily="34" charset="0"/>
                <a:cs typeface="Times New Roman" panose="02020603050405020304" pitchFamily="18" charset="0"/>
              </a:rPr>
              <a:t>, S., Martínez-Matos, J.A.,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Povedano</a:t>
            </a:r>
            <a:r>
              <a:rPr lang="en-US" dirty="0">
                <a:effectLst/>
                <a:latin typeface="Times New Roman" panose="02020603050405020304" pitchFamily="18" charset="0"/>
                <a:ea typeface="Calibri" panose="020F0502020204030204" pitchFamily="34" charset="0"/>
                <a:cs typeface="Times New Roman" panose="02020603050405020304" pitchFamily="18" charset="0"/>
              </a:rPr>
              <a:t>, M., Montero, 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Casasnovas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C. (2011) Very early electrodiagnostic findings in Guillain-Barré syndrome.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Peripher</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Nerv</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Syst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16(2): pp.136-142. </a:t>
            </a:r>
          </a:p>
          <a:p>
            <a:pPr marL="0" marR="0" algn="just">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 Yildirim, 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Tokmak</a:t>
            </a:r>
            <a:r>
              <a:rPr lang="en-US" dirty="0">
                <a:effectLst/>
                <a:latin typeface="Times New Roman" panose="02020603050405020304" pitchFamily="18" charset="0"/>
                <a:ea typeface="Calibri" panose="020F0502020204030204" pitchFamily="34" charset="0"/>
                <a:cs typeface="Times New Roman" panose="02020603050405020304" pitchFamily="18" charset="0"/>
              </a:rPr>
              <a:t>, N., and Tan, M. (2009) Spinal MRI findings of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guillain-barré</a:t>
            </a:r>
            <a:r>
              <a:rPr lang="en-US" dirty="0">
                <a:effectLst/>
                <a:latin typeface="Times New Roman" panose="02020603050405020304" pitchFamily="18" charset="0"/>
                <a:ea typeface="Calibri" panose="020F0502020204030204" pitchFamily="34" charset="0"/>
                <a:cs typeface="Times New Roman" panose="02020603050405020304" pitchFamily="18" charset="0"/>
              </a:rPr>
              <a:t> syndrome. Journal of radiology case reports, 3(3), 25–28.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Chanson, J.B.,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Echaniz</a:t>
            </a:r>
            <a:r>
              <a:rPr lang="en-US" dirty="0">
                <a:effectLst/>
                <a:latin typeface="Times New Roman" panose="02020603050405020304" pitchFamily="18" charset="0"/>
                <a:ea typeface="Calibri" panose="020F0502020204030204" pitchFamily="34" charset="0"/>
                <a:cs typeface="Times New Roman" panose="02020603050405020304" pitchFamily="18" charset="0"/>
              </a:rPr>
              <a:t>-Laguna, A. (2014) Early electrodiagnostic abnormalities in acute inflammatory demyelinating polyneuropathy: a retrospective study of 58 patients.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Clin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Neurophysiol</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125(9), pp. 1900-1905.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Chiba, A., Kusunoki, S., Obata, 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Machinami</a:t>
            </a:r>
            <a:r>
              <a:rPr lang="en-US" dirty="0">
                <a:effectLst/>
                <a:latin typeface="Times New Roman" panose="02020603050405020304" pitchFamily="18" charset="0"/>
                <a:ea typeface="Calibri" panose="020F0502020204030204" pitchFamily="34" charset="0"/>
                <a:cs typeface="Times New Roman" panose="02020603050405020304" pitchFamily="18" charset="0"/>
              </a:rPr>
              <a:t>, R., Kanazawa, I. (1993) Serum anti-GQ1b IgG antibody is associated with ophthalmoplegia in Miller Fisher syndrome and Guillain-Barré syndrome: clinical and immunohistochemical studies.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Neurology</a:t>
            </a:r>
            <a:r>
              <a:rPr lang="en-US" dirty="0">
                <a:effectLst/>
                <a:latin typeface="Times New Roman" panose="02020603050405020304" pitchFamily="18" charset="0"/>
                <a:ea typeface="Calibri" panose="020F0502020204030204" pitchFamily="34" charset="0"/>
                <a:cs typeface="Times New Roman" panose="02020603050405020304" pitchFamily="18" charset="0"/>
              </a:rPr>
              <a:t>, 43(10), pp. 1911-1917.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Chiba, A., Kusunoki, S., Shimizu, T., Kanazawa, I. (1992) Serum IgG antibody to ganglioside GQ1b is a possible marker of Miller Fisher syndrome.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Ann Neurol</a:t>
            </a:r>
            <a:r>
              <a:rPr lang="en-US" dirty="0">
                <a:effectLst/>
                <a:latin typeface="Times New Roman" panose="02020603050405020304" pitchFamily="18" charset="0"/>
                <a:ea typeface="Calibri" panose="020F0502020204030204" pitchFamily="34" charset="0"/>
                <a:cs typeface="Times New Roman" panose="02020603050405020304" pitchFamily="18" charset="0"/>
              </a:rPr>
              <a:t>. (6), pp. 677-679. </a:t>
            </a:r>
          </a:p>
          <a:p>
            <a:pPr marL="0" marR="0" algn="just">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Godschalk</a:t>
            </a:r>
            <a:r>
              <a:rPr lang="en-US" dirty="0">
                <a:effectLst/>
                <a:latin typeface="Times New Roman" panose="02020603050405020304" pitchFamily="18" charset="0"/>
                <a:ea typeface="Calibri" panose="020F0502020204030204" pitchFamily="34" charset="0"/>
                <a:cs typeface="Times New Roman" panose="02020603050405020304" pitchFamily="18" charset="0"/>
              </a:rPr>
              <a:t>, P. C.,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Heikema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P., Gilbert,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Komagamine</a:t>
            </a:r>
            <a:r>
              <a:rPr lang="en-US" dirty="0">
                <a:effectLst/>
                <a:latin typeface="Times New Roman" panose="02020603050405020304" pitchFamily="18" charset="0"/>
                <a:ea typeface="Calibri" panose="020F0502020204030204" pitchFamily="34" charset="0"/>
                <a:cs typeface="Times New Roman" panose="02020603050405020304" pitchFamily="18" charset="0"/>
              </a:rPr>
              <a:t>, T., Ang, C. W.,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Glerum</a:t>
            </a:r>
            <a:r>
              <a:rPr lang="en-US"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Brochu</a:t>
            </a:r>
            <a:r>
              <a:rPr lang="en-US" dirty="0">
                <a:effectLst/>
                <a:latin typeface="Times New Roman" panose="02020603050405020304" pitchFamily="18" charset="0"/>
                <a:ea typeface="Calibri" panose="020F0502020204030204" pitchFamily="34" charset="0"/>
                <a:cs typeface="Times New Roman" panose="02020603050405020304" pitchFamily="18" charset="0"/>
              </a:rPr>
              <a:t>, D., Li, J., Yuki, N., Jacobs, B. C., van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Belkum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Endtz</a:t>
            </a:r>
            <a:r>
              <a:rPr lang="en-US" dirty="0">
                <a:effectLst/>
                <a:latin typeface="Times New Roman" panose="02020603050405020304" pitchFamily="18" charset="0"/>
                <a:ea typeface="Calibri" panose="020F0502020204030204" pitchFamily="34" charset="0"/>
                <a:cs typeface="Times New Roman" panose="02020603050405020304" pitchFamily="18" charset="0"/>
              </a:rPr>
              <a:t>, H. P. (2004) The crucial role of Campylobacter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jejuni</a:t>
            </a:r>
            <a:r>
              <a:rPr lang="en-US" dirty="0">
                <a:effectLst/>
                <a:latin typeface="Times New Roman" panose="02020603050405020304" pitchFamily="18" charset="0"/>
                <a:ea typeface="Calibri" panose="020F0502020204030204" pitchFamily="34" charset="0"/>
                <a:cs typeface="Times New Roman" panose="02020603050405020304" pitchFamily="18" charset="0"/>
              </a:rPr>
              <a:t> genes in anti-ganglioside antibody induction in Guillain-Barre syndrome. The Journal of clinical investigation, 114(11), pp. 1659–1665.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Goodfellow, J.A., Bowes, T., Sheikh, 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Odaka</a:t>
            </a:r>
            <a:r>
              <a:rPr lang="en-US" dirty="0">
                <a:effectLst/>
                <a:latin typeface="Times New Roman" panose="02020603050405020304" pitchFamily="18" charset="0"/>
                <a:ea typeface="Calibri" panose="020F0502020204030204" pitchFamily="34" charset="0"/>
                <a:cs typeface="Times New Roman" panose="02020603050405020304" pitchFamily="18" charset="0"/>
              </a:rPr>
              <a:t>, M., Halstead, S.K., Humphreys, P.D., Wagner, E.R., Yuki, N., Furukawa, K., Furukawa, 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Plomp</a:t>
            </a:r>
            <a:r>
              <a:rPr lang="en-US" dirty="0">
                <a:effectLst/>
                <a:latin typeface="Times New Roman" panose="02020603050405020304" pitchFamily="18" charset="0"/>
                <a:ea typeface="Calibri" panose="020F0502020204030204" pitchFamily="34" charset="0"/>
                <a:cs typeface="Times New Roman" panose="02020603050405020304" pitchFamily="18" charset="0"/>
              </a:rPr>
              <a:t>, J.J., Willison, H.J. (2005) Overexpression of GD1a ganglioside sensitizes motor nerve terminals to anti-GD1a antibody-mediated injury in a model of acute motor axonal neuropathy.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Neurosci</a:t>
            </a:r>
            <a:r>
              <a:rPr lang="en-US" dirty="0">
                <a:effectLst/>
                <a:latin typeface="Times New Roman" panose="02020603050405020304" pitchFamily="18" charset="0"/>
                <a:ea typeface="Calibri" panose="020F0502020204030204" pitchFamily="34" charset="0"/>
                <a:cs typeface="Times New Roman" panose="02020603050405020304" pitchFamily="18" charset="0"/>
              </a:rPr>
              <a:t>, 25(7), pp. 1620-1628.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Greenshields, K.N., Halstead, S.K.,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Zitman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F.M., Rinaldi, S., Brennan, K.M., O'Leary, C., Chamberlain, L.H., Easton, A., Roxburgh, 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Pediani</a:t>
            </a:r>
            <a:r>
              <a:rPr lang="en-US" dirty="0">
                <a:effectLst/>
                <a:latin typeface="Times New Roman" panose="02020603050405020304" pitchFamily="18" charset="0"/>
                <a:ea typeface="Calibri" panose="020F0502020204030204" pitchFamily="34" charset="0"/>
                <a:cs typeface="Times New Roman" panose="02020603050405020304" pitchFamily="18" charset="0"/>
              </a:rPr>
              <a:t>, J., Furukawa, K., Furukawa, K., Goodyear, C.S.,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Plomp</a:t>
            </a:r>
            <a:r>
              <a:rPr lang="en-US" dirty="0">
                <a:effectLst/>
                <a:latin typeface="Times New Roman" panose="02020603050405020304" pitchFamily="18" charset="0"/>
                <a:ea typeface="Calibri" panose="020F0502020204030204" pitchFamily="34" charset="0"/>
                <a:cs typeface="Times New Roman" panose="02020603050405020304" pitchFamily="18" charset="0"/>
              </a:rPr>
              <a:t>, J.J., Willison, H.J. (2009) The neuropathic potential of anti-GM1 autoantibodies is regulated by the local glycolipid environment in mice.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 Clin Invest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119(3), pp. 595-610.</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Gregson, N.A., Jones, D., Thomas, P.K., Willison, H.J. (1991) Acute motor neuropathy with antibodies to GM1 ganglioside.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J Neurol.</a:t>
            </a:r>
            <a:r>
              <a:rPr lang="en-US" dirty="0">
                <a:effectLst/>
                <a:latin typeface="Times New Roman" panose="02020603050405020304" pitchFamily="18" charset="0"/>
                <a:ea typeface="Calibri" panose="020F0502020204030204" pitchFamily="34" charset="0"/>
                <a:cs typeface="Times New Roman" panose="02020603050405020304" pitchFamily="18" charset="0"/>
              </a:rPr>
              <a:t> 238(8), pp. 447-451.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Hugh, J. W., Bart, C. J., and Pieter, A. v. (2016) Guillain-Barré syndrome. The Lancet, 388(10045), pp. 717-727.</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Jackson, B. 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Zegarra</a:t>
            </a:r>
            <a:r>
              <a:rPr lang="en-US" dirty="0">
                <a:effectLst/>
                <a:latin typeface="Times New Roman" panose="02020603050405020304" pitchFamily="18" charset="0"/>
                <a:ea typeface="Calibri" panose="020F0502020204030204" pitchFamily="34" charset="0"/>
                <a:cs typeface="Times New Roman" panose="02020603050405020304" pitchFamily="18" charset="0"/>
              </a:rPr>
              <a:t>, J. A., López-</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Gatell</a:t>
            </a:r>
            <a:r>
              <a:rPr lang="en-US" dirty="0">
                <a:effectLst/>
                <a:latin typeface="Times New Roman" panose="02020603050405020304" pitchFamily="18" charset="0"/>
                <a:ea typeface="Calibri" panose="020F0502020204030204" pitchFamily="34" charset="0"/>
                <a:cs typeface="Times New Roman" panose="02020603050405020304" pitchFamily="18" charset="0"/>
              </a:rPr>
              <a:t>, 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Sejvar</a:t>
            </a:r>
            <a:r>
              <a:rPr lang="en-US"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Arzate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F., Waterman,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Núñez</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S., López, B., Weiss, J., Cruz, R. Q., Murrieta, D. Y., Luna-</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Gierke</a:t>
            </a:r>
            <a:r>
              <a:rPr lang="en-US" dirty="0">
                <a:effectLst/>
                <a:latin typeface="Times New Roman" panose="02020603050405020304" pitchFamily="18" charset="0"/>
                <a:ea typeface="Calibri" panose="020F0502020204030204" pitchFamily="34" charset="0"/>
                <a:cs typeface="Times New Roman" panose="02020603050405020304" pitchFamily="18" charset="0"/>
              </a:rPr>
              <a:t>, R., Heiman, K., Vieira, A. R., Fitzgerald, C., Kwan, P.,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Zárate-Bermúdez</a:t>
            </a:r>
            <a:r>
              <a:rPr lang="en-US"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Talkington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D., Hill, V. R., Mahon, B., and GBS Outbreak Investigation Team (2014) Binational outbreak of Guillain-Barré syndrome associated with Campylobacter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jejuni</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infection, Mexico and USA, 2011. Epidemiology and infection, 142(5), pp. 1089–1099.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81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6E8C0-6DF6-4AAD-8719-4AF8CB370F0F}"/>
              </a:ext>
            </a:extLst>
          </p:cNvPr>
          <p:cNvSpPr>
            <a:spLocks noGrp="1"/>
          </p:cNvSpPr>
          <p:nvPr>
            <p:ph idx="1"/>
          </p:nvPr>
        </p:nvSpPr>
        <p:spPr>
          <a:xfrm>
            <a:off x="621600" y="869576"/>
            <a:ext cx="10948800" cy="5585012"/>
          </a:xfrm>
        </p:spPr>
        <p:txBody>
          <a:bodyPr>
            <a:normAutofit fontScale="77500" lnSpcReduction="20000"/>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Landry, J. (1859). "Note sur la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paralysie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ascendante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aiguë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Gazette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Hebdomadaire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Médecine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Chirurgie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pp.  472–474, 486–488. </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O'Leary, C.P., Veitch, J., Durward, W.F., Thomas, A.M., Rees, J.H., Willison, H.J. (1996) Acute oropharyngeal palsy is associated with antibodies to GQ1b and GT1a gangliosides.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 Neurol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Neurosurg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Psychiatry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61(6): pp. 649-651. </a:t>
            </a:r>
          </a:p>
          <a:p>
            <a:pPr marL="0" marR="0" algn="just">
              <a:lnSpc>
                <a:spcPct val="107000"/>
              </a:lnSpc>
              <a:spcBef>
                <a:spcPts val="0"/>
              </a:spcBef>
              <a:spcAft>
                <a:spcPts val="800"/>
              </a:spcAft>
            </a:pP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Ortiz-Salas, P., Velez-Van-</a:t>
            </a:r>
            <a:r>
              <a:rPr lang="en-US"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Meerbeke</a:t>
            </a: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Galvis</a:t>
            </a: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-Gomez, C.A., Rodriguez, Q.J.H. (2016) Human Immunoglobulin Versus Plasmapheresis in Guillain-Barre Syndrome and Myasthenia Gravis: A Meta-Analysis</a:t>
            </a:r>
            <a:r>
              <a:rPr lang="en-US" sz="1800" i="1"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J Clin </a:t>
            </a:r>
            <a:r>
              <a:rPr lang="en-US" sz="1800" i="1"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Neuromuscul</a:t>
            </a:r>
            <a:r>
              <a:rPr lang="en-US" sz="1800" i="1"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Dis</a:t>
            </a: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18(1), pp. 1-11.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Raphaël, J.C., </a:t>
            </a:r>
            <a:r>
              <a:rPr lang="en-US"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Chevret</a:t>
            </a: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S., Hughes, R.A., </a:t>
            </a:r>
            <a:r>
              <a:rPr lang="en-US" sz="1800" dirty="0" err="1">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Annane</a:t>
            </a:r>
            <a:r>
              <a:rPr lang="en-US" sz="1800" dirty="0">
                <a:solidFill>
                  <a:srgbClr val="303030"/>
                </a:solidFill>
                <a:effectLst/>
                <a:latin typeface="Times New Roman" panose="02020603050405020304" pitchFamily="18" charset="0"/>
                <a:ea typeface="Calibri" panose="020F0502020204030204" pitchFamily="34" charset="0"/>
                <a:cs typeface="Times New Roman" panose="02020603050405020304" pitchFamily="18" charset="0"/>
              </a:rPr>
              <a:t>, D. (2012) Plasma exchange for Guillain-Barré syndrome.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Cochrane Database Syst Rev. 11;(7):CD001798.</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Rodríguez, Y., Rojas, M., Pacheco, Y., Acosta-</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Ampudia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Ramírez-Santana, C., Monsalve, D. M., Gershwin, M. E., and Anaya, J. M. (2018) Guillain-Barré syndrome, transverse myelitis and infectious diseases. Cellular &amp; molecular immunology, 15(6), pp. 547–562. </a:t>
            </a:r>
          </a:p>
          <a:p>
            <a:pPr marL="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Sejvar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J.J., Baughman, A.L., Wise, M., Morgan, O.W. (2011). "Population incidence of Guillain-Barré syndrome: a systematic review and meta-analysis". Neuroepidemiology. 36 (2): pp. 123–133.</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den Berg,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Walgaard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Drenthen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Fokke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Jacobs, B. C., and 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Doorn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A. (2014) Guillain-Barré syndrome: pathogenesis, diagnosis, treatment and prognosis. Nature reviews. Neurology, 10(8), pp. 469–482. </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Meché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G., 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Doorn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Meulstee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Jennekens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G., and GBS-consensus group of the Dutch Neuromuscular Research Support Centre (2001). Diagnostic and classification criteria for the Guillain-Barré syndrome. European neurology, 45(3), pp.133–139. </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Doorn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A., Ruts, L., and Jacobs, B. C. (2008). Clinical features, pathogenesis, and treatment of Guillain-Barré syndrome. The Lancet. Neurology, 7(10), pp. 939–950. https://doi.org/10.1016/S1474-4422(08)70215-1</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Willison, H.J., O'Hanlon, G., Paterson, G., O'Leary, C.P., Veitch, J., Wilson, G., Roberts, M., Tang, T., Vincent, A. (1997) Mechanisms of action of anti-GM1 and anti-GQ1b ganglioside antibodies in Guillain-Barré syndrome.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 Infect Dis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176 Suppl 2, S144-9. </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Yuki, N. (2007) Ganglioside mimicry and peripheral nerve disease. Muscle Nerve, 35: pp. 691–711.</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Yuki, N., and Hartung, H.P. (2012). "Guillain-Barré syndrome". The New England Journal of Medicine. 366 (24): pp. 2294–2304.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61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8946-C97A-44B6-A2D3-ECC25BD40EAC}"/>
              </a:ext>
            </a:extLst>
          </p:cNvPr>
          <p:cNvSpPr>
            <a:spLocks noGrp="1"/>
          </p:cNvSpPr>
          <p:nvPr>
            <p:ph type="title"/>
          </p:nvPr>
        </p:nvSpPr>
        <p:spPr>
          <a:xfrm>
            <a:off x="2234336" y="590962"/>
            <a:ext cx="8911687" cy="711631"/>
          </a:xfrm>
        </p:spPr>
        <p:txBody>
          <a:bodyPr/>
          <a:lstStyle/>
          <a:p>
            <a:r>
              <a:rPr lang="en-US" b="1" dirty="0">
                <a:latin typeface="Times New Roman" panose="02020603050405020304" pitchFamily="18" charset="0"/>
                <a:cs typeface="Times New Roman" panose="02020603050405020304" pitchFamily="18" charset="0"/>
              </a:rPr>
              <a:t>Outline </a:t>
            </a:r>
          </a:p>
        </p:txBody>
      </p:sp>
      <p:sp>
        <p:nvSpPr>
          <p:cNvPr id="3" name="Content Placeholder 2">
            <a:extLst>
              <a:ext uri="{FF2B5EF4-FFF2-40B4-BE49-F238E27FC236}">
                <a16:creationId xmlns:a16="http://schemas.microsoft.com/office/drawing/2014/main" id="{74F66EED-AA8E-4E82-918E-B10DEFCB4833}"/>
              </a:ext>
            </a:extLst>
          </p:cNvPr>
          <p:cNvSpPr>
            <a:spLocks noGrp="1"/>
          </p:cNvSpPr>
          <p:nvPr>
            <p:ph idx="1"/>
          </p:nvPr>
        </p:nvSpPr>
        <p:spPr>
          <a:xfrm>
            <a:off x="2234336" y="1783976"/>
            <a:ext cx="8915400" cy="377762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Background</a:t>
            </a:r>
          </a:p>
          <a:p>
            <a:r>
              <a:rPr lang="en-US" dirty="0">
                <a:solidFill>
                  <a:schemeClr val="tx1"/>
                </a:solidFill>
                <a:latin typeface="Times New Roman" panose="02020603050405020304" pitchFamily="18" charset="0"/>
                <a:cs typeface="Times New Roman" panose="02020603050405020304" pitchFamily="18" charset="0"/>
              </a:rPr>
              <a:t>Epidemiology</a:t>
            </a:r>
          </a:p>
          <a:p>
            <a:r>
              <a:rPr lang="en-US" dirty="0">
                <a:solidFill>
                  <a:schemeClr val="tx1"/>
                </a:solidFill>
                <a:latin typeface="Times New Roman" panose="02020603050405020304" pitchFamily="18" charset="0"/>
                <a:cs typeface="Times New Roman" panose="02020603050405020304" pitchFamily="18" charset="0"/>
              </a:rPr>
              <a:t>Classification </a:t>
            </a:r>
          </a:p>
          <a:p>
            <a:r>
              <a:rPr lang="en-US" dirty="0">
                <a:solidFill>
                  <a:schemeClr val="tx1"/>
                </a:solidFill>
                <a:latin typeface="Times New Roman" panose="02020603050405020304" pitchFamily="18" charset="0"/>
                <a:cs typeface="Times New Roman" panose="02020603050405020304" pitchFamily="18" charset="0"/>
              </a:rPr>
              <a:t>Signs and symptoms</a:t>
            </a:r>
          </a:p>
          <a:p>
            <a:r>
              <a:rPr lang="en-US" dirty="0">
                <a:solidFill>
                  <a:schemeClr val="tx1"/>
                </a:solidFill>
                <a:latin typeface="Times New Roman" panose="02020603050405020304" pitchFamily="18" charset="0"/>
                <a:cs typeface="Times New Roman" panose="02020603050405020304" pitchFamily="18" charset="0"/>
              </a:rPr>
              <a:t>Pathophysiology</a:t>
            </a:r>
          </a:p>
          <a:p>
            <a:r>
              <a:rPr lang="en-US" dirty="0">
                <a:solidFill>
                  <a:schemeClr val="tx1"/>
                </a:solidFill>
                <a:latin typeface="Times New Roman" panose="02020603050405020304" pitchFamily="18" charset="0"/>
                <a:cs typeface="Times New Roman" panose="02020603050405020304" pitchFamily="18" charset="0"/>
              </a:rPr>
              <a:t>Diagnosis </a:t>
            </a:r>
          </a:p>
          <a:p>
            <a:r>
              <a:rPr lang="en-US" dirty="0">
                <a:solidFill>
                  <a:schemeClr val="tx1"/>
                </a:solidFill>
                <a:latin typeface="Times New Roman" panose="02020603050405020304" pitchFamily="18" charset="0"/>
                <a:cs typeface="Times New Roman" panose="02020603050405020304" pitchFamily="18" charset="0"/>
              </a:rPr>
              <a:t>Treatment </a:t>
            </a:r>
          </a:p>
          <a:p>
            <a:r>
              <a:rPr lang="en-US"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References </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15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B334-21D9-4319-85E2-3983D4804635}"/>
              </a:ext>
            </a:extLst>
          </p:cNvPr>
          <p:cNvSpPr>
            <a:spLocks noGrp="1"/>
          </p:cNvSpPr>
          <p:nvPr>
            <p:ph type="title"/>
          </p:nvPr>
        </p:nvSpPr>
        <p:spPr>
          <a:xfrm>
            <a:off x="705316" y="153708"/>
            <a:ext cx="5605836" cy="561044"/>
          </a:xfrm>
        </p:spPr>
        <p:txBody>
          <a:bodyPr>
            <a:noAutofit/>
          </a:bodyPr>
          <a:lstStyle/>
          <a:p>
            <a:r>
              <a:rPr lang="en-US" sz="3600" b="1" dirty="0">
                <a:latin typeface="Times New Roman" panose="02020603050405020304" pitchFamily="18" charset="0"/>
                <a:cs typeface="Times New Roman" panose="02020603050405020304" pitchFamily="18" charset="0"/>
              </a:rPr>
              <a:t>Background</a:t>
            </a:r>
            <a:r>
              <a:rPr lang="en-US" sz="3600" b="1" dirty="0"/>
              <a:t> </a:t>
            </a:r>
          </a:p>
        </p:txBody>
      </p:sp>
      <p:sp>
        <p:nvSpPr>
          <p:cNvPr id="3" name="Picture Placeholder 2">
            <a:extLst>
              <a:ext uri="{FF2B5EF4-FFF2-40B4-BE49-F238E27FC236}">
                <a16:creationId xmlns:a16="http://schemas.microsoft.com/office/drawing/2014/main" id="{E6200CF1-F98F-432C-BBC4-7B471864BCEF}"/>
              </a:ext>
            </a:extLst>
          </p:cNvPr>
          <p:cNvSpPr>
            <a:spLocks noGrp="1"/>
          </p:cNvSpPr>
          <p:nvPr>
            <p:ph type="pic" idx="1"/>
          </p:nvPr>
        </p:nvSpPr>
        <p:spPr>
          <a:xfrm>
            <a:off x="6311152" y="987425"/>
            <a:ext cx="5044235" cy="4873625"/>
          </a:xfrm>
        </p:spPr>
      </p:sp>
      <p:sp>
        <p:nvSpPr>
          <p:cNvPr id="4" name="Text Placeholder 3">
            <a:extLst>
              <a:ext uri="{FF2B5EF4-FFF2-40B4-BE49-F238E27FC236}">
                <a16:creationId xmlns:a16="http://schemas.microsoft.com/office/drawing/2014/main" id="{6C2C197D-09AD-47F4-BE64-CB49CDA8E2F4}"/>
              </a:ext>
            </a:extLst>
          </p:cNvPr>
          <p:cNvSpPr>
            <a:spLocks noGrp="1"/>
          </p:cNvSpPr>
          <p:nvPr>
            <p:ph type="body" sz="half" idx="2"/>
          </p:nvPr>
        </p:nvSpPr>
        <p:spPr>
          <a:xfrm>
            <a:off x="621553" y="831294"/>
            <a:ext cx="5127999" cy="5713630"/>
          </a:xfrm>
        </p:spPr>
        <p:txBody>
          <a:bodyPr>
            <a:normAutofit/>
          </a:bodyPr>
          <a:lstStyle/>
          <a:p>
            <a:pPr marL="285750" indent="-285750" algn="just">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Guillain-Barre syndrome (GBS) is a rare disorder resulting from a damage to the peripheral nervous system by the immune system.</a:t>
            </a:r>
            <a:endParaRPr lang="en-US" sz="1800"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condition was first described in 1859 by Jean-Baptiste Octave Landry a French physician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Landry, 1859</a:t>
            </a:r>
            <a:r>
              <a:rPr lang="en-US" sz="1800" b="0" i="0" dirty="0">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1916, two French neurologists, which GBS was named after, </a:t>
            </a:r>
            <a:r>
              <a:rPr lang="en-US" sz="1800" b="0" i="0" u="none" strike="noStrike" dirty="0">
                <a:effectLst/>
                <a:latin typeface="Times New Roman" panose="02020603050405020304" pitchFamily="18" charset="0"/>
                <a:cs typeface="Times New Roman" panose="02020603050405020304" pitchFamily="18" charset="0"/>
              </a:rPr>
              <a:t>Georges Guillain</a:t>
            </a:r>
            <a:r>
              <a:rPr lang="en-US" sz="1800" b="0" i="0" dirty="0">
                <a:effectLst/>
                <a:latin typeface="Times New Roman" panose="02020603050405020304" pitchFamily="18" charset="0"/>
                <a:cs typeface="Times New Roman" panose="02020603050405020304" pitchFamily="18" charset="0"/>
              </a:rPr>
              <a:t> and </a:t>
            </a:r>
            <a:r>
              <a:rPr lang="en-US" sz="1800" b="0" i="0" u="none" strike="noStrike" dirty="0">
                <a:effectLst/>
                <a:latin typeface="Times New Roman" panose="02020603050405020304" pitchFamily="18" charset="0"/>
                <a:cs typeface="Times New Roman" panose="02020603050405020304" pitchFamily="18" charset="0"/>
              </a:rPr>
              <a:t>Jean Alexandre Barré with a French </a:t>
            </a:r>
            <a:r>
              <a:rPr lang="en-US" sz="1800" b="0" i="0" dirty="0">
                <a:effectLst/>
                <a:latin typeface="Times New Roman" panose="02020603050405020304" pitchFamily="18" charset="0"/>
                <a:cs typeface="Times New Roman" panose="02020603050405020304" pitchFamily="18" charset="0"/>
              </a:rPr>
              <a:t>physician </a:t>
            </a:r>
            <a:r>
              <a:rPr lang="en-US" sz="1800" b="0" i="0" u="none" strike="noStrike" dirty="0">
                <a:effectLst/>
                <a:latin typeface="Times New Roman" panose="02020603050405020304" pitchFamily="18" charset="0"/>
                <a:cs typeface="Times New Roman" panose="02020603050405020304" pitchFamily="18" charset="0"/>
              </a:rPr>
              <a:t>André </a:t>
            </a:r>
            <a:r>
              <a:rPr lang="en-US" sz="1800" b="0" i="0" u="none" strike="noStrike" dirty="0" err="1">
                <a:effectLst/>
                <a:latin typeface="Times New Roman" panose="02020603050405020304" pitchFamily="18" charset="0"/>
                <a:cs typeface="Times New Roman" panose="02020603050405020304" pitchFamily="18" charset="0"/>
              </a:rPr>
              <a:t>Strohl</a:t>
            </a:r>
            <a:r>
              <a:rPr lang="en-US" sz="1800" b="0" i="0" u="none" strike="noStrike" dirty="0">
                <a:effectLst/>
                <a:latin typeface="Times New Roman" panose="02020603050405020304" pitchFamily="18" charset="0"/>
                <a:cs typeface="Times New Roman" panose="02020603050405020304" pitchFamily="18" charset="0"/>
              </a:rPr>
              <a:t> diagnosed two soldiers and described the main diagnostic abnormalities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Doorn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2008</a:t>
            </a:r>
            <a:r>
              <a:rPr lang="en-US" sz="1800" b="0" i="0" u="none" strike="noStrike" dirty="0">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 infection or other immune stimulation that induces an aberrant autoimmune response targeting peripheral nerves and their spinal roots precedes GBS.</a:t>
            </a:r>
          </a:p>
        </p:txBody>
      </p:sp>
      <p:pic>
        <p:nvPicPr>
          <p:cNvPr id="2050" name="Picture 2" descr="Treatment of Guillain-Barre syndrome! - By Dr. Radhika A (Md) | Lybrate">
            <a:extLst>
              <a:ext uri="{FF2B5EF4-FFF2-40B4-BE49-F238E27FC236}">
                <a16:creationId xmlns:a16="http://schemas.microsoft.com/office/drawing/2014/main" id="{E1F6EBD6-FE46-4EAF-91F3-905635B75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221" y="715996"/>
            <a:ext cx="5101191" cy="46807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3C97DC-7F3B-4103-94E7-D1BA244D95A0}"/>
              </a:ext>
            </a:extLst>
          </p:cNvPr>
          <p:cNvSpPr txBox="1"/>
          <p:nvPr/>
        </p:nvSpPr>
        <p:spPr>
          <a:xfrm>
            <a:off x="6203577" y="6025248"/>
            <a:ext cx="6096000"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Guillain-Barré syndrome (copyright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lybrate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9613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ure thumbnail gr1">
            <a:extLst>
              <a:ext uri="{FF2B5EF4-FFF2-40B4-BE49-F238E27FC236}">
                <a16:creationId xmlns:a16="http://schemas.microsoft.com/office/drawing/2014/main" id="{2F8F678A-D153-44E8-BDE7-DA51C6EE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89" y="1521199"/>
            <a:ext cx="5281252" cy="381560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5">
            <a:extLst>
              <a:ext uri="{FF2B5EF4-FFF2-40B4-BE49-F238E27FC236}">
                <a16:creationId xmlns:a16="http://schemas.microsoft.com/office/drawing/2014/main" id="{0981A0F5-F5E0-4DD5-8E88-22A4CF9186B0}"/>
              </a:ext>
            </a:extLst>
          </p:cNvPr>
          <p:cNvPicPr>
            <a:picLocks noChangeAspect="1"/>
          </p:cNvPicPr>
          <p:nvPr/>
        </p:nvPicPr>
        <p:blipFill>
          <a:blip r:embed="rId3"/>
          <a:stretch>
            <a:fillRect/>
          </a:stretch>
        </p:blipFill>
        <p:spPr>
          <a:xfrm>
            <a:off x="6374561" y="1521199"/>
            <a:ext cx="5147435" cy="4192799"/>
          </a:xfrm>
          <a:prstGeom prst="rect">
            <a:avLst/>
          </a:prstGeom>
        </p:spPr>
      </p:pic>
      <p:sp>
        <p:nvSpPr>
          <p:cNvPr id="6" name="TextBox 5">
            <a:extLst>
              <a:ext uri="{FF2B5EF4-FFF2-40B4-BE49-F238E27FC236}">
                <a16:creationId xmlns:a16="http://schemas.microsoft.com/office/drawing/2014/main" id="{5A7B9FB3-E894-45E3-BAF6-BA1BD8C3CEE3}"/>
              </a:ext>
            </a:extLst>
          </p:cNvPr>
          <p:cNvSpPr txBox="1"/>
          <p:nvPr/>
        </p:nvSpPr>
        <p:spPr>
          <a:xfrm>
            <a:off x="6443930" y="5971173"/>
            <a:ext cx="6096000"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copyright MASS4D</a:t>
            </a:r>
          </a:p>
        </p:txBody>
      </p:sp>
      <p:sp>
        <p:nvSpPr>
          <p:cNvPr id="7" name="TextBox 6">
            <a:extLst>
              <a:ext uri="{FF2B5EF4-FFF2-40B4-BE49-F238E27FC236}">
                <a16:creationId xmlns:a16="http://schemas.microsoft.com/office/drawing/2014/main" id="{FED47A2D-E45C-4C36-8A9E-E545920787AE}"/>
              </a:ext>
            </a:extLst>
          </p:cNvPr>
          <p:cNvSpPr txBox="1"/>
          <p:nvPr/>
        </p:nvSpPr>
        <p:spPr>
          <a:xfrm>
            <a:off x="347930" y="5781365"/>
            <a:ext cx="6096000" cy="67191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b="1" dirty="0">
                <a:latin typeface="Times New Roman" panose="02020603050405020304" pitchFamily="18" charset="0"/>
                <a:ea typeface="Calibri" panose="020F0502020204030204" pitchFamily="34" charset="0"/>
                <a:cs typeface="Times New Roman" panose="02020603050405020304" pitchFamily="18" charset="0"/>
              </a:rPr>
              <a:t>2</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Guillain-Barré syndrome time course (Hugh et al., 2016)</a:t>
            </a:r>
          </a:p>
        </p:txBody>
      </p:sp>
    </p:spTree>
    <p:extLst>
      <p:ext uri="{BB962C8B-B14F-4D97-AF65-F5344CB8AC3E}">
        <p14:creationId xmlns:p14="http://schemas.microsoft.com/office/powerpoint/2010/main" val="165991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11F9-01C8-48AD-8D06-0EA0C9EEE416}"/>
              </a:ext>
            </a:extLst>
          </p:cNvPr>
          <p:cNvSpPr>
            <a:spLocks noGrp="1"/>
          </p:cNvSpPr>
          <p:nvPr>
            <p:ph type="title"/>
          </p:nvPr>
        </p:nvSpPr>
        <p:spPr>
          <a:xfrm>
            <a:off x="2164977" y="374090"/>
            <a:ext cx="10515600" cy="1149909"/>
          </a:xfrm>
        </p:spPr>
        <p:txBody>
          <a:bodyPr>
            <a:normAutofit/>
          </a:bodyPr>
          <a:lstStyle/>
          <a:p>
            <a:r>
              <a:rPr lang="en-US" b="1" dirty="0">
                <a:latin typeface="Times New Roman" panose="02020603050405020304" pitchFamily="18" charset="0"/>
                <a:cs typeface="Times New Roman" panose="02020603050405020304" pitchFamily="18" charset="0"/>
              </a:rPr>
              <a:t>Epidemiology</a:t>
            </a:r>
          </a:p>
        </p:txBody>
      </p:sp>
      <p:sp>
        <p:nvSpPr>
          <p:cNvPr id="3" name="Content Placeholder 2">
            <a:extLst>
              <a:ext uri="{FF2B5EF4-FFF2-40B4-BE49-F238E27FC236}">
                <a16:creationId xmlns:a16="http://schemas.microsoft.com/office/drawing/2014/main" id="{FA05D754-A06A-4BB3-80A0-D911259E7DA6}"/>
              </a:ext>
            </a:extLst>
          </p:cNvPr>
          <p:cNvSpPr>
            <a:spLocks noGrp="1"/>
          </p:cNvSpPr>
          <p:nvPr>
            <p:ph idx="1"/>
          </p:nvPr>
        </p:nvSpPr>
        <p:spPr>
          <a:xfrm>
            <a:off x="721659" y="1422212"/>
            <a:ext cx="10515600" cy="4987553"/>
          </a:xfrm>
        </p:spPr>
        <p:txBody>
          <a:bodyPr>
            <a:norm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Studies in Europe and America have reported similar cases of GBS to be about 0.89 to 1.89 cases per 100,000 people per year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Sejvar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2011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risk of the disorder increases with age which is less likely to affect children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0·6 per 100 000 per year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compared to the elderly aged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years and over (2·7 per 100 000 per year) (Hugh et al., 2016;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Sejvar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2011)</a:t>
            </a: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relative risk of GBS in men compared to women is 1.78 putting them at higher risk of the disorder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Sejvar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 al., 2011; Yuki and Hartung, 2012).  </a:t>
            </a: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Reports have shown that most GBS outbreak is as a result of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jejuni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infections (Jackson et al., 2014).</a:t>
            </a:r>
          </a:p>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demyelinating subtype of GBS is common (about 60–80%) in Europe and United states while Acute motor axonal neuropathy (AMAN) subtype is higher in Asia and Central and south America (van den Berg et al., 2014). </a:t>
            </a:r>
          </a:p>
          <a:p>
            <a:pPr algn="just">
              <a:lnSpc>
                <a:spcPct val="150000"/>
              </a:lnSpc>
            </a:pPr>
            <a:endParaRPr lang="en-US" dirty="0"/>
          </a:p>
        </p:txBody>
      </p:sp>
    </p:spTree>
    <p:extLst>
      <p:ext uri="{BB962C8B-B14F-4D97-AF65-F5344CB8AC3E}">
        <p14:creationId xmlns:p14="http://schemas.microsoft.com/office/powerpoint/2010/main" val="163791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68BA-3C8A-41DD-BF55-FC1208D5A6BD}"/>
              </a:ext>
            </a:extLst>
          </p:cNvPr>
          <p:cNvSpPr>
            <a:spLocks noGrp="1"/>
          </p:cNvSpPr>
          <p:nvPr>
            <p:ph type="title"/>
          </p:nvPr>
        </p:nvSpPr>
        <p:spPr>
          <a:xfrm>
            <a:off x="1676400" y="180460"/>
            <a:ext cx="8211671" cy="629634"/>
          </a:xfrm>
        </p:spPr>
        <p:txBody>
          <a:bodyPr>
            <a:noAutofit/>
          </a:bodyPr>
          <a:lstStyle/>
          <a:p>
            <a:r>
              <a:rPr lang="en-US" b="1" dirty="0">
                <a:latin typeface="Times New Roman" panose="02020603050405020304" pitchFamily="18" charset="0"/>
                <a:cs typeface="Times New Roman" panose="02020603050405020304" pitchFamily="18" charset="0"/>
              </a:rPr>
              <a:t>Classification</a:t>
            </a:r>
          </a:p>
        </p:txBody>
      </p:sp>
      <p:pic>
        <p:nvPicPr>
          <p:cNvPr id="3" name="Picture 2">
            <a:extLst>
              <a:ext uri="{FF2B5EF4-FFF2-40B4-BE49-F238E27FC236}">
                <a16:creationId xmlns:a16="http://schemas.microsoft.com/office/drawing/2014/main" id="{BF79C825-437B-40FB-A241-D38E9C6F218C}"/>
              </a:ext>
            </a:extLst>
          </p:cNvPr>
          <p:cNvPicPr>
            <a:picLocks noChangeAspect="1"/>
          </p:cNvPicPr>
          <p:nvPr/>
        </p:nvPicPr>
        <p:blipFill>
          <a:blip r:embed="rId2"/>
          <a:stretch>
            <a:fillRect/>
          </a:stretch>
        </p:blipFill>
        <p:spPr>
          <a:xfrm>
            <a:off x="553852" y="1089670"/>
            <a:ext cx="4959980" cy="4216544"/>
          </a:xfrm>
          <a:prstGeom prst="rect">
            <a:avLst/>
          </a:prstGeom>
        </p:spPr>
      </p:pic>
      <p:sp>
        <p:nvSpPr>
          <p:cNvPr id="6" name="TextBox 5">
            <a:extLst>
              <a:ext uri="{FF2B5EF4-FFF2-40B4-BE49-F238E27FC236}">
                <a16:creationId xmlns:a16="http://schemas.microsoft.com/office/drawing/2014/main" id="{BB411238-E45B-40C4-A194-5047021BA214}"/>
              </a:ext>
            </a:extLst>
          </p:cNvPr>
          <p:cNvSpPr txBox="1"/>
          <p:nvPr/>
        </p:nvSpPr>
        <p:spPr>
          <a:xfrm>
            <a:off x="188258" y="5585790"/>
            <a:ext cx="5071736"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4: </a:t>
            </a:r>
            <a:r>
              <a:rPr lang="en-US" dirty="0">
                <a:latin typeface="Times New Roman" panose="02020603050405020304" pitchFamily="18" charset="0"/>
                <a:cs typeface="Times New Roman" panose="02020603050405020304" pitchFamily="18" charset="0"/>
              </a:rPr>
              <a:t>Steps in classifying clinically defined GBS (</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Van der </a:t>
            </a:r>
            <a:r>
              <a:rPr lang="en-US"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Meché</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et al., 2001</a:t>
            </a:r>
            <a:r>
              <a:rPr lang="en-US"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C9489554-0C6A-4D97-8669-C0865C5CC021}"/>
              </a:ext>
            </a:extLst>
          </p:cNvPr>
          <p:cNvSpPr txBox="1"/>
          <p:nvPr/>
        </p:nvSpPr>
        <p:spPr>
          <a:xfrm>
            <a:off x="5907742" y="5690712"/>
            <a:ext cx="6096000" cy="646331"/>
          </a:xfrm>
          <a:prstGeom prst="rect">
            <a:avLst/>
          </a:prstGeom>
          <a:noFill/>
        </p:spPr>
        <p:txBody>
          <a:bodyPr wrap="square">
            <a:spAutoFit/>
          </a:bodyPr>
          <a:lstStyle/>
          <a:p>
            <a:r>
              <a:rPr lang="fr-FR" b="1" i="0" dirty="0">
                <a:effectLst/>
                <a:latin typeface="Times New Roman" panose="02020603050405020304" pitchFamily="18" charset="0"/>
                <a:cs typeface="Times New Roman" panose="02020603050405020304" pitchFamily="18" charset="0"/>
              </a:rPr>
              <a:t>Figure 5:</a:t>
            </a:r>
            <a:r>
              <a:rPr lang="fr-FR" i="0" dirty="0">
                <a:effectLst/>
                <a:latin typeface="Times New Roman" panose="02020603050405020304" pitchFamily="18" charset="0"/>
                <a:cs typeface="Times New Roman" panose="02020603050405020304" pitchFamily="18" charset="0"/>
              </a:rPr>
              <a:t> Major Guillain-Barré syndrome </a:t>
            </a:r>
            <a:r>
              <a:rPr lang="fr-FR" i="0" dirty="0" err="1">
                <a:effectLst/>
                <a:latin typeface="Times New Roman" panose="02020603050405020304" pitchFamily="18" charset="0"/>
                <a:cs typeface="Times New Roman" panose="02020603050405020304" pitchFamily="18" charset="0"/>
              </a:rPr>
              <a:t>subtypes</a:t>
            </a:r>
            <a:r>
              <a:rPr lang="fr-FR" i="0" dirty="0">
                <a:effectLst/>
                <a:latin typeface="Times New Roman" panose="02020603050405020304" pitchFamily="18" charset="0"/>
                <a:cs typeface="Times New Roman" panose="02020603050405020304" pitchFamily="18" charset="0"/>
              </a:rPr>
              <a:t> (Hugh et al., 2016)</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3A62EFD-76CC-4192-9A98-F4E02FA9BC16}"/>
              </a:ext>
            </a:extLst>
          </p:cNvPr>
          <p:cNvPicPr>
            <a:picLocks noChangeAspect="1"/>
          </p:cNvPicPr>
          <p:nvPr/>
        </p:nvPicPr>
        <p:blipFill>
          <a:blip r:embed="rId3"/>
          <a:stretch>
            <a:fillRect/>
          </a:stretch>
        </p:blipFill>
        <p:spPr>
          <a:xfrm>
            <a:off x="5907742" y="710430"/>
            <a:ext cx="5793160" cy="4762100"/>
          </a:xfrm>
          <a:prstGeom prst="rect">
            <a:avLst/>
          </a:prstGeom>
        </p:spPr>
      </p:pic>
    </p:spTree>
    <p:extLst>
      <p:ext uri="{BB962C8B-B14F-4D97-AF65-F5344CB8AC3E}">
        <p14:creationId xmlns:p14="http://schemas.microsoft.com/office/powerpoint/2010/main" val="244163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2EB4-30C3-4445-8596-D5BF50F0477C}"/>
              </a:ext>
            </a:extLst>
          </p:cNvPr>
          <p:cNvSpPr>
            <a:spLocks noGrp="1"/>
          </p:cNvSpPr>
          <p:nvPr>
            <p:ph type="title"/>
          </p:nvPr>
        </p:nvSpPr>
        <p:spPr>
          <a:xfrm>
            <a:off x="1394012" y="78562"/>
            <a:ext cx="10515600" cy="638922"/>
          </a:xfrm>
        </p:spPr>
        <p:txBody>
          <a:bodyPr>
            <a:normAutofit fontScale="90000"/>
          </a:bodyPr>
          <a:lstStyle/>
          <a:p>
            <a:r>
              <a:rPr lang="en-US" b="1" dirty="0">
                <a:latin typeface="Times New Roman" panose="02020603050405020304" pitchFamily="18" charset="0"/>
                <a:cs typeface="Times New Roman" panose="02020603050405020304" pitchFamily="18" charset="0"/>
              </a:rPr>
              <a:t>Signs and symptoms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098" name="Picture 2" descr="Symptoms of Guillain-Barré Syndrome | About Guillain-Barré Syndrome">
            <a:extLst>
              <a:ext uri="{FF2B5EF4-FFF2-40B4-BE49-F238E27FC236}">
                <a16:creationId xmlns:a16="http://schemas.microsoft.com/office/drawing/2014/main" id="{DEAD7135-72F6-45BF-B247-EFB883212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443" y="857544"/>
            <a:ext cx="3100646" cy="276069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14 Symptoms of Guillain Barre Syndrome (GBS)">
            <a:extLst>
              <a:ext uri="{FF2B5EF4-FFF2-40B4-BE49-F238E27FC236}">
                <a16:creationId xmlns:a16="http://schemas.microsoft.com/office/drawing/2014/main" id="{7BB87FC0-1EFB-4823-91F8-EFDD1AB8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350" y="4227036"/>
            <a:ext cx="3169278" cy="2109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AC0A855-49DC-463B-9119-E33DF67C9557}"/>
              </a:ext>
            </a:extLst>
          </p:cNvPr>
          <p:cNvPicPr>
            <a:picLocks noChangeAspect="1"/>
          </p:cNvPicPr>
          <p:nvPr/>
        </p:nvPicPr>
        <p:blipFill>
          <a:blip r:embed="rId4"/>
          <a:stretch>
            <a:fillRect/>
          </a:stretch>
        </p:blipFill>
        <p:spPr>
          <a:xfrm>
            <a:off x="6320117" y="849204"/>
            <a:ext cx="5091953" cy="3944846"/>
          </a:xfrm>
          <a:prstGeom prst="rect">
            <a:avLst/>
          </a:prstGeom>
        </p:spPr>
      </p:pic>
      <p:sp>
        <p:nvSpPr>
          <p:cNvPr id="9" name="TextBox 8">
            <a:extLst>
              <a:ext uri="{FF2B5EF4-FFF2-40B4-BE49-F238E27FC236}">
                <a16:creationId xmlns:a16="http://schemas.microsoft.com/office/drawing/2014/main" id="{86356356-6575-4804-8C97-981C854208D6}"/>
              </a:ext>
            </a:extLst>
          </p:cNvPr>
          <p:cNvSpPr txBox="1"/>
          <p:nvPr/>
        </p:nvSpPr>
        <p:spPr>
          <a:xfrm>
            <a:off x="1719234" y="3734863"/>
            <a:ext cx="3610409"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6: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photo credit: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Marler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Clark</a:t>
            </a:r>
          </a:p>
        </p:txBody>
      </p:sp>
      <p:sp>
        <p:nvSpPr>
          <p:cNvPr id="11" name="TextBox 10">
            <a:extLst>
              <a:ext uri="{FF2B5EF4-FFF2-40B4-BE49-F238E27FC236}">
                <a16:creationId xmlns:a16="http://schemas.microsoft.com/office/drawing/2014/main" id="{B0025FE0-4F10-4E87-B669-B9943FA66E8B}"/>
              </a:ext>
            </a:extLst>
          </p:cNvPr>
          <p:cNvSpPr txBox="1"/>
          <p:nvPr/>
        </p:nvSpPr>
        <p:spPr>
          <a:xfrm>
            <a:off x="6320117" y="5093765"/>
            <a:ext cx="4168589"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8: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copyright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Grepmed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3F8188C-9EE4-4B1A-A793-CE458ECD58BA}"/>
              </a:ext>
            </a:extLst>
          </p:cNvPr>
          <p:cNvSpPr txBox="1"/>
          <p:nvPr/>
        </p:nvSpPr>
        <p:spPr>
          <a:xfrm>
            <a:off x="1849350" y="6437194"/>
            <a:ext cx="3637049"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7: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photo credit: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Marler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Clark</a:t>
            </a:r>
          </a:p>
        </p:txBody>
      </p:sp>
    </p:spTree>
    <p:extLst>
      <p:ext uri="{BB962C8B-B14F-4D97-AF65-F5344CB8AC3E}">
        <p14:creationId xmlns:p14="http://schemas.microsoft.com/office/powerpoint/2010/main" val="173412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1C5C-BB23-42A7-A3D4-5007EB41CD1F}"/>
              </a:ext>
            </a:extLst>
          </p:cNvPr>
          <p:cNvSpPr>
            <a:spLocks noGrp="1"/>
          </p:cNvSpPr>
          <p:nvPr>
            <p:ph type="title"/>
          </p:nvPr>
        </p:nvSpPr>
        <p:spPr>
          <a:xfrm>
            <a:off x="2250142" y="328941"/>
            <a:ext cx="6849035" cy="696756"/>
          </a:xfrm>
        </p:spPr>
        <p:txBody>
          <a:bodyPr>
            <a:noAutofit/>
          </a:bodyPr>
          <a:lstStyle/>
          <a:p>
            <a:r>
              <a:rPr lang="en-US" b="1" dirty="0">
                <a:latin typeface="Times New Roman" panose="02020603050405020304" pitchFamily="18" charset="0"/>
                <a:cs typeface="Times New Roman" panose="02020603050405020304" pitchFamily="18" charset="0"/>
              </a:rPr>
              <a:t>Signs and symptoms </a:t>
            </a:r>
            <a:r>
              <a:rPr lang="en-US" b="1" dirty="0" err="1">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EE4C021B-1235-4FD6-9C6A-264AC06CDAA0}"/>
              </a:ext>
            </a:extLst>
          </p:cNvPr>
          <p:cNvGraphicFramePr/>
          <p:nvPr>
            <p:extLst>
              <p:ext uri="{D42A27DB-BD31-4B8C-83A1-F6EECF244321}">
                <p14:modId xmlns:p14="http://schemas.microsoft.com/office/powerpoint/2010/main" val="3914947196"/>
              </p:ext>
            </p:extLst>
          </p:nvPr>
        </p:nvGraphicFramePr>
        <p:xfrm>
          <a:off x="1601695" y="127547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6C8F2EC-2AD4-4105-87F2-9B29B055791D}"/>
              </a:ext>
            </a:extLst>
          </p:cNvPr>
          <p:cNvSpPr txBox="1"/>
          <p:nvPr/>
        </p:nvSpPr>
        <p:spPr>
          <a:xfrm>
            <a:off x="7611035" y="5805129"/>
            <a:ext cx="1837765"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Hugh et al., 2016</a:t>
            </a:r>
          </a:p>
        </p:txBody>
      </p:sp>
    </p:spTree>
    <p:extLst>
      <p:ext uri="{BB962C8B-B14F-4D97-AF65-F5344CB8AC3E}">
        <p14:creationId xmlns:p14="http://schemas.microsoft.com/office/powerpoint/2010/main" val="13320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A090-3F61-4414-942A-A0A686C24749}"/>
              </a:ext>
            </a:extLst>
          </p:cNvPr>
          <p:cNvSpPr>
            <a:spLocks noGrp="1"/>
          </p:cNvSpPr>
          <p:nvPr>
            <p:ph type="title"/>
          </p:nvPr>
        </p:nvSpPr>
        <p:spPr>
          <a:xfrm>
            <a:off x="1851211" y="320302"/>
            <a:ext cx="8906436" cy="800286"/>
          </a:xfrm>
        </p:spPr>
        <p:txBody>
          <a:bodyPr>
            <a:noAutofit/>
          </a:bodyPr>
          <a:lstStyle/>
          <a:p>
            <a:r>
              <a:rPr lang="en-US" b="1" dirty="0">
                <a:latin typeface="Times New Roman" panose="02020603050405020304" pitchFamily="18" charset="0"/>
                <a:cs typeface="Times New Roman" panose="02020603050405020304" pitchFamily="18" charset="0"/>
              </a:rPr>
              <a:t>pathophysiology</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27145C-2762-4F11-9A3F-78912E13335F}"/>
              </a:ext>
            </a:extLst>
          </p:cNvPr>
          <p:cNvSpPr>
            <a:spLocks noGrp="1"/>
          </p:cNvSpPr>
          <p:nvPr>
            <p:ph idx="1"/>
          </p:nvPr>
        </p:nvSpPr>
        <p:spPr>
          <a:xfrm>
            <a:off x="838200" y="1353671"/>
            <a:ext cx="10515600" cy="4823292"/>
          </a:xfrm>
        </p:spPr>
        <p:txBody>
          <a:bodyPr>
            <a:normAutofit/>
          </a:bodyPr>
          <a:lstStyle/>
          <a:p>
            <a:pPr marL="0" marR="0" algn="just">
              <a:lnSpc>
                <a:spcPct val="107000"/>
              </a:lnSpc>
              <a:spcBef>
                <a:spcPts val="0"/>
              </a:spcBef>
              <a:spcAft>
                <a:spcPts val="800"/>
              </a:spcAft>
            </a:pPr>
            <a:r>
              <a:rPr lang="en-US"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 </a:t>
            </a:r>
            <a:r>
              <a:rPr lang="en-US" sz="2000" i="1"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jejuni</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lipooligosacharides</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(LOS) and lipopolysaccharides (LPS) display molecular mimicry with gangliosides and production of antibodies against these structures induces a cross-reactive immune response to nerve structures, triggering autoimmunity and neural damage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Godschalk</a:t>
            </a:r>
            <a:r>
              <a:rPr lang="en-US" sz="20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et al., 2004; </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Yuki, 2007).</a:t>
            </a: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Gangliosides attacked by the immune system are located as follows: GM1, GD1a and GM1/GD1 complex situated at the terminal nerves and anterior roots, closely related to AIDP and AMAN (</a:t>
            </a:r>
            <a:r>
              <a:rPr lang="en-US" sz="20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Godschalk</a:t>
            </a:r>
            <a:r>
              <a:rPr lang="en-US" sz="20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et al., 2004</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GQ1b is located on oculomotor nerves (that is, III, IV and VI) and primary sensory neurons, and is correlated with Miller Fisher syndrome (MFS) (Yuki, 2007).</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8465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5412</TotalTime>
  <Words>2386</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Wisp</vt:lpstr>
      <vt:lpstr>Guillain-Barre syndrome</vt:lpstr>
      <vt:lpstr>Outline </vt:lpstr>
      <vt:lpstr>Background </vt:lpstr>
      <vt:lpstr>PowerPoint Presentation</vt:lpstr>
      <vt:lpstr>Epidemiology</vt:lpstr>
      <vt:lpstr>Classification</vt:lpstr>
      <vt:lpstr>Signs and symptoms </vt:lpstr>
      <vt:lpstr>Signs and symptoms contd  </vt:lpstr>
      <vt:lpstr>pathophysiology </vt:lpstr>
      <vt:lpstr>pathophysiology</vt:lpstr>
      <vt:lpstr>PowerPoint Presentation</vt:lpstr>
      <vt:lpstr>Diagnosis </vt:lpstr>
      <vt:lpstr>MRI of GBS</vt:lpstr>
      <vt:lpstr> Treatment </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Guillain-Barre syndrome</dc:title>
  <dc:creator>tayoowonikoko@gmail.com</dc:creator>
  <cp:lastModifiedBy>Tayo Owonikoko</cp:lastModifiedBy>
  <cp:revision>3</cp:revision>
  <dcterms:created xsi:type="dcterms:W3CDTF">2022-04-08T11:00:05Z</dcterms:created>
  <dcterms:modified xsi:type="dcterms:W3CDTF">2025-09-03T00:39:12Z</dcterms:modified>
</cp:coreProperties>
</file>